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7" r:id="rId2"/>
    <p:sldId id="261" r:id="rId3"/>
    <p:sldId id="278" r:id="rId4"/>
    <p:sldId id="260" r:id="rId5"/>
    <p:sldId id="276" r:id="rId6"/>
    <p:sldId id="289" r:id="rId7"/>
    <p:sldId id="281" r:id="rId8"/>
    <p:sldId id="290" r:id="rId9"/>
    <p:sldId id="287" r:id="rId10"/>
    <p:sldId id="302" r:id="rId11"/>
    <p:sldId id="303" r:id="rId12"/>
    <p:sldId id="305" r:id="rId13"/>
    <p:sldId id="304" r:id="rId14"/>
    <p:sldId id="306" r:id="rId15"/>
    <p:sldId id="307" r:id="rId16"/>
    <p:sldId id="308" r:id="rId17"/>
    <p:sldId id="309" r:id="rId18"/>
    <p:sldId id="312" r:id="rId19"/>
    <p:sldId id="310" r:id="rId20"/>
    <p:sldId id="313" r:id="rId21"/>
    <p:sldId id="314" r:id="rId22"/>
    <p:sldId id="316" r:id="rId23"/>
    <p:sldId id="317" r:id="rId24"/>
    <p:sldId id="318" r:id="rId25"/>
    <p:sldId id="320" r:id="rId26"/>
    <p:sldId id="321" r:id="rId27"/>
    <p:sldId id="322" r:id="rId28"/>
    <p:sldId id="323" r:id="rId29"/>
    <p:sldId id="326" r:id="rId30"/>
    <p:sldId id="325" r:id="rId31"/>
    <p:sldId id="324" r:id="rId32"/>
    <p:sldId id="328" r:id="rId33"/>
    <p:sldId id="327" r:id="rId34"/>
    <p:sldId id="329" r:id="rId35"/>
    <p:sldId id="330" r:id="rId36"/>
    <p:sldId id="335" r:id="rId37"/>
    <p:sldId id="336" r:id="rId38"/>
    <p:sldId id="337" r:id="rId39"/>
    <p:sldId id="338" r:id="rId40"/>
    <p:sldId id="339" r:id="rId41"/>
    <p:sldId id="340" r:id="rId42"/>
    <p:sldId id="341" r:id="rId43"/>
    <p:sldId id="342" r:id="rId44"/>
    <p:sldId id="343" r:id="rId45"/>
    <p:sldId id="344" r:id="rId46"/>
    <p:sldId id="345" r:id="rId47"/>
    <p:sldId id="346" r:id="rId48"/>
    <p:sldId id="347" r:id="rId49"/>
    <p:sldId id="348" r:id="rId50"/>
    <p:sldId id="349" r:id="rId51"/>
    <p:sldId id="350" r:id="rId52"/>
    <p:sldId id="351" r:id="rId53"/>
    <p:sldId id="352" r:id="rId54"/>
    <p:sldId id="362" r:id="rId55"/>
    <p:sldId id="353" r:id="rId56"/>
    <p:sldId id="354" r:id="rId57"/>
    <p:sldId id="355" r:id="rId58"/>
    <p:sldId id="356" r:id="rId59"/>
    <p:sldId id="357" r:id="rId60"/>
    <p:sldId id="358" r:id="rId61"/>
    <p:sldId id="331" r:id="rId62"/>
    <p:sldId id="359" r:id="rId63"/>
    <p:sldId id="360" r:id="rId64"/>
    <p:sldId id="361" r:id="rId65"/>
    <p:sldId id="272" r:id="rId66"/>
    <p:sldId id="277" r:id="rId67"/>
    <p:sldId id="284" r:id="rId68"/>
    <p:sldId id="299" r:id="rId69"/>
    <p:sldId id="300" r:id="rId70"/>
    <p:sldId id="265" r:id="rId71"/>
    <p:sldId id="262" r:id="rId72"/>
  </p:sldIdLst>
  <p:sldSz cx="12192000" cy="6858000"/>
  <p:notesSz cx="6858000" cy="9144000"/>
  <p:embeddedFontLst>
    <p:embeddedFont>
      <p:font typeface="함초롬바탕" panose="02030604000101010101" pitchFamily="18" charset="-127"/>
      <p:regular r:id="rId73"/>
      <p:bold r:id="rId74"/>
    </p:embeddedFont>
    <p:embeddedFont>
      <p:font typeface="나눔스퀘어 네오 Bold" panose="020B0600000101010101" charset="-127"/>
      <p:bold r:id="rId75"/>
    </p:embeddedFont>
    <p:embeddedFont>
      <p:font typeface="나눔스퀘어 네오 Light" panose="020B0600000101010101" charset="-127"/>
      <p:regular r:id="rId76"/>
    </p:embeddedFont>
    <p:embeddedFont>
      <p:font typeface="나눔스퀘어 네오 Heavy" panose="020B0600000101010101" charset="-127"/>
      <p:bold r:id="rId77"/>
    </p:embeddedFont>
    <p:embeddedFont>
      <p:font typeface="나눔스퀘어 네오 Regular" panose="020B0600000101010101" charset="-127"/>
      <p:regular r:id="rId78"/>
    </p:embeddedFont>
    <p:embeddedFont>
      <p:font typeface="나눔스퀘어 네오 ExtraBold" panose="020B0600000101010101" charset="-127"/>
      <p:bold r:id="rId79"/>
    </p:embeddedFont>
    <p:embeddedFont>
      <p:font typeface="맑은 고딕" panose="020B0503020000020004" pitchFamily="50" charset="-127"/>
      <p:regular r:id="rId80"/>
      <p:bold r:id="rId8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A5298"/>
    <a:srgbClr val="1E3C72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125" autoAdjust="0"/>
    <p:restoredTop sz="94660"/>
  </p:normalViewPr>
  <p:slideViewPr>
    <p:cSldViewPr snapToGrid="0" showGuides="1">
      <p:cViewPr varScale="1">
        <p:scale>
          <a:sx n="47" d="100"/>
          <a:sy n="47" d="100"/>
        </p:scale>
        <p:origin x="48" y="514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font" Target="fonts/font4.fntdata"/><Relationship Id="rId84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font" Target="fonts/font2.fntdata"/><Relationship Id="rId79" Type="http://schemas.openxmlformats.org/officeDocument/2006/relationships/font" Target="fonts/font7.fntdata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presProps" Target="presProps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font" Target="fonts/font5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font" Target="fonts/font8.fntdata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font" Target="fonts/font3.fntdata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1.fntdata"/><Relationship Id="rId78" Type="http://schemas.openxmlformats.org/officeDocument/2006/relationships/font" Target="fonts/font6.fntdata"/><Relationship Id="rId81" Type="http://schemas.openxmlformats.org/officeDocument/2006/relationships/font" Target="fonts/font9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B1037D-BC76-1FC2-3A65-D28AE71A57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382C764-63D0-A533-0FD1-BDFC93C3EB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DCA0CC6-9B7B-7FB2-0A56-922A4B0949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F17F4-6EF7-4011-B113-D296424A1C07}" type="datetimeFigureOut">
              <a:rPr lang="ko-KR" altLang="en-US" smtClean="0"/>
              <a:t>2024-06-05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8E66D4-26FC-FA2E-48D7-1042EF3E30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8EF72A-D3F7-AABC-4C13-346B3B6836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41A94-77DE-4D17-AD1E-96A4086BF2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45576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B16A8D-B454-8606-134C-94FF595D5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E22A09D-9B1B-86C7-D362-1111428F85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922A08F-F5AD-D682-149C-8FE15C824D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F17F4-6EF7-4011-B113-D296424A1C07}" type="datetimeFigureOut">
              <a:rPr lang="ko-KR" altLang="en-US" smtClean="0"/>
              <a:t>2024-06-05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C73F337-6B96-1AF8-5BC8-B4FEA4C836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30F8A49-CBDE-51A3-B610-DF57DE2C72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41A94-77DE-4D17-AD1E-96A4086BF2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83455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33B4434-1F62-F963-94CA-C02409D650D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9968E06-9F39-3478-669F-D91AD7E929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F954B24-3EFB-5554-7122-9E728A220D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F17F4-6EF7-4011-B113-D296424A1C07}" type="datetimeFigureOut">
              <a:rPr lang="ko-KR" altLang="en-US" smtClean="0"/>
              <a:t>2024-06-05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5DAC036-8C18-D5F1-3F96-6A97232A4F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1BC343-5768-97E9-F5C4-877959B60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41A94-77DE-4D17-AD1E-96A4086BF2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96905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826EEB-0BFC-6E23-21DD-934C223D0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57C28BF-D8EA-DE91-15D0-4F3A82A0BC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6CC3EA-03A8-279A-497A-59431B85E4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F17F4-6EF7-4011-B113-D296424A1C07}" type="datetimeFigureOut">
              <a:rPr lang="ko-KR" altLang="en-US" smtClean="0"/>
              <a:t>2024-06-05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7733168-5C00-7505-6217-911C6C175A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7247C7A-F0E0-FCF1-D8B8-13A9FC5BD9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41A94-77DE-4D17-AD1E-96A4086BF2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19369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846550-5D89-BA6E-250E-D3C2BCE6D3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8B67D1E-34C7-E184-E9B8-396C31BF30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4B91A5-7365-9B55-67AE-5F7A19C924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F17F4-6EF7-4011-B113-D296424A1C07}" type="datetimeFigureOut">
              <a:rPr lang="ko-KR" altLang="en-US" smtClean="0"/>
              <a:t>2024-06-05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4C54F51-6DC1-00F2-E93E-2A6E2B2744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A377DF6-4892-A2A9-46D2-FDB1C6D5A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41A94-77DE-4D17-AD1E-96A4086BF2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7176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EDC097-1295-0A81-F776-F96C49460D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B61932A-9936-21BD-7663-1DD4D94FFA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3600148-9ACC-6603-D710-A4FBE409CE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A2A3F65-F846-AEED-68B2-CC5617F611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F17F4-6EF7-4011-B113-D296424A1C07}" type="datetimeFigureOut">
              <a:rPr lang="ko-KR" altLang="en-US" smtClean="0"/>
              <a:t>2024-06-05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C7C1C1F-09CC-91ED-D76E-985BCABBC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6FFB4E2-A43D-5A4C-614D-75AB6995EA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41A94-77DE-4D17-AD1E-96A4086BF2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58278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3FC24C-48B0-F955-6528-05B841F9A6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3B6713D-8054-0C8E-1CCA-4A1DEA243D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BC39441-3901-4502-5BE2-A4AFDDD2F9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A70FEB5-0A2D-2C12-019C-427FD1E5C8C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DAE2529-F29C-2184-49E1-84B25C30FC1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32FFD94-3D43-4F18-D388-C28FB76EFD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F17F4-6EF7-4011-B113-D296424A1C07}" type="datetimeFigureOut">
              <a:rPr lang="ko-KR" altLang="en-US" smtClean="0"/>
              <a:t>2024-06-05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A295F6E-DF1A-71C5-06FB-78D59553E2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6794C87-4A79-2D01-4700-239EE298B7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41A94-77DE-4D17-AD1E-96A4086BF2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1356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50EEEF-C869-89F4-BE88-58B0061D6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B17D18E-7437-A641-D092-590838BB04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F17F4-6EF7-4011-B113-D296424A1C07}" type="datetimeFigureOut">
              <a:rPr lang="ko-KR" altLang="en-US" smtClean="0"/>
              <a:t>2024-06-05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041EAAC-4C96-D94A-093F-DB31A51941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A267850-6192-5EE1-FF8D-FC92EDC10C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41A94-77DE-4D17-AD1E-96A4086BF2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35422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9FF1B05-23C4-7814-B471-D4D80AF11D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F17F4-6EF7-4011-B113-D296424A1C07}" type="datetimeFigureOut">
              <a:rPr lang="ko-KR" altLang="en-US" smtClean="0"/>
              <a:t>2024-06-05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7C7E5D9-1535-F8A0-2BED-479DEF6ACC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4B22233-7616-E49A-B848-E0816D156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41A94-77DE-4D17-AD1E-96A4086BF2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78564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520FC5-10DC-5D81-0DE4-BFA3BB8FB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0A0A44E-6B75-0457-3A1D-E4E133AC41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3732BC3-89AE-4987-5E44-C9F81E217A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107E44E-439C-ABDC-DBA4-92C38B8198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F17F4-6EF7-4011-B113-D296424A1C07}" type="datetimeFigureOut">
              <a:rPr lang="ko-KR" altLang="en-US" smtClean="0"/>
              <a:t>2024-06-05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DB2325F-F1CA-6704-9395-7C6B991F86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33F4B22-1FE7-D871-E76A-17E8A3BEB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41A94-77DE-4D17-AD1E-96A4086BF2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79483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9D21FA-268F-5B81-0FB6-632623B4E9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8FC3FD8-DEEA-A594-6FCF-41B3EC2B0C2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C415011-4A84-3174-3B9C-EFDAAA522D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7C76964-4FE6-6A0F-D7D7-A42D03C5E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F17F4-6EF7-4011-B113-D296424A1C07}" type="datetimeFigureOut">
              <a:rPr lang="ko-KR" altLang="en-US" smtClean="0"/>
              <a:t>2024-06-05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D72A43A-531A-89B3-EBB2-4CF8C77E32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B0CA692-E6A5-9486-F313-2FE182E1E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41A94-77DE-4D17-AD1E-96A4086BF2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5135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49FCD18-010E-780C-DB5F-FFAE9B4650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2E6C7B2-622B-185B-C06C-51B93285B9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AC7E819-67CF-0476-70A0-67BB4E7C708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8F17F4-6EF7-4011-B113-D296424A1C07}" type="datetimeFigureOut">
              <a:rPr lang="ko-KR" altLang="en-US" smtClean="0"/>
              <a:t>2024-06-05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B6B08AE-D1E4-43F0-D998-FE4828258E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F6C23AD-9462-C2D0-BC69-E1202591C8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E41A94-77DE-4D17-AD1E-96A4086BF2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7075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127.0.0.1:8000/hublfix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127.0.0.1:8000/hubflix/main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4.png"/><Relationship Id="rId4" Type="http://schemas.openxmlformats.org/officeDocument/2006/relationships/image" Target="../media/image6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5.png"/><Relationship Id="rId4" Type="http://schemas.openxmlformats.org/officeDocument/2006/relationships/image" Target="../media/image6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6.png"/><Relationship Id="rId4" Type="http://schemas.openxmlformats.org/officeDocument/2006/relationships/image" Target="../media/image6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7.png"/><Relationship Id="rId4" Type="http://schemas.openxmlformats.org/officeDocument/2006/relationships/image" Target="../media/image6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8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0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3.png"/><Relationship Id="rId4" Type="http://schemas.openxmlformats.org/officeDocument/2006/relationships/image" Target="../media/image85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타원 23">
            <a:extLst>
              <a:ext uri="{FF2B5EF4-FFF2-40B4-BE49-F238E27FC236}">
                <a16:creationId xmlns:a16="http://schemas.microsoft.com/office/drawing/2014/main" id="{EF3E5575-0241-AF5C-A8BE-8D9DC2E6E76C}"/>
              </a:ext>
            </a:extLst>
          </p:cNvPr>
          <p:cNvSpPr/>
          <p:nvPr/>
        </p:nvSpPr>
        <p:spPr>
          <a:xfrm>
            <a:off x="790303" y="612549"/>
            <a:ext cx="1436914" cy="143691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각 삼각형 17">
            <a:extLst>
              <a:ext uri="{FF2B5EF4-FFF2-40B4-BE49-F238E27FC236}">
                <a16:creationId xmlns:a16="http://schemas.microsoft.com/office/drawing/2014/main" id="{00AAE399-B5F0-1BFB-56D2-BE16DBE56819}"/>
              </a:ext>
            </a:extLst>
          </p:cNvPr>
          <p:cNvSpPr/>
          <p:nvPr/>
        </p:nvSpPr>
        <p:spPr>
          <a:xfrm flipH="1">
            <a:off x="1508760" y="0"/>
            <a:ext cx="10683240" cy="6858000"/>
          </a:xfrm>
          <a:prstGeom prst="rtTriangle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바닥글 개체 틀 4">
            <a:extLst>
              <a:ext uri="{FF2B5EF4-FFF2-40B4-BE49-F238E27FC236}">
                <a16:creationId xmlns:a16="http://schemas.microsoft.com/office/drawing/2014/main" id="{B29700BA-707A-60CB-866B-6BB7B3F853DC}"/>
              </a:ext>
            </a:extLst>
          </p:cNvPr>
          <p:cNvSpPr txBox="1">
            <a:spLocks/>
          </p:cNvSpPr>
          <p:nvPr/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Copyright 2023. </a:t>
            </a:r>
            <a:r>
              <a:rPr lang="en-US" altLang="ko-KR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Sotam_79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All rights reserved.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2F2DF7-5985-59C2-01DA-7C07171C513F}"/>
              </a:ext>
            </a:extLst>
          </p:cNvPr>
          <p:cNvSpPr txBox="1"/>
          <p:nvPr/>
        </p:nvSpPr>
        <p:spPr>
          <a:xfrm>
            <a:off x="742950" y="1211580"/>
            <a:ext cx="11449050" cy="923330"/>
          </a:xfrm>
          <a:prstGeom prst="rect">
            <a:avLst/>
          </a:prstGeom>
          <a:noFill/>
        </p:spPr>
        <p:txBody>
          <a:bodyPr wrap="square" lIns="720000" rtlCol="0">
            <a:spAutoFit/>
          </a:bodyPr>
          <a:lstStyle/>
          <a:p>
            <a:r>
              <a:rPr lang="en-US" altLang="ko-KR" sz="5400" spc="1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OTT </a:t>
            </a:r>
            <a:r>
              <a:rPr lang="ko-KR" altLang="en-US" sz="5400" spc="1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통합 플랫폼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D90A4C4-9CF0-49CC-326C-84F410524063}"/>
              </a:ext>
            </a:extLst>
          </p:cNvPr>
          <p:cNvSpPr txBox="1"/>
          <p:nvPr/>
        </p:nvSpPr>
        <p:spPr>
          <a:xfrm>
            <a:off x="742950" y="1176655"/>
            <a:ext cx="11449050" cy="923330"/>
          </a:xfrm>
          <a:prstGeom prst="rect">
            <a:avLst/>
          </a:prstGeom>
          <a:noFill/>
        </p:spPr>
        <p:txBody>
          <a:bodyPr wrap="square" lIns="684000" rtlCol="0">
            <a:spAutoFit/>
          </a:bodyPr>
          <a:lstStyle/>
          <a:p>
            <a:r>
              <a:rPr lang="en-US" altLang="ko-KR" sz="5400" spc="100" dirty="0">
                <a:solidFill>
                  <a:srgbClr val="1E3C72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OTT </a:t>
            </a:r>
            <a:r>
              <a:rPr lang="ko-KR" altLang="en-US" sz="5400" spc="100" dirty="0">
                <a:solidFill>
                  <a:srgbClr val="1E3C72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통합 플랫폼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E561EDE-FE20-F6B8-DBCE-FB82567B0690}"/>
              </a:ext>
            </a:extLst>
          </p:cNvPr>
          <p:cNvSpPr txBox="1"/>
          <p:nvPr/>
        </p:nvSpPr>
        <p:spPr>
          <a:xfrm>
            <a:off x="1410956" y="2169835"/>
            <a:ext cx="52552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pc="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 네오 Bold" panose="020B0600000101010101" charset="-127"/>
                <a:ea typeface="나눔스퀘어 네오 Bold" panose="020B0600000101010101" charset="-127"/>
              </a:rPr>
              <a:t>캡스톤디자인</a:t>
            </a:r>
            <a:r>
              <a:rPr lang="ko-KR" altLang="en-US" sz="1400" spc="5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네오 Bold" panose="020B0600000101010101" charset="-127"/>
                <a:ea typeface="나눔스퀘어 네오 Bold" panose="020B0600000101010101" charset="-127"/>
              </a:rPr>
              <a:t> 프로젝트 </a:t>
            </a:r>
            <a:r>
              <a:rPr lang="en-US" altLang="ko-KR" sz="1400" spc="5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네오 Bold" panose="020B0600000101010101" charset="-127"/>
                <a:ea typeface="나눔스퀘어 네오 Bold" panose="020B0600000101010101" charset="-127"/>
              </a:rPr>
              <a:t>3</a:t>
            </a:r>
            <a:r>
              <a:rPr lang="ko-KR" altLang="en-US" sz="1400" spc="5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네오 Bold" panose="020B0600000101010101" charset="-127"/>
                <a:ea typeface="나눔스퀘어 네오 Bold" panose="020B0600000101010101" charset="-127"/>
              </a:rPr>
              <a:t>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9E7377-DA6A-DD71-5175-CF479CF0EBFD}"/>
              </a:ext>
            </a:extLst>
          </p:cNvPr>
          <p:cNvSpPr txBox="1"/>
          <p:nvPr/>
        </p:nvSpPr>
        <p:spPr>
          <a:xfrm>
            <a:off x="9599916" y="5767467"/>
            <a:ext cx="247016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spc="5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네오 Bold" panose="020B0600000101010101" charset="-127"/>
                <a:ea typeface="나눔스퀘어 네오 Bold" panose="020B0600000101010101" charset="-127"/>
              </a:rPr>
              <a:t>20193043 </a:t>
            </a:r>
            <a:r>
              <a:rPr lang="ko-KR" altLang="en-US" sz="1400" spc="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 네오 Bold" panose="020B0600000101010101" charset="-127"/>
                <a:ea typeface="나눔스퀘어 네오 Bold" panose="020B0600000101010101" charset="-127"/>
              </a:rPr>
              <a:t>남강민</a:t>
            </a:r>
            <a:endParaRPr lang="en-US" altLang="ko-KR" sz="1400" spc="500" dirty="0">
              <a:solidFill>
                <a:schemeClr val="tx1">
                  <a:lumMod val="85000"/>
                  <a:lumOff val="15000"/>
                </a:schemeClr>
              </a:solidFill>
              <a:latin typeface="나눔스퀘어 네오 Bold" panose="020B0600000101010101" charset="-127"/>
              <a:ea typeface="나눔스퀘어 네오 Bold" panose="020B0600000101010101" charset="-127"/>
            </a:endParaRPr>
          </a:p>
          <a:p>
            <a:r>
              <a:rPr lang="en-US" altLang="ko-KR" sz="1400" spc="5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네오 Bold" panose="020B0600000101010101" charset="-127"/>
                <a:ea typeface="나눔스퀘어 네오 Bold" panose="020B0600000101010101" charset="-127"/>
              </a:rPr>
              <a:t>20212951 </a:t>
            </a:r>
            <a:r>
              <a:rPr lang="ko-KR" altLang="en-US" sz="1400" spc="5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네오 Bold" panose="020B0600000101010101" charset="-127"/>
                <a:ea typeface="나눔스퀘어 네오 Bold" panose="020B0600000101010101" charset="-127"/>
              </a:rPr>
              <a:t>박수인</a:t>
            </a:r>
            <a:endParaRPr lang="en-US" altLang="ko-KR" sz="1400" spc="500" dirty="0">
              <a:solidFill>
                <a:schemeClr val="tx1">
                  <a:lumMod val="85000"/>
                  <a:lumOff val="15000"/>
                </a:schemeClr>
              </a:solidFill>
              <a:latin typeface="나눔스퀘어 네오 Bold" panose="020B0600000101010101" charset="-127"/>
              <a:ea typeface="나눔스퀘어 네오 Bold" panose="020B0600000101010101" charset="-127"/>
            </a:endParaRPr>
          </a:p>
          <a:p>
            <a:r>
              <a:rPr lang="en-US" altLang="ko-KR" sz="1400" spc="5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네오 Bold" panose="020B0600000101010101" charset="-127"/>
                <a:ea typeface="나눔스퀘어 네오 Bold" panose="020B0600000101010101" charset="-127"/>
              </a:rPr>
              <a:t>20212891 </a:t>
            </a:r>
            <a:r>
              <a:rPr lang="ko-KR" altLang="en-US" sz="1400" spc="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 네오 Bold" panose="020B0600000101010101" charset="-127"/>
                <a:ea typeface="나눔스퀘어 네오 Bold" panose="020B0600000101010101" charset="-127"/>
              </a:rPr>
              <a:t>조채은</a:t>
            </a:r>
            <a:endParaRPr lang="ko-KR" altLang="en-US" sz="1400" spc="500" dirty="0">
              <a:solidFill>
                <a:schemeClr val="tx1">
                  <a:lumMod val="85000"/>
                  <a:lumOff val="15000"/>
                </a:schemeClr>
              </a:solidFill>
              <a:latin typeface="나눔스퀘어 네오 Bold" panose="020B0600000101010101" charset="-127"/>
              <a:ea typeface="나눔스퀘어 네오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235467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자유형: 도형 3">
            <a:extLst>
              <a:ext uri="{FF2B5EF4-FFF2-40B4-BE49-F238E27FC236}">
                <a16:creationId xmlns:a16="http://schemas.microsoft.com/office/drawing/2014/main" id="{CB7B3DA9-E450-D7A1-2BC4-5AAF5480F25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357368 w 12192000"/>
              <a:gd name="connsiteY0" fmla="*/ 203199 h 6858000"/>
              <a:gd name="connsiteX1" fmla="*/ 181429 w 12192000"/>
              <a:gd name="connsiteY1" fmla="*/ 379138 h 6858000"/>
              <a:gd name="connsiteX2" fmla="*/ 181429 w 12192000"/>
              <a:gd name="connsiteY2" fmla="*/ 6486117 h 6858000"/>
              <a:gd name="connsiteX3" fmla="*/ 357368 w 12192000"/>
              <a:gd name="connsiteY3" fmla="*/ 6662056 h 6858000"/>
              <a:gd name="connsiteX4" fmla="*/ 11834632 w 12192000"/>
              <a:gd name="connsiteY4" fmla="*/ 6662056 h 6858000"/>
              <a:gd name="connsiteX5" fmla="*/ 12010571 w 12192000"/>
              <a:gd name="connsiteY5" fmla="*/ 6486117 h 6858000"/>
              <a:gd name="connsiteX6" fmla="*/ 12010571 w 12192000"/>
              <a:gd name="connsiteY6" fmla="*/ 379138 h 6858000"/>
              <a:gd name="connsiteX7" fmla="*/ 11834632 w 12192000"/>
              <a:gd name="connsiteY7" fmla="*/ 203199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357368" y="203199"/>
                </a:moveTo>
                <a:cubicBezTo>
                  <a:pt x="260200" y="203199"/>
                  <a:pt x="181429" y="281970"/>
                  <a:pt x="181429" y="379138"/>
                </a:cubicBezTo>
                <a:lnTo>
                  <a:pt x="181429" y="6486117"/>
                </a:lnTo>
                <a:cubicBezTo>
                  <a:pt x="181429" y="6583285"/>
                  <a:pt x="260200" y="6662056"/>
                  <a:pt x="357368" y="6662056"/>
                </a:cubicBezTo>
                <a:lnTo>
                  <a:pt x="11834632" y="6662056"/>
                </a:lnTo>
                <a:cubicBezTo>
                  <a:pt x="11931800" y="6662056"/>
                  <a:pt x="12010571" y="6583285"/>
                  <a:pt x="12010571" y="6486117"/>
                </a:cubicBezTo>
                <a:lnTo>
                  <a:pt x="12010571" y="379138"/>
                </a:lnTo>
                <a:cubicBezTo>
                  <a:pt x="12010571" y="281970"/>
                  <a:pt x="11931800" y="203199"/>
                  <a:pt x="11834632" y="203199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7D7D6B68-D4DC-0B92-4AEE-3D6155000BA3}"/>
              </a:ext>
            </a:extLst>
          </p:cNvPr>
          <p:cNvSpPr/>
          <p:nvPr/>
        </p:nvSpPr>
        <p:spPr>
          <a:xfrm>
            <a:off x="5297830" y="0"/>
            <a:ext cx="1596339" cy="479055"/>
          </a:xfrm>
          <a:custGeom>
            <a:avLst/>
            <a:gdLst>
              <a:gd name="connsiteX0" fmla="*/ 0 w 1755763"/>
              <a:gd name="connsiteY0" fmla="*/ 0 h 689429"/>
              <a:gd name="connsiteX1" fmla="*/ 1755763 w 1755763"/>
              <a:gd name="connsiteY1" fmla="*/ 0 h 689429"/>
              <a:gd name="connsiteX2" fmla="*/ 1713736 w 1755763"/>
              <a:gd name="connsiteY2" fmla="*/ 135387 h 689429"/>
              <a:gd name="connsiteX3" fmla="*/ 877881 w 1755763"/>
              <a:gd name="connsiteY3" fmla="*/ 689429 h 689429"/>
              <a:gd name="connsiteX4" fmla="*/ 42026 w 1755763"/>
              <a:gd name="connsiteY4" fmla="*/ 135387 h 689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55763" h="689429">
                <a:moveTo>
                  <a:pt x="0" y="0"/>
                </a:moveTo>
                <a:lnTo>
                  <a:pt x="1755763" y="0"/>
                </a:lnTo>
                <a:lnTo>
                  <a:pt x="1713736" y="135387"/>
                </a:lnTo>
                <a:cubicBezTo>
                  <a:pt x="1576025" y="460974"/>
                  <a:pt x="1253632" y="689429"/>
                  <a:pt x="877881" y="689429"/>
                </a:cubicBezTo>
                <a:cubicBezTo>
                  <a:pt x="502131" y="689429"/>
                  <a:pt x="179738" y="460974"/>
                  <a:pt x="42026" y="1353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glow rad="1016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6FCE7664-1245-30C4-3259-3D3B7D4D4138}"/>
              </a:ext>
            </a:extLst>
          </p:cNvPr>
          <p:cNvSpPr/>
          <p:nvPr/>
        </p:nvSpPr>
        <p:spPr>
          <a:xfrm>
            <a:off x="5370517" y="0"/>
            <a:ext cx="1450963" cy="435428"/>
          </a:xfrm>
          <a:custGeom>
            <a:avLst/>
            <a:gdLst>
              <a:gd name="connsiteX0" fmla="*/ 0 w 1755763"/>
              <a:gd name="connsiteY0" fmla="*/ 0 h 689429"/>
              <a:gd name="connsiteX1" fmla="*/ 1755763 w 1755763"/>
              <a:gd name="connsiteY1" fmla="*/ 0 h 689429"/>
              <a:gd name="connsiteX2" fmla="*/ 1713736 w 1755763"/>
              <a:gd name="connsiteY2" fmla="*/ 135387 h 689429"/>
              <a:gd name="connsiteX3" fmla="*/ 877881 w 1755763"/>
              <a:gd name="connsiteY3" fmla="*/ 689429 h 689429"/>
              <a:gd name="connsiteX4" fmla="*/ 42026 w 1755763"/>
              <a:gd name="connsiteY4" fmla="*/ 135387 h 689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55763" h="689429">
                <a:moveTo>
                  <a:pt x="0" y="0"/>
                </a:moveTo>
                <a:lnTo>
                  <a:pt x="1755763" y="0"/>
                </a:lnTo>
                <a:lnTo>
                  <a:pt x="1713736" y="135387"/>
                </a:lnTo>
                <a:cubicBezTo>
                  <a:pt x="1576025" y="460974"/>
                  <a:pt x="1253632" y="689429"/>
                  <a:pt x="877881" y="689429"/>
                </a:cubicBezTo>
                <a:cubicBezTo>
                  <a:pt x="502131" y="689429"/>
                  <a:pt x="179738" y="460974"/>
                  <a:pt x="42026" y="135387"/>
                </a:cubicBezTo>
                <a:close/>
              </a:path>
            </a:pathLst>
          </a:custGeom>
          <a:gradFill>
            <a:gsLst>
              <a:gs pos="0">
                <a:srgbClr val="1E3C72"/>
              </a:gs>
              <a:gs pos="100000">
                <a:srgbClr val="2A5298"/>
              </a:gs>
            </a:gsLst>
            <a:lin ang="5400000" scaled="0"/>
          </a:gradFill>
          <a:ln>
            <a:noFill/>
          </a:ln>
          <a:effectLst>
            <a:glow rad="1016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4EA4B8-0CF5-6E45-7613-889423A7F5BC}"/>
              </a:ext>
            </a:extLst>
          </p:cNvPr>
          <p:cNvSpPr txBox="1"/>
          <p:nvPr/>
        </p:nvSpPr>
        <p:spPr>
          <a:xfrm>
            <a:off x="5676900" y="8694"/>
            <a:ext cx="838200" cy="400110"/>
          </a:xfrm>
          <a:prstGeom prst="rect">
            <a:avLst/>
          </a:prstGeom>
          <a:noFill/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bg1">
                      <a:lumMod val="75000"/>
                      <a:alpha val="40000"/>
                    </a:schemeClr>
                  </a:outerShdw>
                </a:effectLst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3</a:t>
            </a:r>
            <a:endParaRPr lang="ko-KR" altLang="en-US" sz="2000" dirty="0">
              <a:solidFill>
                <a:schemeClr val="bg1"/>
              </a:solidFill>
              <a:effectLst>
                <a:outerShdw blurRad="50800" dist="38100" dir="2700000" algn="tl" rotWithShape="0">
                  <a:schemeClr val="bg1">
                    <a:lumMod val="75000"/>
                    <a:alpha val="40000"/>
                  </a:schemeClr>
                </a:outerShdw>
              </a:effectLst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2B14E09-140A-DA15-CCB4-AEB889B9C833}"/>
              </a:ext>
            </a:extLst>
          </p:cNvPr>
          <p:cNvSpPr txBox="1"/>
          <p:nvPr/>
        </p:nvSpPr>
        <p:spPr>
          <a:xfrm>
            <a:off x="4993774" y="6358736"/>
            <a:ext cx="220445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000" spc="200" dirty="0">
                <a:solidFill>
                  <a:schemeClr val="bg1">
                    <a:lumMod val="85000"/>
                  </a:schemeClr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SOTAM PPT TEMPLATE</a:t>
            </a:r>
            <a:endParaRPr lang="ko-KR" altLang="en-US" sz="1000" spc="200" dirty="0">
              <a:solidFill>
                <a:schemeClr val="bg1">
                  <a:lumMod val="85000"/>
                </a:schemeClr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B20ADF8-B038-1620-82BB-0F65803F75D0}"/>
              </a:ext>
            </a:extLst>
          </p:cNvPr>
          <p:cNvSpPr txBox="1"/>
          <p:nvPr/>
        </p:nvSpPr>
        <p:spPr>
          <a:xfrm>
            <a:off x="2881827" y="1502902"/>
            <a:ext cx="3428781" cy="4173450"/>
          </a:xfrm>
          <a:prstGeom prst="rect">
            <a:avLst/>
          </a:prstGeom>
          <a:noFill/>
        </p:spPr>
        <p:txBody>
          <a:bodyPr wrap="square" lIns="144000" rtlCol="0">
            <a:spAutoFit/>
          </a:bodyPr>
          <a:lstStyle/>
          <a:p>
            <a:pPr>
              <a:lnSpc>
                <a:spcPct val="170000"/>
              </a:lnSpc>
            </a:pPr>
            <a:r>
              <a:rPr lang="ko-KR" altLang="en-US" sz="1200" kern="0" spc="0" dirty="0" smtClean="0">
                <a:solidFill>
                  <a:srgbClr val="000000"/>
                </a:solidFill>
                <a:effectLst/>
                <a:latin typeface="+mn-ea"/>
              </a:rPr>
              <a:t>인기순</a:t>
            </a:r>
            <a:endParaRPr lang="en-US" altLang="ko-KR" sz="1200" kern="0" spc="0" dirty="0" smtClean="0">
              <a:solidFill>
                <a:srgbClr val="000000"/>
              </a:solidFill>
              <a:effectLst/>
              <a:latin typeface="+mn-ea"/>
            </a:endParaRPr>
          </a:p>
          <a:p>
            <a:pPr marL="228600" indent="-228600">
              <a:lnSpc>
                <a:spcPct val="170000"/>
              </a:lnSpc>
              <a:buAutoNum type="arabicPeriod"/>
            </a:pPr>
            <a:r>
              <a:rPr lang="en-US" altLang="ko-KR" sz="1200" kern="0" dirty="0" smtClean="0">
                <a:solidFill>
                  <a:srgbClr val="000000"/>
                </a:solidFill>
                <a:latin typeface="+mn-ea"/>
              </a:rPr>
              <a:t>TMDB API</a:t>
            </a:r>
            <a:r>
              <a:rPr lang="ko-KR" altLang="en-US" sz="1200" kern="0" dirty="0" smtClean="0">
                <a:solidFill>
                  <a:srgbClr val="000000"/>
                </a:solidFill>
                <a:latin typeface="+mn-ea"/>
              </a:rPr>
              <a:t>에서 인기 있는 컨텐츠를 </a:t>
            </a:r>
            <a:r>
              <a:rPr lang="en-US" altLang="ko-KR" sz="1200" kern="0" dirty="0" err="1" smtClean="0">
                <a:solidFill>
                  <a:srgbClr val="000000"/>
                </a:solidFill>
                <a:latin typeface="+mn-ea"/>
              </a:rPr>
              <a:t>pageNum</a:t>
            </a:r>
            <a:r>
              <a:rPr lang="en-US" altLang="ko-KR" sz="1200" kern="0" dirty="0" smtClean="0">
                <a:solidFill>
                  <a:srgbClr val="000000"/>
                </a:solidFill>
                <a:latin typeface="+mn-ea"/>
              </a:rPr>
              <a:t> </a:t>
            </a:r>
            <a:r>
              <a:rPr lang="ko-KR" altLang="en-US" sz="1200" kern="0" dirty="0" smtClean="0">
                <a:solidFill>
                  <a:srgbClr val="000000"/>
                </a:solidFill>
                <a:latin typeface="+mn-ea"/>
              </a:rPr>
              <a:t>값으로 요청</a:t>
            </a:r>
            <a:endParaRPr lang="en-US" altLang="ko-KR" sz="1200" kern="0" dirty="0" smtClean="0">
              <a:solidFill>
                <a:srgbClr val="000000"/>
              </a:solidFill>
              <a:latin typeface="+mn-ea"/>
            </a:endParaRPr>
          </a:p>
          <a:p>
            <a:pPr marL="228600" indent="-228600">
              <a:lnSpc>
                <a:spcPct val="170000"/>
              </a:lnSpc>
              <a:buAutoNum type="arabicPeriod"/>
            </a:pPr>
            <a:r>
              <a:rPr lang="ko-KR" altLang="en-US" sz="1200" kern="0" spc="0" dirty="0" smtClean="0">
                <a:solidFill>
                  <a:srgbClr val="000000"/>
                </a:solidFill>
                <a:effectLst/>
                <a:latin typeface="+mn-ea"/>
              </a:rPr>
              <a:t>출력 결과의 </a:t>
            </a:r>
            <a:r>
              <a:rPr lang="en-US" altLang="ko-KR" sz="1200" kern="0" spc="0" dirty="0" err="1" smtClean="0">
                <a:solidFill>
                  <a:srgbClr val="000000"/>
                </a:solidFill>
                <a:effectLst/>
                <a:latin typeface="+mn-ea"/>
              </a:rPr>
              <a:t>movie_ID</a:t>
            </a:r>
            <a:r>
              <a:rPr lang="ko-KR" altLang="en-US" sz="1200" kern="0" spc="0" dirty="0" smtClean="0">
                <a:solidFill>
                  <a:srgbClr val="000000"/>
                </a:solidFill>
                <a:effectLst/>
                <a:latin typeface="+mn-ea"/>
              </a:rPr>
              <a:t>를 저장하여 상세정보</a:t>
            </a:r>
            <a:r>
              <a:rPr lang="en-US" altLang="ko-KR" sz="1200" kern="0" spc="0" dirty="0" smtClean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1200" kern="0" spc="0" dirty="0" smtClean="0">
                <a:solidFill>
                  <a:srgbClr val="000000"/>
                </a:solidFill>
                <a:effectLst/>
                <a:latin typeface="+mn-ea"/>
              </a:rPr>
              <a:t>키워드</a:t>
            </a:r>
            <a:r>
              <a:rPr lang="en-US" altLang="ko-KR" sz="1200" kern="0" spc="0" dirty="0" smtClean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1200" kern="0" spc="0" dirty="0" smtClean="0">
                <a:solidFill>
                  <a:srgbClr val="000000"/>
                </a:solidFill>
                <a:effectLst/>
                <a:latin typeface="+mn-ea"/>
              </a:rPr>
              <a:t>등장인물의 </a:t>
            </a:r>
            <a:r>
              <a:rPr lang="en-US" altLang="ko-KR" sz="1200" kern="0" spc="0" dirty="0" smtClean="0">
                <a:solidFill>
                  <a:srgbClr val="000000"/>
                </a:solidFill>
                <a:effectLst/>
                <a:latin typeface="+mn-ea"/>
              </a:rPr>
              <a:t>API</a:t>
            </a:r>
            <a:r>
              <a:rPr lang="ko-KR" altLang="en-US" sz="1200" kern="0" spc="0" dirty="0" smtClean="0">
                <a:solidFill>
                  <a:srgbClr val="000000"/>
                </a:solidFill>
                <a:effectLst/>
                <a:latin typeface="+mn-ea"/>
              </a:rPr>
              <a:t>로 각각 요청하여 값 저장</a:t>
            </a:r>
            <a:endParaRPr lang="en-US" altLang="ko-KR" sz="1200" kern="0" spc="0" dirty="0" smtClean="0">
              <a:solidFill>
                <a:srgbClr val="000000"/>
              </a:solidFill>
              <a:effectLst/>
              <a:latin typeface="+mn-ea"/>
            </a:endParaRPr>
          </a:p>
          <a:p>
            <a:pPr marL="228600" indent="-228600">
              <a:lnSpc>
                <a:spcPct val="170000"/>
              </a:lnSpc>
              <a:buAutoNum type="arabicPeriod"/>
            </a:pPr>
            <a:r>
              <a:rPr lang="ko-KR" altLang="en-US" sz="1200" kern="0" dirty="0" smtClean="0">
                <a:solidFill>
                  <a:srgbClr val="000000"/>
                </a:solidFill>
                <a:latin typeface="+mn-ea"/>
              </a:rPr>
              <a:t>장르</a:t>
            </a:r>
            <a:r>
              <a:rPr lang="en-US" altLang="ko-KR" sz="1200" kern="0" dirty="0" smtClean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1200" kern="0" dirty="0" smtClean="0">
                <a:solidFill>
                  <a:srgbClr val="000000"/>
                </a:solidFill>
                <a:latin typeface="+mn-ea"/>
              </a:rPr>
              <a:t>키워드 등장인물은 값이 여러 개 이므로 </a:t>
            </a:r>
            <a:r>
              <a:rPr lang="en-US" altLang="ko-KR" sz="1200" kern="0" dirty="0" smtClean="0">
                <a:solidFill>
                  <a:srgbClr val="000000"/>
                </a:solidFill>
                <a:latin typeface="+mn-ea"/>
              </a:rPr>
              <a:t>‘,’</a:t>
            </a:r>
            <a:r>
              <a:rPr lang="ko-KR" altLang="en-US" sz="1200" kern="0" dirty="0" smtClean="0">
                <a:solidFill>
                  <a:srgbClr val="000000"/>
                </a:solidFill>
                <a:latin typeface="+mn-ea"/>
              </a:rPr>
              <a:t>로</a:t>
            </a:r>
            <a:r>
              <a:rPr lang="en-US" altLang="ko-KR" sz="1200" kern="0" dirty="0" smtClean="0">
                <a:solidFill>
                  <a:srgbClr val="000000"/>
                </a:solidFill>
                <a:latin typeface="+mn-ea"/>
              </a:rPr>
              <a:t> </a:t>
            </a:r>
            <a:r>
              <a:rPr lang="ko-KR" altLang="en-US" sz="1200" kern="0" dirty="0" smtClean="0">
                <a:solidFill>
                  <a:srgbClr val="000000"/>
                </a:solidFill>
                <a:latin typeface="+mn-ea"/>
              </a:rPr>
              <a:t>구분하여 하나의 문자열로 처리하여 저장</a:t>
            </a:r>
            <a:endParaRPr lang="en-US" altLang="ko-KR" sz="1200" kern="0" dirty="0" smtClean="0">
              <a:solidFill>
                <a:srgbClr val="000000"/>
              </a:solidFill>
              <a:latin typeface="+mn-ea"/>
            </a:endParaRPr>
          </a:p>
          <a:p>
            <a:pPr marL="228600" indent="-228600">
              <a:lnSpc>
                <a:spcPct val="170000"/>
              </a:lnSpc>
              <a:buAutoNum type="arabicPeriod"/>
            </a:pPr>
            <a:r>
              <a:rPr lang="ko-KR" altLang="en-US" sz="1200" kern="0" dirty="0" smtClean="0">
                <a:solidFill>
                  <a:srgbClr val="000000"/>
                </a:solidFill>
                <a:latin typeface="+mn-ea"/>
              </a:rPr>
              <a:t>요청한 데이터들을 </a:t>
            </a:r>
            <a:r>
              <a:rPr lang="ko-KR" altLang="en-US" sz="1200" kern="0" dirty="0" err="1" smtClean="0">
                <a:solidFill>
                  <a:srgbClr val="000000"/>
                </a:solidFill>
                <a:latin typeface="+mn-ea"/>
              </a:rPr>
              <a:t>딕셔너리</a:t>
            </a:r>
            <a:r>
              <a:rPr lang="ko-KR" altLang="en-US" sz="1200" kern="0" dirty="0" smtClean="0">
                <a:solidFill>
                  <a:srgbClr val="000000"/>
                </a:solidFill>
                <a:latin typeface="+mn-ea"/>
              </a:rPr>
              <a:t> 형태로 저장하여 </a:t>
            </a:r>
            <a:r>
              <a:rPr lang="en-US" altLang="ko-KR" sz="1200" kern="0" dirty="0" err="1" smtClean="0">
                <a:solidFill>
                  <a:srgbClr val="000000"/>
                </a:solidFill>
                <a:latin typeface="+mn-ea"/>
              </a:rPr>
              <a:t>json</a:t>
            </a:r>
            <a:r>
              <a:rPr lang="en-US" altLang="ko-KR" sz="1200" kern="0" dirty="0" smtClean="0">
                <a:solidFill>
                  <a:srgbClr val="000000"/>
                </a:solidFill>
                <a:latin typeface="+mn-ea"/>
              </a:rPr>
              <a:t> </a:t>
            </a:r>
            <a:r>
              <a:rPr lang="ko-KR" altLang="en-US" sz="1200" kern="0" dirty="0" smtClean="0">
                <a:solidFill>
                  <a:srgbClr val="000000"/>
                </a:solidFill>
                <a:latin typeface="+mn-ea"/>
              </a:rPr>
              <a:t>파일을 </a:t>
            </a:r>
            <a:r>
              <a:rPr lang="en-US" altLang="ko-KR" sz="1200" kern="0" dirty="0" smtClean="0">
                <a:solidFill>
                  <a:srgbClr val="000000"/>
                </a:solidFill>
                <a:latin typeface="+mn-ea"/>
              </a:rPr>
              <a:t>open</a:t>
            </a:r>
            <a:r>
              <a:rPr lang="ko-KR" altLang="en-US" sz="1200" kern="0" dirty="0" smtClean="0">
                <a:solidFill>
                  <a:srgbClr val="000000"/>
                </a:solidFill>
                <a:latin typeface="+mn-ea"/>
              </a:rPr>
              <a:t>하여 저장</a:t>
            </a:r>
            <a:endParaRPr lang="en-US" altLang="ko-KR" sz="1200" kern="0" dirty="0" smtClean="0">
              <a:solidFill>
                <a:srgbClr val="000000"/>
              </a:solidFill>
              <a:latin typeface="+mn-ea"/>
            </a:endParaRPr>
          </a:p>
          <a:p>
            <a:pPr marL="228600" indent="-228600">
              <a:lnSpc>
                <a:spcPct val="170000"/>
              </a:lnSpc>
              <a:buAutoNum type="arabicPeriod"/>
            </a:pPr>
            <a:r>
              <a:rPr lang="ko-KR" altLang="en-US" sz="1200" kern="0" spc="0" dirty="0" smtClean="0">
                <a:solidFill>
                  <a:srgbClr val="000000"/>
                </a:solidFill>
                <a:effectLst/>
                <a:latin typeface="+mn-ea"/>
              </a:rPr>
              <a:t>저장한 </a:t>
            </a:r>
            <a:r>
              <a:rPr lang="en-US" altLang="ko-KR" sz="1200" kern="0" spc="0" dirty="0" err="1" smtClean="0">
                <a:solidFill>
                  <a:srgbClr val="000000"/>
                </a:solidFill>
                <a:effectLst/>
                <a:latin typeface="+mn-ea"/>
              </a:rPr>
              <a:t>json</a:t>
            </a:r>
            <a:r>
              <a:rPr lang="en-US" altLang="ko-KR" sz="1200" kern="0" spc="0" dirty="0" smtClean="0">
                <a:solidFill>
                  <a:srgbClr val="000000"/>
                </a:solidFill>
                <a:effectLst/>
                <a:latin typeface="+mn-ea"/>
              </a:rPr>
              <a:t> </a:t>
            </a:r>
            <a:r>
              <a:rPr lang="ko-KR" altLang="en-US" sz="1200" kern="0" spc="0" dirty="0" smtClean="0">
                <a:solidFill>
                  <a:srgbClr val="000000"/>
                </a:solidFill>
                <a:effectLst/>
                <a:latin typeface="+mn-ea"/>
              </a:rPr>
              <a:t>파일을 </a:t>
            </a:r>
            <a:r>
              <a:rPr lang="en-US" altLang="ko-KR" sz="1200" kern="0" spc="0" dirty="0" smtClean="0">
                <a:solidFill>
                  <a:srgbClr val="000000"/>
                </a:solidFill>
                <a:effectLst/>
                <a:latin typeface="+mn-ea"/>
              </a:rPr>
              <a:t>Django </a:t>
            </a:r>
            <a:r>
              <a:rPr lang="ko-KR" altLang="en-US" sz="1200" kern="0" spc="0" dirty="0" smtClean="0">
                <a:solidFill>
                  <a:srgbClr val="000000"/>
                </a:solidFill>
                <a:effectLst/>
                <a:latin typeface="+mn-ea"/>
              </a:rPr>
              <a:t>프로젝트에서 명령어를 통해 </a:t>
            </a:r>
            <a:r>
              <a:rPr lang="en-US" altLang="ko-KR" sz="1200" kern="0" spc="0" dirty="0" smtClean="0">
                <a:solidFill>
                  <a:srgbClr val="000000"/>
                </a:solidFill>
                <a:effectLst/>
                <a:latin typeface="+mn-ea"/>
              </a:rPr>
              <a:t>DB</a:t>
            </a:r>
            <a:r>
              <a:rPr lang="ko-KR" altLang="en-US" sz="1200" kern="0" spc="0" dirty="0" smtClean="0">
                <a:solidFill>
                  <a:srgbClr val="000000"/>
                </a:solidFill>
                <a:effectLst/>
                <a:latin typeface="+mn-ea"/>
              </a:rPr>
              <a:t>로 반영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DE5265-BCE0-1ED5-44DB-1AFB975C28B6}"/>
              </a:ext>
            </a:extLst>
          </p:cNvPr>
          <p:cNvSpPr txBox="1"/>
          <p:nvPr/>
        </p:nvSpPr>
        <p:spPr>
          <a:xfrm>
            <a:off x="1219198" y="514084"/>
            <a:ext cx="9753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1E3C7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프로젝트 </a:t>
            </a:r>
            <a:r>
              <a:rPr lang="ko-KR" altLang="en-US" sz="1600" dirty="0" err="1">
                <a:solidFill>
                  <a:srgbClr val="1E3C7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수행내용</a:t>
            </a:r>
            <a:endParaRPr lang="ko-KR" altLang="en-US" sz="1600" dirty="0">
              <a:solidFill>
                <a:srgbClr val="1E3C72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819D379-BF9C-D6D4-FB03-2D1DB550B911}"/>
              </a:ext>
            </a:extLst>
          </p:cNvPr>
          <p:cNvSpPr txBox="1"/>
          <p:nvPr/>
        </p:nvSpPr>
        <p:spPr>
          <a:xfrm>
            <a:off x="5314799" y="692173"/>
            <a:ext cx="5544645" cy="370422"/>
          </a:xfrm>
          <a:prstGeom prst="rect">
            <a:avLst/>
          </a:prstGeom>
          <a:noFill/>
        </p:spPr>
        <p:txBody>
          <a:bodyPr wrap="square" lIns="144000" rtlCol="0">
            <a:spAutoFit/>
          </a:bodyPr>
          <a:lstStyle/>
          <a:p>
            <a:pPr>
              <a:lnSpc>
                <a:spcPct val="170000"/>
              </a:lnSpc>
            </a:pPr>
            <a:r>
              <a:rPr lang="ko-KR" altLang="en-US" sz="1200" kern="0" spc="0" dirty="0" smtClean="0">
                <a:solidFill>
                  <a:srgbClr val="000000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데이터 수집 방법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644" y="912873"/>
            <a:ext cx="2244183" cy="5692084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1480" y="1030727"/>
            <a:ext cx="2289875" cy="5677791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EB20ADF8-B038-1620-82BB-0F65803F75D0}"/>
              </a:ext>
            </a:extLst>
          </p:cNvPr>
          <p:cNvSpPr txBox="1"/>
          <p:nvPr/>
        </p:nvSpPr>
        <p:spPr>
          <a:xfrm>
            <a:off x="9166844" y="1481804"/>
            <a:ext cx="2902383" cy="3859518"/>
          </a:xfrm>
          <a:prstGeom prst="rect">
            <a:avLst/>
          </a:prstGeom>
          <a:noFill/>
        </p:spPr>
        <p:txBody>
          <a:bodyPr wrap="square" lIns="144000" rtlCol="0">
            <a:spAutoFit/>
          </a:bodyPr>
          <a:lstStyle/>
          <a:p>
            <a:pPr>
              <a:lnSpc>
                <a:spcPct val="170000"/>
              </a:lnSpc>
            </a:pPr>
            <a:r>
              <a:rPr lang="en-US" altLang="ko-KR" sz="1200" kern="0" spc="0" dirty="0" err="1" smtClean="0">
                <a:solidFill>
                  <a:srgbClr val="000000"/>
                </a:solidFill>
                <a:effectLst/>
                <a:latin typeface="+mn-ea"/>
              </a:rPr>
              <a:t>moive_id</a:t>
            </a:r>
            <a:r>
              <a:rPr lang="ko-KR" altLang="en-US" sz="1200" kern="0" dirty="0" smtClean="0">
                <a:solidFill>
                  <a:srgbClr val="000000"/>
                </a:solidFill>
                <a:latin typeface="+mn-ea"/>
              </a:rPr>
              <a:t>를 증가</a:t>
            </a:r>
            <a:r>
              <a:rPr lang="en-US" altLang="ko-KR" sz="1200" kern="0" dirty="0" smtClean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1200" kern="0" dirty="0" smtClean="0">
                <a:solidFill>
                  <a:srgbClr val="000000"/>
                </a:solidFill>
                <a:latin typeface="+mn-ea"/>
              </a:rPr>
              <a:t>반복</a:t>
            </a:r>
            <a:endParaRPr lang="en-US" altLang="ko-KR" sz="1200" kern="0" spc="0" dirty="0" smtClean="0">
              <a:solidFill>
                <a:srgbClr val="000000"/>
              </a:solidFill>
              <a:effectLst/>
              <a:latin typeface="+mn-ea"/>
            </a:endParaRPr>
          </a:p>
          <a:p>
            <a:pPr marL="228600" indent="-228600">
              <a:lnSpc>
                <a:spcPct val="170000"/>
              </a:lnSpc>
              <a:buAutoNum type="arabicPeriod"/>
            </a:pPr>
            <a:r>
              <a:rPr lang="en-US" altLang="ko-KR" sz="1200" kern="0" dirty="0">
                <a:solidFill>
                  <a:srgbClr val="000000"/>
                </a:solidFill>
                <a:latin typeface="+mn-ea"/>
              </a:rPr>
              <a:t>TMDB API</a:t>
            </a:r>
            <a:r>
              <a:rPr lang="ko-KR" altLang="en-US" sz="1200" kern="0" dirty="0">
                <a:solidFill>
                  <a:srgbClr val="000000"/>
                </a:solidFill>
                <a:latin typeface="+mn-ea"/>
              </a:rPr>
              <a:t>에서 </a:t>
            </a:r>
            <a:r>
              <a:rPr lang="en-US" altLang="ko-KR" sz="1200" kern="0" dirty="0" err="1" smtClean="0">
                <a:solidFill>
                  <a:srgbClr val="000000"/>
                </a:solidFill>
                <a:latin typeface="+mn-ea"/>
              </a:rPr>
              <a:t>moive_ID</a:t>
            </a:r>
            <a:r>
              <a:rPr lang="ko-KR" altLang="en-US" sz="1200" kern="0" dirty="0" smtClean="0">
                <a:solidFill>
                  <a:srgbClr val="000000"/>
                </a:solidFill>
                <a:latin typeface="+mn-ea"/>
              </a:rPr>
              <a:t>를 </a:t>
            </a:r>
            <a:r>
              <a:rPr lang="en-US" altLang="ko-KR" sz="1200" kern="0" dirty="0" smtClean="0">
                <a:solidFill>
                  <a:srgbClr val="000000"/>
                </a:solidFill>
                <a:latin typeface="+mn-ea"/>
              </a:rPr>
              <a:t>1</a:t>
            </a:r>
            <a:r>
              <a:rPr lang="ko-KR" altLang="en-US" sz="1200" kern="0" dirty="0" smtClean="0">
                <a:solidFill>
                  <a:srgbClr val="000000"/>
                </a:solidFill>
                <a:latin typeface="+mn-ea"/>
              </a:rPr>
              <a:t>부터 반복하여 상세정보</a:t>
            </a:r>
            <a:r>
              <a:rPr lang="en-US" altLang="ko-KR" sz="1200" kern="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1200" kern="0" dirty="0">
                <a:solidFill>
                  <a:srgbClr val="000000"/>
                </a:solidFill>
                <a:latin typeface="+mn-ea"/>
              </a:rPr>
              <a:t>키워드</a:t>
            </a:r>
            <a:r>
              <a:rPr lang="en-US" altLang="ko-KR" sz="1200" kern="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1200" kern="0" dirty="0">
                <a:solidFill>
                  <a:srgbClr val="000000"/>
                </a:solidFill>
                <a:latin typeface="+mn-ea"/>
              </a:rPr>
              <a:t>등장인물의 </a:t>
            </a:r>
            <a:r>
              <a:rPr lang="en-US" altLang="ko-KR" sz="1200" kern="0" dirty="0">
                <a:solidFill>
                  <a:srgbClr val="000000"/>
                </a:solidFill>
                <a:latin typeface="+mn-ea"/>
              </a:rPr>
              <a:t>API</a:t>
            </a:r>
            <a:r>
              <a:rPr lang="ko-KR" altLang="en-US" sz="1200" kern="0" dirty="0">
                <a:solidFill>
                  <a:srgbClr val="000000"/>
                </a:solidFill>
                <a:latin typeface="+mn-ea"/>
              </a:rPr>
              <a:t>로 각각 요청하여 값 저장</a:t>
            </a:r>
            <a:endParaRPr lang="en-US" altLang="ko-KR" sz="1200" kern="0" dirty="0">
              <a:solidFill>
                <a:srgbClr val="000000"/>
              </a:solidFill>
              <a:latin typeface="+mn-ea"/>
            </a:endParaRPr>
          </a:p>
          <a:p>
            <a:pPr marL="228600" indent="-228600">
              <a:lnSpc>
                <a:spcPct val="170000"/>
              </a:lnSpc>
              <a:buAutoNum type="arabicPeriod"/>
            </a:pPr>
            <a:r>
              <a:rPr lang="ko-KR" altLang="en-US" sz="1200" kern="0" dirty="0">
                <a:solidFill>
                  <a:srgbClr val="000000"/>
                </a:solidFill>
                <a:latin typeface="+mn-ea"/>
              </a:rPr>
              <a:t>장르</a:t>
            </a:r>
            <a:r>
              <a:rPr lang="en-US" altLang="ko-KR" sz="1200" kern="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1200" kern="0" dirty="0">
                <a:solidFill>
                  <a:srgbClr val="000000"/>
                </a:solidFill>
                <a:latin typeface="+mn-ea"/>
              </a:rPr>
              <a:t>키워드 등장인물은 값이 여러 개 이므로 </a:t>
            </a:r>
            <a:r>
              <a:rPr lang="en-US" altLang="ko-KR" sz="1200" kern="0" dirty="0">
                <a:solidFill>
                  <a:srgbClr val="000000"/>
                </a:solidFill>
                <a:latin typeface="+mn-ea"/>
              </a:rPr>
              <a:t>‘,’</a:t>
            </a:r>
            <a:r>
              <a:rPr lang="ko-KR" altLang="en-US" sz="1200" kern="0" dirty="0">
                <a:solidFill>
                  <a:srgbClr val="000000"/>
                </a:solidFill>
                <a:latin typeface="+mn-ea"/>
              </a:rPr>
              <a:t>로</a:t>
            </a:r>
            <a:r>
              <a:rPr lang="en-US" altLang="ko-KR" sz="1200" kern="0" dirty="0">
                <a:solidFill>
                  <a:srgbClr val="000000"/>
                </a:solidFill>
                <a:latin typeface="+mn-ea"/>
              </a:rPr>
              <a:t> </a:t>
            </a:r>
            <a:r>
              <a:rPr lang="ko-KR" altLang="en-US" sz="1200" kern="0" dirty="0">
                <a:solidFill>
                  <a:srgbClr val="000000"/>
                </a:solidFill>
                <a:latin typeface="+mn-ea"/>
              </a:rPr>
              <a:t>구분하여 하나의 문자열로 처리하여 저장</a:t>
            </a:r>
            <a:endParaRPr lang="en-US" altLang="ko-KR" sz="1200" kern="0" dirty="0">
              <a:solidFill>
                <a:srgbClr val="000000"/>
              </a:solidFill>
              <a:latin typeface="+mn-ea"/>
            </a:endParaRPr>
          </a:p>
          <a:p>
            <a:pPr marL="228600" indent="-228600">
              <a:lnSpc>
                <a:spcPct val="170000"/>
              </a:lnSpc>
              <a:buAutoNum type="arabicPeriod"/>
            </a:pPr>
            <a:r>
              <a:rPr lang="ko-KR" altLang="en-US" sz="1200" kern="0" dirty="0">
                <a:solidFill>
                  <a:srgbClr val="000000"/>
                </a:solidFill>
                <a:latin typeface="+mn-ea"/>
              </a:rPr>
              <a:t>요청한 데이터들을 </a:t>
            </a:r>
            <a:r>
              <a:rPr lang="ko-KR" altLang="en-US" sz="1200" kern="0" dirty="0" err="1">
                <a:solidFill>
                  <a:srgbClr val="000000"/>
                </a:solidFill>
                <a:latin typeface="+mn-ea"/>
              </a:rPr>
              <a:t>딕셔너리</a:t>
            </a:r>
            <a:r>
              <a:rPr lang="ko-KR" altLang="en-US" sz="1200" kern="0" dirty="0">
                <a:solidFill>
                  <a:srgbClr val="000000"/>
                </a:solidFill>
                <a:latin typeface="+mn-ea"/>
              </a:rPr>
              <a:t> 형태로 저장하여 </a:t>
            </a:r>
            <a:r>
              <a:rPr lang="en-US" altLang="ko-KR" sz="1200" kern="0" dirty="0" err="1">
                <a:solidFill>
                  <a:srgbClr val="000000"/>
                </a:solidFill>
                <a:latin typeface="+mn-ea"/>
              </a:rPr>
              <a:t>json</a:t>
            </a:r>
            <a:r>
              <a:rPr lang="en-US" altLang="ko-KR" sz="1200" kern="0" dirty="0">
                <a:solidFill>
                  <a:srgbClr val="000000"/>
                </a:solidFill>
                <a:latin typeface="+mn-ea"/>
              </a:rPr>
              <a:t> </a:t>
            </a:r>
            <a:r>
              <a:rPr lang="ko-KR" altLang="en-US" sz="1200" kern="0" dirty="0">
                <a:solidFill>
                  <a:srgbClr val="000000"/>
                </a:solidFill>
                <a:latin typeface="+mn-ea"/>
              </a:rPr>
              <a:t>파일을 </a:t>
            </a:r>
            <a:r>
              <a:rPr lang="en-US" altLang="ko-KR" sz="1200" kern="0" dirty="0">
                <a:solidFill>
                  <a:srgbClr val="000000"/>
                </a:solidFill>
                <a:latin typeface="+mn-ea"/>
              </a:rPr>
              <a:t>open</a:t>
            </a:r>
            <a:r>
              <a:rPr lang="ko-KR" altLang="en-US" sz="1200" kern="0" dirty="0">
                <a:solidFill>
                  <a:srgbClr val="000000"/>
                </a:solidFill>
                <a:latin typeface="+mn-ea"/>
              </a:rPr>
              <a:t>하여 저장</a:t>
            </a:r>
            <a:endParaRPr lang="en-US" altLang="ko-KR" sz="1200" kern="0" dirty="0">
              <a:solidFill>
                <a:srgbClr val="000000"/>
              </a:solidFill>
              <a:latin typeface="+mn-ea"/>
            </a:endParaRPr>
          </a:p>
          <a:p>
            <a:pPr marL="228600" indent="-228600">
              <a:lnSpc>
                <a:spcPct val="170000"/>
              </a:lnSpc>
              <a:buAutoNum type="arabicPeriod"/>
            </a:pPr>
            <a:r>
              <a:rPr lang="ko-KR" altLang="en-US" sz="1200" kern="0" dirty="0">
                <a:solidFill>
                  <a:srgbClr val="000000"/>
                </a:solidFill>
                <a:latin typeface="+mn-ea"/>
              </a:rPr>
              <a:t>저장한 </a:t>
            </a:r>
            <a:r>
              <a:rPr lang="en-US" altLang="ko-KR" sz="1200" kern="0" dirty="0" err="1">
                <a:solidFill>
                  <a:srgbClr val="000000"/>
                </a:solidFill>
                <a:latin typeface="+mn-ea"/>
              </a:rPr>
              <a:t>json</a:t>
            </a:r>
            <a:r>
              <a:rPr lang="en-US" altLang="ko-KR" sz="1200" kern="0" dirty="0">
                <a:solidFill>
                  <a:srgbClr val="000000"/>
                </a:solidFill>
                <a:latin typeface="+mn-ea"/>
              </a:rPr>
              <a:t> </a:t>
            </a:r>
            <a:r>
              <a:rPr lang="ko-KR" altLang="en-US" sz="1200" kern="0" dirty="0">
                <a:solidFill>
                  <a:srgbClr val="000000"/>
                </a:solidFill>
                <a:latin typeface="+mn-ea"/>
              </a:rPr>
              <a:t>파일을 </a:t>
            </a:r>
            <a:r>
              <a:rPr lang="en-US" altLang="ko-KR" sz="1200" kern="0" dirty="0">
                <a:solidFill>
                  <a:srgbClr val="000000"/>
                </a:solidFill>
                <a:latin typeface="+mn-ea"/>
              </a:rPr>
              <a:t>Django </a:t>
            </a:r>
            <a:r>
              <a:rPr lang="ko-KR" altLang="en-US" sz="1200" kern="0" dirty="0">
                <a:solidFill>
                  <a:srgbClr val="000000"/>
                </a:solidFill>
                <a:latin typeface="+mn-ea"/>
              </a:rPr>
              <a:t>프로젝트에서 명령어를 통해 </a:t>
            </a:r>
            <a:r>
              <a:rPr lang="en-US" altLang="ko-KR" sz="1200" kern="0" dirty="0">
                <a:solidFill>
                  <a:srgbClr val="000000"/>
                </a:solidFill>
                <a:latin typeface="+mn-ea"/>
              </a:rPr>
              <a:t>DB</a:t>
            </a:r>
            <a:r>
              <a:rPr lang="ko-KR" altLang="en-US" sz="1200" kern="0" dirty="0">
                <a:solidFill>
                  <a:srgbClr val="000000"/>
                </a:solidFill>
                <a:latin typeface="+mn-ea"/>
              </a:rPr>
              <a:t>로 반영</a:t>
            </a:r>
          </a:p>
        </p:txBody>
      </p:sp>
    </p:spTree>
    <p:extLst>
      <p:ext uri="{BB962C8B-B14F-4D97-AF65-F5344CB8AC3E}">
        <p14:creationId xmlns:p14="http://schemas.microsoft.com/office/powerpoint/2010/main" val="19529066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자유형: 도형 3">
            <a:extLst>
              <a:ext uri="{FF2B5EF4-FFF2-40B4-BE49-F238E27FC236}">
                <a16:creationId xmlns:a16="http://schemas.microsoft.com/office/drawing/2014/main" id="{CB7B3DA9-E450-D7A1-2BC4-5AAF5480F25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357368 w 12192000"/>
              <a:gd name="connsiteY0" fmla="*/ 203199 h 6858000"/>
              <a:gd name="connsiteX1" fmla="*/ 181429 w 12192000"/>
              <a:gd name="connsiteY1" fmla="*/ 379138 h 6858000"/>
              <a:gd name="connsiteX2" fmla="*/ 181429 w 12192000"/>
              <a:gd name="connsiteY2" fmla="*/ 6486117 h 6858000"/>
              <a:gd name="connsiteX3" fmla="*/ 357368 w 12192000"/>
              <a:gd name="connsiteY3" fmla="*/ 6662056 h 6858000"/>
              <a:gd name="connsiteX4" fmla="*/ 11834632 w 12192000"/>
              <a:gd name="connsiteY4" fmla="*/ 6662056 h 6858000"/>
              <a:gd name="connsiteX5" fmla="*/ 12010571 w 12192000"/>
              <a:gd name="connsiteY5" fmla="*/ 6486117 h 6858000"/>
              <a:gd name="connsiteX6" fmla="*/ 12010571 w 12192000"/>
              <a:gd name="connsiteY6" fmla="*/ 379138 h 6858000"/>
              <a:gd name="connsiteX7" fmla="*/ 11834632 w 12192000"/>
              <a:gd name="connsiteY7" fmla="*/ 203199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357368" y="203199"/>
                </a:moveTo>
                <a:cubicBezTo>
                  <a:pt x="260200" y="203199"/>
                  <a:pt x="181429" y="281970"/>
                  <a:pt x="181429" y="379138"/>
                </a:cubicBezTo>
                <a:lnTo>
                  <a:pt x="181429" y="6486117"/>
                </a:lnTo>
                <a:cubicBezTo>
                  <a:pt x="181429" y="6583285"/>
                  <a:pt x="260200" y="6662056"/>
                  <a:pt x="357368" y="6662056"/>
                </a:cubicBezTo>
                <a:lnTo>
                  <a:pt x="11834632" y="6662056"/>
                </a:lnTo>
                <a:cubicBezTo>
                  <a:pt x="11931800" y="6662056"/>
                  <a:pt x="12010571" y="6583285"/>
                  <a:pt x="12010571" y="6486117"/>
                </a:cubicBezTo>
                <a:lnTo>
                  <a:pt x="12010571" y="379138"/>
                </a:lnTo>
                <a:cubicBezTo>
                  <a:pt x="12010571" y="281970"/>
                  <a:pt x="11931800" y="203199"/>
                  <a:pt x="11834632" y="203199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7D7D6B68-D4DC-0B92-4AEE-3D6155000BA3}"/>
              </a:ext>
            </a:extLst>
          </p:cNvPr>
          <p:cNvSpPr/>
          <p:nvPr/>
        </p:nvSpPr>
        <p:spPr>
          <a:xfrm>
            <a:off x="5297830" y="0"/>
            <a:ext cx="1596339" cy="479055"/>
          </a:xfrm>
          <a:custGeom>
            <a:avLst/>
            <a:gdLst>
              <a:gd name="connsiteX0" fmla="*/ 0 w 1755763"/>
              <a:gd name="connsiteY0" fmla="*/ 0 h 689429"/>
              <a:gd name="connsiteX1" fmla="*/ 1755763 w 1755763"/>
              <a:gd name="connsiteY1" fmla="*/ 0 h 689429"/>
              <a:gd name="connsiteX2" fmla="*/ 1713736 w 1755763"/>
              <a:gd name="connsiteY2" fmla="*/ 135387 h 689429"/>
              <a:gd name="connsiteX3" fmla="*/ 877881 w 1755763"/>
              <a:gd name="connsiteY3" fmla="*/ 689429 h 689429"/>
              <a:gd name="connsiteX4" fmla="*/ 42026 w 1755763"/>
              <a:gd name="connsiteY4" fmla="*/ 135387 h 689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55763" h="689429">
                <a:moveTo>
                  <a:pt x="0" y="0"/>
                </a:moveTo>
                <a:lnTo>
                  <a:pt x="1755763" y="0"/>
                </a:lnTo>
                <a:lnTo>
                  <a:pt x="1713736" y="135387"/>
                </a:lnTo>
                <a:cubicBezTo>
                  <a:pt x="1576025" y="460974"/>
                  <a:pt x="1253632" y="689429"/>
                  <a:pt x="877881" y="689429"/>
                </a:cubicBezTo>
                <a:cubicBezTo>
                  <a:pt x="502131" y="689429"/>
                  <a:pt x="179738" y="460974"/>
                  <a:pt x="42026" y="1353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glow rad="1016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6FCE7664-1245-30C4-3259-3D3B7D4D4138}"/>
              </a:ext>
            </a:extLst>
          </p:cNvPr>
          <p:cNvSpPr/>
          <p:nvPr/>
        </p:nvSpPr>
        <p:spPr>
          <a:xfrm>
            <a:off x="5370517" y="0"/>
            <a:ext cx="1450963" cy="435428"/>
          </a:xfrm>
          <a:custGeom>
            <a:avLst/>
            <a:gdLst>
              <a:gd name="connsiteX0" fmla="*/ 0 w 1755763"/>
              <a:gd name="connsiteY0" fmla="*/ 0 h 689429"/>
              <a:gd name="connsiteX1" fmla="*/ 1755763 w 1755763"/>
              <a:gd name="connsiteY1" fmla="*/ 0 h 689429"/>
              <a:gd name="connsiteX2" fmla="*/ 1713736 w 1755763"/>
              <a:gd name="connsiteY2" fmla="*/ 135387 h 689429"/>
              <a:gd name="connsiteX3" fmla="*/ 877881 w 1755763"/>
              <a:gd name="connsiteY3" fmla="*/ 689429 h 689429"/>
              <a:gd name="connsiteX4" fmla="*/ 42026 w 1755763"/>
              <a:gd name="connsiteY4" fmla="*/ 135387 h 689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55763" h="689429">
                <a:moveTo>
                  <a:pt x="0" y="0"/>
                </a:moveTo>
                <a:lnTo>
                  <a:pt x="1755763" y="0"/>
                </a:lnTo>
                <a:lnTo>
                  <a:pt x="1713736" y="135387"/>
                </a:lnTo>
                <a:cubicBezTo>
                  <a:pt x="1576025" y="460974"/>
                  <a:pt x="1253632" y="689429"/>
                  <a:pt x="877881" y="689429"/>
                </a:cubicBezTo>
                <a:cubicBezTo>
                  <a:pt x="502131" y="689429"/>
                  <a:pt x="179738" y="460974"/>
                  <a:pt x="42026" y="135387"/>
                </a:cubicBezTo>
                <a:close/>
              </a:path>
            </a:pathLst>
          </a:custGeom>
          <a:gradFill>
            <a:gsLst>
              <a:gs pos="0">
                <a:srgbClr val="1E3C72"/>
              </a:gs>
              <a:gs pos="100000">
                <a:srgbClr val="2A5298"/>
              </a:gs>
            </a:gsLst>
            <a:lin ang="5400000" scaled="0"/>
          </a:gradFill>
          <a:ln>
            <a:noFill/>
          </a:ln>
          <a:effectLst>
            <a:glow rad="1016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4EA4B8-0CF5-6E45-7613-889423A7F5BC}"/>
              </a:ext>
            </a:extLst>
          </p:cNvPr>
          <p:cNvSpPr txBox="1"/>
          <p:nvPr/>
        </p:nvSpPr>
        <p:spPr>
          <a:xfrm>
            <a:off x="5676900" y="8694"/>
            <a:ext cx="838200" cy="400110"/>
          </a:xfrm>
          <a:prstGeom prst="rect">
            <a:avLst/>
          </a:prstGeom>
          <a:noFill/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bg1">
                      <a:lumMod val="75000"/>
                      <a:alpha val="40000"/>
                    </a:schemeClr>
                  </a:outerShdw>
                </a:effectLst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3</a:t>
            </a:r>
            <a:endParaRPr lang="ko-KR" altLang="en-US" sz="2000" dirty="0">
              <a:solidFill>
                <a:schemeClr val="bg1"/>
              </a:solidFill>
              <a:effectLst>
                <a:outerShdw blurRad="50800" dist="38100" dir="2700000" algn="tl" rotWithShape="0">
                  <a:schemeClr val="bg1">
                    <a:lumMod val="75000"/>
                    <a:alpha val="40000"/>
                  </a:schemeClr>
                </a:outerShdw>
              </a:effectLst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A0CD96-ABA6-699A-B02F-0115F3E711D9}"/>
              </a:ext>
            </a:extLst>
          </p:cNvPr>
          <p:cNvSpPr txBox="1"/>
          <p:nvPr/>
        </p:nvSpPr>
        <p:spPr>
          <a:xfrm>
            <a:off x="1219198" y="537364"/>
            <a:ext cx="9753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1E3C7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프로젝트 수행내용</a:t>
            </a:r>
          </a:p>
        </p:txBody>
      </p:sp>
      <p:pic>
        <p:nvPicPr>
          <p:cNvPr id="36" name="Object 3">
            <a:extLst>
              <a:ext uri="{FF2B5EF4-FFF2-40B4-BE49-F238E27FC236}">
                <a16:creationId xmlns:a16="http://schemas.microsoft.com/office/drawing/2014/main" id="{7EBC45D5-F123-1827-A2C0-F0D67C9DB22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5400000" flipV="1">
            <a:off x="1267209" y="3710511"/>
            <a:ext cx="4965422" cy="60628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545F2C6C-E172-597B-8C21-0F80580563F4}"/>
              </a:ext>
            </a:extLst>
          </p:cNvPr>
          <p:cNvSpPr txBox="1"/>
          <p:nvPr/>
        </p:nvSpPr>
        <p:spPr>
          <a:xfrm>
            <a:off x="695827" y="1413282"/>
            <a:ext cx="29186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 smtClean="0">
                <a:solidFill>
                  <a:srgbClr val="1E3C72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파일 내용</a:t>
            </a:r>
            <a:endParaRPr lang="en-US" altLang="ko-KR" sz="3600" b="1" dirty="0">
              <a:solidFill>
                <a:srgbClr val="1E3C72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algn="ctr"/>
            <a:r>
              <a:rPr lang="ko-KR" altLang="en-US" sz="3600" b="1" dirty="0">
                <a:solidFill>
                  <a:srgbClr val="1E3C72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구성</a:t>
            </a:r>
            <a:endParaRPr lang="en-US" altLang="ko-KR" sz="3600" b="1" dirty="0">
              <a:solidFill>
                <a:srgbClr val="1E3C72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0A0CD96-ABA6-699A-B02F-0115F3E711D9}"/>
              </a:ext>
            </a:extLst>
          </p:cNvPr>
          <p:cNvSpPr txBox="1"/>
          <p:nvPr/>
        </p:nvSpPr>
        <p:spPr>
          <a:xfrm>
            <a:off x="1219198" y="834292"/>
            <a:ext cx="9753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rgbClr val="1E3C7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Django project</a:t>
            </a:r>
            <a:endParaRPr lang="ko-KR" altLang="en-US" sz="1200" dirty="0">
              <a:solidFill>
                <a:srgbClr val="1E3C72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B20ADF8-B038-1620-82BB-0F65803F75D0}"/>
              </a:ext>
            </a:extLst>
          </p:cNvPr>
          <p:cNvSpPr txBox="1"/>
          <p:nvPr/>
        </p:nvSpPr>
        <p:spPr>
          <a:xfrm>
            <a:off x="6095998" y="2284071"/>
            <a:ext cx="5280660" cy="2917722"/>
          </a:xfrm>
          <a:prstGeom prst="rect">
            <a:avLst/>
          </a:prstGeom>
          <a:noFill/>
        </p:spPr>
        <p:txBody>
          <a:bodyPr wrap="square" lIns="144000" rtlCol="0">
            <a:spAutoFit/>
          </a:bodyPr>
          <a:lstStyle/>
          <a:p>
            <a:pPr>
              <a:lnSpc>
                <a:spcPct val="170000"/>
              </a:lnSpc>
            </a:pPr>
            <a:r>
              <a:rPr lang="en-US" altLang="ko-KR" sz="1200" kern="0" dirty="0" err="1" smtClean="0">
                <a:solidFill>
                  <a:srgbClr val="000000"/>
                </a:solidFill>
                <a:latin typeface="+mn-ea"/>
              </a:rPr>
              <a:t>django</a:t>
            </a:r>
            <a:r>
              <a:rPr lang="en-US" altLang="ko-KR" sz="1200" kern="0" dirty="0" smtClean="0">
                <a:solidFill>
                  <a:srgbClr val="000000"/>
                </a:solidFill>
                <a:latin typeface="+mn-ea"/>
              </a:rPr>
              <a:t>	        :  Django </a:t>
            </a:r>
            <a:r>
              <a:rPr lang="ko-KR" altLang="en-US" sz="1200" kern="0" dirty="0" smtClean="0">
                <a:solidFill>
                  <a:srgbClr val="000000"/>
                </a:solidFill>
                <a:latin typeface="+mn-ea"/>
              </a:rPr>
              <a:t>프로젝트의 루트 폴더</a:t>
            </a:r>
            <a:endParaRPr lang="en-US" altLang="ko-KR" sz="1200" kern="0" dirty="0">
              <a:solidFill>
                <a:srgbClr val="000000"/>
              </a:solidFill>
              <a:latin typeface="+mn-ea"/>
            </a:endParaRPr>
          </a:p>
          <a:p>
            <a:pPr>
              <a:lnSpc>
                <a:spcPct val="170000"/>
              </a:lnSpc>
            </a:pPr>
            <a:r>
              <a:rPr lang="ko-KR" altLang="en-US" sz="1200" kern="0" dirty="0" err="1" smtClean="0">
                <a:solidFill>
                  <a:srgbClr val="000000"/>
                </a:solidFill>
                <a:latin typeface="+mn-ea"/>
              </a:rPr>
              <a:t>ㄴ</a:t>
            </a:r>
            <a:r>
              <a:rPr lang="ko-KR" altLang="en-US" sz="1200" kern="0" dirty="0" smtClean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200" kern="0" dirty="0" smtClean="0">
                <a:solidFill>
                  <a:srgbClr val="000000"/>
                </a:solidFill>
                <a:latin typeface="+mn-ea"/>
              </a:rPr>
              <a:t>app	        :  </a:t>
            </a:r>
            <a:r>
              <a:rPr lang="ko-KR" altLang="en-US" sz="1200" kern="0" dirty="0" smtClean="0">
                <a:solidFill>
                  <a:srgbClr val="000000"/>
                </a:solidFill>
                <a:latin typeface="+mn-ea"/>
              </a:rPr>
              <a:t>생성한 </a:t>
            </a:r>
            <a:r>
              <a:rPr lang="en-US" altLang="ko-KR" sz="1200" kern="0" dirty="0" smtClean="0">
                <a:solidFill>
                  <a:srgbClr val="000000"/>
                </a:solidFill>
                <a:latin typeface="+mn-ea"/>
              </a:rPr>
              <a:t>Django </a:t>
            </a:r>
            <a:r>
              <a:rPr lang="ko-KR" altLang="en-US" sz="1200" kern="0" dirty="0" smtClean="0">
                <a:solidFill>
                  <a:srgbClr val="000000"/>
                </a:solidFill>
                <a:latin typeface="+mn-ea"/>
              </a:rPr>
              <a:t>애플리케이션 폴더</a:t>
            </a:r>
            <a:r>
              <a:rPr lang="en-US" altLang="ko-KR" sz="1200" kern="0" dirty="0" smtClean="0">
                <a:solidFill>
                  <a:srgbClr val="000000"/>
                </a:solidFill>
                <a:latin typeface="+mn-ea"/>
              </a:rPr>
              <a:t> </a:t>
            </a:r>
          </a:p>
          <a:p>
            <a:pPr>
              <a:lnSpc>
                <a:spcPct val="170000"/>
              </a:lnSpc>
            </a:pPr>
            <a:r>
              <a:rPr lang="ko-KR" altLang="en-US" sz="1200" kern="0" dirty="0" err="1" smtClean="0">
                <a:solidFill>
                  <a:srgbClr val="000000"/>
                </a:solidFill>
                <a:latin typeface="+mn-ea"/>
              </a:rPr>
              <a:t>ㄴ</a:t>
            </a:r>
            <a:r>
              <a:rPr lang="ko-KR" altLang="en-US" sz="1200" kern="0" dirty="0" smtClean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200" kern="0" dirty="0" err="1" smtClean="0">
                <a:solidFill>
                  <a:srgbClr val="000000"/>
                </a:solidFill>
                <a:latin typeface="+mn-ea"/>
              </a:rPr>
              <a:t>Hubflix</a:t>
            </a:r>
            <a:r>
              <a:rPr lang="en-US" altLang="ko-KR" sz="1200" kern="0" dirty="0" smtClean="0">
                <a:solidFill>
                  <a:srgbClr val="000000"/>
                </a:solidFill>
                <a:latin typeface="+mn-ea"/>
              </a:rPr>
              <a:t>             : </a:t>
            </a:r>
            <a:r>
              <a:rPr lang="ko-KR" altLang="en-US" sz="1200" kern="0" dirty="0" smtClean="0">
                <a:solidFill>
                  <a:srgbClr val="000000"/>
                </a:solidFill>
                <a:latin typeface="+mn-ea"/>
              </a:rPr>
              <a:t>생성한 </a:t>
            </a:r>
            <a:r>
              <a:rPr lang="en-US" altLang="ko-KR" sz="1200" kern="0" dirty="0" smtClean="0">
                <a:solidFill>
                  <a:srgbClr val="000000"/>
                </a:solidFill>
                <a:latin typeface="+mn-ea"/>
              </a:rPr>
              <a:t>Django </a:t>
            </a:r>
            <a:r>
              <a:rPr lang="ko-KR" altLang="en-US" sz="1200" kern="0" dirty="0" smtClean="0">
                <a:solidFill>
                  <a:srgbClr val="000000"/>
                </a:solidFill>
                <a:latin typeface="+mn-ea"/>
              </a:rPr>
              <a:t>프로젝트를 구성하는 핵심 파일이 </a:t>
            </a:r>
            <a:r>
              <a:rPr lang="en-US" altLang="ko-KR" sz="1200" kern="0" dirty="0" smtClean="0">
                <a:solidFill>
                  <a:srgbClr val="000000"/>
                </a:solidFill>
                <a:latin typeface="+mn-ea"/>
              </a:rPr>
              <a:t>		</a:t>
            </a:r>
            <a:r>
              <a:rPr lang="ko-KR" altLang="en-US" sz="1200" kern="0" dirty="0" smtClean="0">
                <a:solidFill>
                  <a:srgbClr val="000000"/>
                </a:solidFill>
                <a:latin typeface="+mn-ea"/>
              </a:rPr>
              <a:t>있는 폴더</a:t>
            </a:r>
            <a:endParaRPr lang="en-US" altLang="ko-KR" sz="1200" kern="0" dirty="0" smtClean="0">
              <a:solidFill>
                <a:srgbClr val="000000"/>
              </a:solidFill>
              <a:latin typeface="+mn-ea"/>
            </a:endParaRPr>
          </a:p>
          <a:p>
            <a:pPr>
              <a:lnSpc>
                <a:spcPct val="170000"/>
              </a:lnSpc>
            </a:pPr>
            <a:r>
              <a:rPr lang="ko-KR" altLang="en-US" sz="1200" kern="0" dirty="0" err="1" smtClean="0">
                <a:solidFill>
                  <a:srgbClr val="000000"/>
                </a:solidFill>
                <a:latin typeface="+mn-ea"/>
              </a:rPr>
              <a:t>ㄴ</a:t>
            </a:r>
            <a:r>
              <a:rPr lang="ko-KR" altLang="en-US" sz="1200" kern="0" dirty="0" smtClean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200" kern="0" dirty="0" smtClean="0">
                <a:solidFill>
                  <a:srgbClr val="000000"/>
                </a:solidFill>
                <a:latin typeface="+mn-ea"/>
              </a:rPr>
              <a:t>db.sqlite3         : Django </a:t>
            </a:r>
            <a:r>
              <a:rPr lang="ko-KR" altLang="en-US" sz="1200" kern="0" dirty="0" smtClean="0">
                <a:solidFill>
                  <a:srgbClr val="000000"/>
                </a:solidFill>
                <a:latin typeface="+mn-ea"/>
              </a:rPr>
              <a:t>프로젝트에서 사용하는 기본 </a:t>
            </a:r>
            <a:r>
              <a:rPr lang="en-US" altLang="ko-KR" sz="1200" kern="0" dirty="0" smtClean="0">
                <a:solidFill>
                  <a:srgbClr val="000000"/>
                </a:solidFill>
                <a:latin typeface="+mn-ea"/>
              </a:rPr>
              <a:t>DB </a:t>
            </a:r>
          </a:p>
          <a:p>
            <a:pPr>
              <a:lnSpc>
                <a:spcPct val="170000"/>
              </a:lnSpc>
            </a:pPr>
            <a:r>
              <a:rPr lang="en-US" altLang="ko-KR" sz="1200" kern="0" dirty="0" smtClean="0">
                <a:solidFill>
                  <a:srgbClr val="000000"/>
                </a:solidFill>
                <a:latin typeface="+mn-ea"/>
              </a:rPr>
              <a:t>		(</a:t>
            </a:r>
            <a:r>
              <a:rPr lang="ko-KR" altLang="en-US" sz="1200" kern="0" dirty="0" smtClean="0">
                <a:solidFill>
                  <a:srgbClr val="000000"/>
                </a:solidFill>
                <a:latin typeface="+mn-ea"/>
              </a:rPr>
              <a:t>본 프로젝트에서는 </a:t>
            </a:r>
            <a:r>
              <a:rPr lang="en-US" altLang="ko-KR" sz="1200" kern="0" dirty="0" smtClean="0">
                <a:solidFill>
                  <a:srgbClr val="000000"/>
                </a:solidFill>
                <a:latin typeface="+mn-ea"/>
              </a:rPr>
              <a:t>MySQL</a:t>
            </a:r>
            <a:r>
              <a:rPr lang="ko-KR" altLang="en-US" sz="1200" kern="0" dirty="0" smtClean="0">
                <a:solidFill>
                  <a:srgbClr val="000000"/>
                </a:solidFill>
                <a:latin typeface="+mn-ea"/>
              </a:rPr>
              <a:t>을 사용</a:t>
            </a:r>
            <a:r>
              <a:rPr lang="en-US" altLang="ko-KR" sz="1200" kern="0" dirty="0" smtClean="0">
                <a:solidFill>
                  <a:srgbClr val="000000"/>
                </a:solidFill>
                <a:latin typeface="+mn-ea"/>
              </a:rPr>
              <a:t>)</a:t>
            </a:r>
          </a:p>
          <a:p>
            <a:pPr>
              <a:lnSpc>
                <a:spcPct val="170000"/>
              </a:lnSpc>
            </a:pPr>
            <a:r>
              <a:rPr lang="ko-KR" altLang="en-US" sz="1200" kern="0" dirty="0" err="1" smtClean="0">
                <a:solidFill>
                  <a:srgbClr val="000000"/>
                </a:solidFill>
                <a:latin typeface="+mn-ea"/>
              </a:rPr>
              <a:t>ㄴ</a:t>
            </a:r>
            <a:r>
              <a:rPr lang="ko-KR" altLang="en-US" sz="1200" kern="0" dirty="0" smtClean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200" kern="0" dirty="0" smtClean="0">
                <a:solidFill>
                  <a:srgbClr val="000000"/>
                </a:solidFill>
                <a:latin typeface="+mn-ea"/>
              </a:rPr>
              <a:t>manage.py        : Django</a:t>
            </a:r>
            <a:r>
              <a:rPr lang="ko-KR" altLang="en-US" sz="1200" kern="0" dirty="0" smtClean="0">
                <a:solidFill>
                  <a:srgbClr val="000000"/>
                </a:solidFill>
                <a:latin typeface="+mn-ea"/>
              </a:rPr>
              <a:t>에서 지원하는 </a:t>
            </a:r>
            <a:r>
              <a:rPr lang="ko-KR" altLang="en-US" sz="1200" dirty="0" smtClean="0"/>
              <a:t>프로젝트를 </a:t>
            </a:r>
            <a:r>
              <a:rPr lang="ko-KR" altLang="en-US" sz="1200" dirty="0"/>
              <a:t>관리하기 위한 </a:t>
            </a:r>
            <a:endParaRPr lang="en-US" altLang="ko-KR" sz="1200" dirty="0" smtClean="0"/>
          </a:p>
          <a:p>
            <a:pPr>
              <a:lnSpc>
                <a:spcPct val="170000"/>
              </a:lnSpc>
            </a:pPr>
            <a:r>
              <a:rPr lang="en-US" altLang="ko-KR" sz="1200" dirty="0"/>
              <a:t>	</a:t>
            </a:r>
            <a:r>
              <a:rPr lang="en-US" altLang="ko-KR" sz="1200" dirty="0" smtClean="0"/>
              <a:t>	</a:t>
            </a:r>
            <a:r>
              <a:rPr lang="ko-KR" altLang="en-US" sz="1200" dirty="0" smtClean="0"/>
              <a:t>다양한 </a:t>
            </a:r>
            <a:r>
              <a:rPr lang="ko-KR" altLang="en-US" sz="1200" dirty="0"/>
              <a:t>명령어를 </a:t>
            </a:r>
            <a:r>
              <a:rPr lang="ko-KR" altLang="en-US" sz="1200" dirty="0" smtClean="0"/>
              <a:t>실행할 수 있는 파일</a:t>
            </a:r>
            <a:endParaRPr lang="en-US" altLang="ko-KR" sz="1200" kern="0" dirty="0" smtClean="0">
              <a:solidFill>
                <a:srgbClr val="000000"/>
              </a:solidFill>
              <a:latin typeface="+mn-ea"/>
            </a:endParaRPr>
          </a:p>
          <a:p>
            <a:pPr>
              <a:lnSpc>
                <a:spcPct val="170000"/>
              </a:lnSpc>
            </a:pPr>
            <a:r>
              <a:rPr lang="ko-KR" altLang="en-US" sz="1200" kern="0" dirty="0" err="1" smtClean="0">
                <a:solidFill>
                  <a:srgbClr val="000000"/>
                </a:solidFill>
                <a:latin typeface="+mn-ea"/>
              </a:rPr>
              <a:t>ㄴ</a:t>
            </a:r>
            <a:r>
              <a:rPr lang="ko-KR" altLang="en-US" sz="1200" kern="0" dirty="0" smtClean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200" kern="0" dirty="0" smtClean="0">
                <a:solidFill>
                  <a:srgbClr val="000000"/>
                </a:solidFill>
                <a:latin typeface="+mn-ea"/>
              </a:rPr>
              <a:t>requirements.txt : </a:t>
            </a:r>
            <a:r>
              <a:rPr lang="ko-KR" altLang="en-US" sz="1200" kern="0" dirty="0" smtClean="0">
                <a:solidFill>
                  <a:srgbClr val="000000"/>
                </a:solidFill>
                <a:latin typeface="+mn-ea"/>
              </a:rPr>
              <a:t>가상환경에서 </a:t>
            </a:r>
            <a:r>
              <a:rPr lang="en-US" altLang="ko-KR" sz="1200" kern="0" dirty="0" smtClean="0">
                <a:solidFill>
                  <a:srgbClr val="000000"/>
                </a:solidFill>
                <a:latin typeface="+mn-ea"/>
              </a:rPr>
              <a:t>pip install</a:t>
            </a:r>
            <a:r>
              <a:rPr lang="ko-KR" altLang="en-US" sz="1200" kern="0" dirty="0" smtClean="0">
                <a:solidFill>
                  <a:srgbClr val="000000"/>
                </a:solidFill>
                <a:latin typeface="+mn-ea"/>
              </a:rPr>
              <a:t>로 설치한 목록 텍스트 파일 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+mn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B20ADF8-B038-1620-82BB-0F65803F75D0}"/>
              </a:ext>
            </a:extLst>
          </p:cNvPr>
          <p:cNvSpPr txBox="1"/>
          <p:nvPr/>
        </p:nvSpPr>
        <p:spPr>
          <a:xfrm>
            <a:off x="6095998" y="1139142"/>
            <a:ext cx="5280660" cy="675249"/>
          </a:xfrm>
          <a:prstGeom prst="rect">
            <a:avLst/>
          </a:prstGeom>
          <a:noFill/>
        </p:spPr>
        <p:txBody>
          <a:bodyPr wrap="square" lIns="144000" rtlCol="0">
            <a:spAutoFit/>
          </a:bodyPr>
          <a:lstStyle/>
          <a:p>
            <a:pPr>
              <a:lnSpc>
                <a:spcPct val="170000"/>
              </a:lnSpc>
            </a:pPr>
            <a:r>
              <a:rPr lang="en-US" altLang="ko-KR" sz="1200" kern="0" spc="0" dirty="0" smtClean="0">
                <a:solidFill>
                  <a:srgbClr val="000000"/>
                </a:solidFill>
                <a:effectLst/>
                <a:latin typeface="+mn-ea"/>
              </a:rPr>
              <a:t>Django</a:t>
            </a:r>
            <a:r>
              <a:rPr lang="ko-KR" altLang="en-US" sz="1200" kern="0" spc="0" dirty="0" smtClean="0">
                <a:solidFill>
                  <a:srgbClr val="000000"/>
                </a:solidFill>
                <a:effectLst/>
                <a:latin typeface="+mn-ea"/>
              </a:rPr>
              <a:t>는 하나의 프로젝트에 여러 </a:t>
            </a:r>
            <a:r>
              <a:rPr lang="en-US" altLang="ko-KR" sz="1200" kern="0" spc="0" dirty="0" smtClean="0">
                <a:solidFill>
                  <a:srgbClr val="000000"/>
                </a:solidFill>
                <a:effectLst/>
                <a:latin typeface="+mn-ea"/>
              </a:rPr>
              <a:t>APP</a:t>
            </a:r>
            <a:r>
              <a:rPr lang="ko-KR" altLang="en-US" sz="1200" kern="0" spc="0" dirty="0" smtClean="0">
                <a:solidFill>
                  <a:srgbClr val="000000"/>
                </a:solidFill>
                <a:effectLst/>
                <a:latin typeface="+mn-ea"/>
              </a:rPr>
              <a:t>이 존재 가능</a:t>
            </a:r>
            <a:r>
              <a:rPr lang="ko-KR" altLang="en-US" sz="1200" kern="0" dirty="0" smtClean="0">
                <a:solidFill>
                  <a:srgbClr val="000000"/>
                </a:solidFill>
                <a:latin typeface="+mn-ea"/>
              </a:rPr>
              <a:t>하며</a:t>
            </a:r>
            <a:endParaRPr lang="en-US" altLang="ko-KR" sz="1200" kern="0" spc="0" dirty="0" smtClean="0">
              <a:solidFill>
                <a:srgbClr val="000000"/>
              </a:solidFill>
              <a:effectLst/>
              <a:latin typeface="+mn-ea"/>
            </a:endParaRPr>
          </a:p>
          <a:p>
            <a:pPr>
              <a:lnSpc>
                <a:spcPct val="170000"/>
              </a:lnSpc>
            </a:pPr>
            <a:r>
              <a:rPr lang="en-US" altLang="ko-KR" sz="1200" kern="0" dirty="0" smtClean="0">
                <a:solidFill>
                  <a:srgbClr val="000000"/>
                </a:solidFill>
                <a:latin typeface="+mn-ea"/>
              </a:rPr>
              <a:t>APP</a:t>
            </a:r>
            <a:r>
              <a:rPr lang="ko-KR" altLang="en-US" sz="1200" kern="0" dirty="0" smtClean="0">
                <a:solidFill>
                  <a:srgbClr val="000000"/>
                </a:solidFill>
                <a:latin typeface="+mn-ea"/>
              </a:rPr>
              <a:t>별로 독단적으로 개발이 가능하고 여러 </a:t>
            </a:r>
            <a:r>
              <a:rPr lang="en-US" altLang="ko-KR" sz="1200" kern="0" dirty="0" smtClean="0">
                <a:solidFill>
                  <a:srgbClr val="000000"/>
                </a:solidFill>
                <a:latin typeface="+mn-ea"/>
              </a:rPr>
              <a:t>APP</a:t>
            </a:r>
            <a:r>
              <a:rPr lang="ko-KR" altLang="en-US" sz="1200" kern="0" dirty="0" smtClean="0">
                <a:solidFill>
                  <a:srgbClr val="000000"/>
                </a:solidFill>
                <a:latin typeface="+mn-ea"/>
              </a:rPr>
              <a:t>을 통합할 수</a:t>
            </a:r>
            <a:r>
              <a:rPr lang="en-US" altLang="ko-KR" sz="1200" kern="0" dirty="0" smtClean="0">
                <a:solidFill>
                  <a:srgbClr val="000000"/>
                </a:solidFill>
                <a:latin typeface="+mn-ea"/>
              </a:rPr>
              <a:t> </a:t>
            </a:r>
            <a:r>
              <a:rPr lang="ko-KR" altLang="en-US" sz="1200" kern="0" dirty="0" smtClean="0">
                <a:solidFill>
                  <a:srgbClr val="000000"/>
                </a:solidFill>
                <a:latin typeface="+mn-ea"/>
              </a:rPr>
              <a:t>있다</a:t>
            </a:r>
            <a:r>
              <a:rPr lang="en-US" altLang="ko-KR" sz="1200" kern="0" dirty="0" smtClean="0">
                <a:solidFill>
                  <a:srgbClr val="000000"/>
                </a:solidFill>
                <a:latin typeface="+mn-ea"/>
              </a:rPr>
              <a:t>.</a:t>
            </a:r>
            <a:r>
              <a:rPr lang="ko-KR" altLang="en-US" sz="1200" kern="0" dirty="0" smtClean="0">
                <a:solidFill>
                  <a:srgbClr val="000000"/>
                </a:solidFill>
                <a:latin typeface="+mn-ea"/>
              </a:rPr>
              <a:t> </a:t>
            </a:r>
            <a:r>
              <a:rPr lang="ko-KR" altLang="en-US" sz="1200" kern="0" spc="0" dirty="0" smtClean="0">
                <a:solidFill>
                  <a:srgbClr val="000000"/>
                </a:solidFill>
                <a:effectLst/>
                <a:latin typeface="+mn-ea"/>
              </a:rPr>
              <a:t> 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0883" y="1172846"/>
            <a:ext cx="1483045" cy="5319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214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자유형: 도형 3">
            <a:extLst>
              <a:ext uri="{FF2B5EF4-FFF2-40B4-BE49-F238E27FC236}">
                <a16:creationId xmlns:a16="http://schemas.microsoft.com/office/drawing/2014/main" id="{CB7B3DA9-E450-D7A1-2BC4-5AAF5480F25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357368 w 12192000"/>
              <a:gd name="connsiteY0" fmla="*/ 203199 h 6858000"/>
              <a:gd name="connsiteX1" fmla="*/ 181429 w 12192000"/>
              <a:gd name="connsiteY1" fmla="*/ 379138 h 6858000"/>
              <a:gd name="connsiteX2" fmla="*/ 181429 w 12192000"/>
              <a:gd name="connsiteY2" fmla="*/ 6486117 h 6858000"/>
              <a:gd name="connsiteX3" fmla="*/ 357368 w 12192000"/>
              <a:gd name="connsiteY3" fmla="*/ 6662056 h 6858000"/>
              <a:gd name="connsiteX4" fmla="*/ 11834632 w 12192000"/>
              <a:gd name="connsiteY4" fmla="*/ 6662056 h 6858000"/>
              <a:gd name="connsiteX5" fmla="*/ 12010571 w 12192000"/>
              <a:gd name="connsiteY5" fmla="*/ 6486117 h 6858000"/>
              <a:gd name="connsiteX6" fmla="*/ 12010571 w 12192000"/>
              <a:gd name="connsiteY6" fmla="*/ 379138 h 6858000"/>
              <a:gd name="connsiteX7" fmla="*/ 11834632 w 12192000"/>
              <a:gd name="connsiteY7" fmla="*/ 203199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357368" y="203199"/>
                </a:moveTo>
                <a:cubicBezTo>
                  <a:pt x="260200" y="203199"/>
                  <a:pt x="181429" y="281970"/>
                  <a:pt x="181429" y="379138"/>
                </a:cubicBezTo>
                <a:lnTo>
                  <a:pt x="181429" y="6486117"/>
                </a:lnTo>
                <a:cubicBezTo>
                  <a:pt x="181429" y="6583285"/>
                  <a:pt x="260200" y="6662056"/>
                  <a:pt x="357368" y="6662056"/>
                </a:cubicBezTo>
                <a:lnTo>
                  <a:pt x="11834632" y="6662056"/>
                </a:lnTo>
                <a:cubicBezTo>
                  <a:pt x="11931800" y="6662056"/>
                  <a:pt x="12010571" y="6583285"/>
                  <a:pt x="12010571" y="6486117"/>
                </a:cubicBezTo>
                <a:lnTo>
                  <a:pt x="12010571" y="379138"/>
                </a:lnTo>
                <a:cubicBezTo>
                  <a:pt x="12010571" y="281970"/>
                  <a:pt x="11931800" y="203199"/>
                  <a:pt x="11834632" y="203199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7D7D6B68-D4DC-0B92-4AEE-3D6155000BA3}"/>
              </a:ext>
            </a:extLst>
          </p:cNvPr>
          <p:cNvSpPr/>
          <p:nvPr/>
        </p:nvSpPr>
        <p:spPr>
          <a:xfrm>
            <a:off x="5297830" y="0"/>
            <a:ext cx="1596339" cy="479055"/>
          </a:xfrm>
          <a:custGeom>
            <a:avLst/>
            <a:gdLst>
              <a:gd name="connsiteX0" fmla="*/ 0 w 1755763"/>
              <a:gd name="connsiteY0" fmla="*/ 0 h 689429"/>
              <a:gd name="connsiteX1" fmla="*/ 1755763 w 1755763"/>
              <a:gd name="connsiteY1" fmla="*/ 0 h 689429"/>
              <a:gd name="connsiteX2" fmla="*/ 1713736 w 1755763"/>
              <a:gd name="connsiteY2" fmla="*/ 135387 h 689429"/>
              <a:gd name="connsiteX3" fmla="*/ 877881 w 1755763"/>
              <a:gd name="connsiteY3" fmla="*/ 689429 h 689429"/>
              <a:gd name="connsiteX4" fmla="*/ 42026 w 1755763"/>
              <a:gd name="connsiteY4" fmla="*/ 135387 h 689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55763" h="689429">
                <a:moveTo>
                  <a:pt x="0" y="0"/>
                </a:moveTo>
                <a:lnTo>
                  <a:pt x="1755763" y="0"/>
                </a:lnTo>
                <a:lnTo>
                  <a:pt x="1713736" y="135387"/>
                </a:lnTo>
                <a:cubicBezTo>
                  <a:pt x="1576025" y="460974"/>
                  <a:pt x="1253632" y="689429"/>
                  <a:pt x="877881" y="689429"/>
                </a:cubicBezTo>
                <a:cubicBezTo>
                  <a:pt x="502131" y="689429"/>
                  <a:pt x="179738" y="460974"/>
                  <a:pt x="42026" y="1353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glow rad="1016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6FCE7664-1245-30C4-3259-3D3B7D4D4138}"/>
              </a:ext>
            </a:extLst>
          </p:cNvPr>
          <p:cNvSpPr/>
          <p:nvPr/>
        </p:nvSpPr>
        <p:spPr>
          <a:xfrm>
            <a:off x="5370517" y="0"/>
            <a:ext cx="1450963" cy="435428"/>
          </a:xfrm>
          <a:custGeom>
            <a:avLst/>
            <a:gdLst>
              <a:gd name="connsiteX0" fmla="*/ 0 w 1755763"/>
              <a:gd name="connsiteY0" fmla="*/ 0 h 689429"/>
              <a:gd name="connsiteX1" fmla="*/ 1755763 w 1755763"/>
              <a:gd name="connsiteY1" fmla="*/ 0 h 689429"/>
              <a:gd name="connsiteX2" fmla="*/ 1713736 w 1755763"/>
              <a:gd name="connsiteY2" fmla="*/ 135387 h 689429"/>
              <a:gd name="connsiteX3" fmla="*/ 877881 w 1755763"/>
              <a:gd name="connsiteY3" fmla="*/ 689429 h 689429"/>
              <a:gd name="connsiteX4" fmla="*/ 42026 w 1755763"/>
              <a:gd name="connsiteY4" fmla="*/ 135387 h 689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55763" h="689429">
                <a:moveTo>
                  <a:pt x="0" y="0"/>
                </a:moveTo>
                <a:lnTo>
                  <a:pt x="1755763" y="0"/>
                </a:lnTo>
                <a:lnTo>
                  <a:pt x="1713736" y="135387"/>
                </a:lnTo>
                <a:cubicBezTo>
                  <a:pt x="1576025" y="460974"/>
                  <a:pt x="1253632" y="689429"/>
                  <a:pt x="877881" y="689429"/>
                </a:cubicBezTo>
                <a:cubicBezTo>
                  <a:pt x="502131" y="689429"/>
                  <a:pt x="179738" y="460974"/>
                  <a:pt x="42026" y="135387"/>
                </a:cubicBezTo>
                <a:close/>
              </a:path>
            </a:pathLst>
          </a:custGeom>
          <a:gradFill>
            <a:gsLst>
              <a:gs pos="0">
                <a:srgbClr val="1E3C72"/>
              </a:gs>
              <a:gs pos="100000">
                <a:srgbClr val="2A5298"/>
              </a:gs>
            </a:gsLst>
            <a:lin ang="5400000" scaled="0"/>
          </a:gradFill>
          <a:ln>
            <a:noFill/>
          </a:ln>
          <a:effectLst>
            <a:glow rad="1016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4EA4B8-0CF5-6E45-7613-889423A7F5BC}"/>
              </a:ext>
            </a:extLst>
          </p:cNvPr>
          <p:cNvSpPr txBox="1"/>
          <p:nvPr/>
        </p:nvSpPr>
        <p:spPr>
          <a:xfrm>
            <a:off x="5676900" y="8694"/>
            <a:ext cx="838200" cy="400110"/>
          </a:xfrm>
          <a:prstGeom prst="rect">
            <a:avLst/>
          </a:prstGeom>
          <a:noFill/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bg1">
                      <a:lumMod val="75000"/>
                      <a:alpha val="40000"/>
                    </a:schemeClr>
                  </a:outerShdw>
                </a:effectLst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3</a:t>
            </a:r>
            <a:endParaRPr lang="ko-KR" altLang="en-US" sz="2000" dirty="0">
              <a:solidFill>
                <a:schemeClr val="bg1"/>
              </a:solidFill>
              <a:effectLst>
                <a:outerShdw blurRad="50800" dist="38100" dir="2700000" algn="tl" rotWithShape="0">
                  <a:schemeClr val="bg1">
                    <a:lumMod val="75000"/>
                    <a:alpha val="40000"/>
                  </a:schemeClr>
                </a:outerShdw>
              </a:effectLst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A0CD96-ABA6-699A-B02F-0115F3E711D9}"/>
              </a:ext>
            </a:extLst>
          </p:cNvPr>
          <p:cNvSpPr txBox="1"/>
          <p:nvPr/>
        </p:nvSpPr>
        <p:spPr>
          <a:xfrm>
            <a:off x="1219198" y="537364"/>
            <a:ext cx="9753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1E3C7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프로젝트 수행내용</a:t>
            </a:r>
          </a:p>
        </p:txBody>
      </p:sp>
      <p:pic>
        <p:nvPicPr>
          <p:cNvPr id="36" name="Object 3">
            <a:extLst>
              <a:ext uri="{FF2B5EF4-FFF2-40B4-BE49-F238E27FC236}">
                <a16:creationId xmlns:a16="http://schemas.microsoft.com/office/drawing/2014/main" id="{7EBC45D5-F123-1827-A2C0-F0D67C9DB22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5400000" flipV="1">
            <a:off x="1267209" y="3710511"/>
            <a:ext cx="4965422" cy="60628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545F2C6C-E172-597B-8C21-0F80580563F4}"/>
              </a:ext>
            </a:extLst>
          </p:cNvPr>
          <p:cNvSpPr txBox="1"/>
          <p:nvPr/>
        </p:nvSpPr>
        <p:spPr>
          <a:xfrm>
            <a:off x="695827" y="1413282"/>
            <a:ext cx="29186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 smtClean="0">
                <a:solidFill>
                  <a:srgbClr val="1E3C72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파일 내용</a:t>
            </a:r>
            <a:endParaRPr lang="en-US" altLang="ko-KR" sz="3600" b="1" dirty="0">
              <a:solidFill>
                <a:srgbClr val="1E3C72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algn="ctr"/>
            <a:r>
              <a:rPr lang="ko-KR" altLang="en-US" sz="3600" b="1" dirty="0">
                <a:solidFill>
                  <a:srgbClr val="1E3C72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구성</a:t>
            </a:r>
            <a:endParaRPr lang="en-US" altLang="ko-KR" sz="3600" b="1" dirty="0">
              <a:solidFill>
                <a:srgbClr val="1E3C72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t="64097" r="22206" b="10718"/>
          <a:stretch/>
        </p:blipFill>
        <p:spPr>
          <a:xfrm>
            <a:off x="4060909" y="1403144"/>
            <a:ext cx="2356517" cy="242093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0A0CD96-ABA6-699A-B02F-0115F3E711D9}"/>
              </a:ext>
            </a:extLst>
          </p:cNvPr>
          <p:cNvSpPr txBox="1"/>
          <p:nvPr/>
        </p:nvSpPr>
        <p:spPr>
          <a:xfrm>
            <a:off x="1219198" y="834292"/>
            <a:ext cx="9753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rgbClr val="1E3C7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Django project</a:t>
            </a:r>
            <a:endParaRPr lang="ko-KR" altLang="en-US" sz="1200" dirty="0">
              <a:solidFill>
                <a:srgbClr val="1E3C72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B20ADF8-B038-1620-82BB-0F65803F75D0}"/>
              </a:ext>
            </a:extLst>
          </p:cNvPr>
          <p:cNvSpPr txBox="1"/>
          <p:nvPr/>
        </p:nvSpPr>
        <p:spPr>
          <a:xfrm>
            <a:off x="6568613" y="1413282"/>
            <a:ext cx="5472199" cy="3859518"/>
          </a:xfrm>
          <a:prstGeom prst="rect">
            <a:avLst/>
          </a:prstGeom>
          <a:noFill/>
        </p:spPr>
        <p:txBody>
          <a:bodyPr wrap="square" lIns="144000" rtlCol="0">
            <a:spAutoFit/>
          </a:bodyPr>
          <a:lstStyle/>
          <a:p>
            <a:pPr>
              <a:lnSpc>
                <a:spcPct val="170000"/>
              </a:lnSpc>
            </a:pPr>
            <a:r>
              <a:rPr lang="en-US" altLang="ko-KR" sz="1200" kern="0" spc="0" dirty="0" err="1" smtClean="0">
                <a:solidFill>
                  <a:srgbClr val="000000"/>
                </a:solidFill>
                <a:effectLst/>
                <a:latin typeface="+mn-ea"/>
              </a:rPr>
              <a:t>Hubflix</a:t>
            </a:r>
            <a:endParaRPr lang="en-US" altLang="ko-KR" sz="1200" kern="0" spc="0" dirty="0" smtClean="0">
              <a:solidFill>
                <a:srgbClr val="000000"/>
              </a:solidFill>
              <a:effectLst/>
              <a:latin typeface="+mn-ea"/>
            </a:endParaRPr>
          </a:p>
          <a:p>
            <a:pPr>
              <a:lnSpc>
                <a:spcPct val="170000"/>
              </a:lnSpc>
            </a:pPr>
            <a:r>
              <a:rPr lang="ko-KR" altLang="en-US" sz="1200" kern="0" dirty="0" err="1" smtClean="0">
                <a:solidFill>
                  <a:srgbClr val="000000"/>
                </a:solidFill>
                <a:latin typeface="+mn-ea"/>
              </a:rPr>
              <a:t>ㄴ</a:t>
            </a:r>
            <a:r>
              <a:rPr lang="ko-KR" altLang="en-US" sz="1200" kern="0" dirty="0" smtClean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200" kern="0" dirty="0" smtClean="0">
                <a:solidFill>
                  <a:srgbClr val="000000"/>
                </a:solidFill>
                <a:latin typeface="+mn-ea"/>
              </a:rPr>
              <a:t>__</a:t>
            </a:r>
            <a:r>
              <a:rPr lang="en-US" altLang="ko-KR" sz="1200" kern="0" dirty="0" err="1" smtClean="0">
                <a:solidFill>
                  <a:srgbClr val="000000"/>
                </a:solidFill>
                <a:latin typeface="+mn-ea"/>
              </a:rPr>
              <a:t>pycache</a:t>
            </a:r>
            <a:r>
              <a:rPr lang="en-US" altLang="ko-KR" sz="1200" kern="0" dirty="0" smtClean="0">
                <a:solidFill>
                  <a:srgbClr val="000000"/>
                </a:solidFill>
                <a:latin typeface="+mn-ea"/>
              </a:rPr>
              <a:t>__ : Python</a:t>
            </a:r>
            <a:r>
              <a:rPr lang="ko-KR" altLang="en-US" sz="1200" kern="0" dirty="0" smtClean="0">
                <a:solidFill>
                  <a:srgbClr val="000000"/>
                </a:solidFill>
                <a:latin typeface="+mn-ea"/>
              </a:rPr>
              <a:t>을 컴파일하여 실행할 수 있도록 준비한 바이트 파일들이 저장된 폴더 </a:t>
            </a:r>
            <a:r>
              <a:rPr lang="en-US" altLang="ko-KR" sz="1200" kern="0" dirty="0" smtClean="0">
                <a:solidFill>
                  <a:srgbClr val="000000"/>
                </a:solidFill>
                <a:latin typeface="+mn-ea"/>
              </a:rPr>
              <a:t>(</a:t>
            </a:r>
            <a:r>
              <a:rPr lang="ko-KR" altLang="en-US" sz="1200" kern="0" dirty="0" smtClean="0">
                <a:solidFill>
                  <a:srgbClr val="000000"/>
                </a:solidFill>
                <a:latin typeface="+mn-ea"/>
              </a:rPr>
              <a:t>프로그램 실행 속도를 높여주기 위한 파일</a:t>
            </a:r>
            <a:r>
              <a:rPr lang="en-US" altLang="ko-KR" sz="1200" kern="0" dirty="0" smtClean="0">
                <a:solidFill>
                  <a:srgbClr val="000000"/>
                </a:solidFill>
                <a:latin typeface="+mn-ea"/>
              </a:rPr>
              <a:t>)</a:t>
            </a:r>
          </a:p>
          <a:p>
            <a:pPr>
              <a:lnSpc>
                <a:spcPct val="170000"/>
              </a:lnSpc>
            </a:pPr>
            <a:r>
              <a:rPr lang="ko-KR" altLang="en-US" sz="1200" kern="0" dirty="0" err="1" smtClean="0">
                <a:solidFill>
                  <a:srgbClr val="000000"/>
                </a:solidFill>
                <a:latin typeface="+mn-ea"/>
              </a:rPr>
              <a:t>ㄴ</a:t>
            </a:r>
            <a:r>
              <a:rPr lang="ko-KR" altLang="en-US" sz="1200" kern="0" dirty="0" smtClean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200" kern="0" dirty="0" smtClean="0">
                <a:solidFill>
                  <a:srgbClr val="000000"/>
                </a:solidFill>
                <a:latin typeface="+mn-ea"/>
              </a:rPr>
              <a:t>__init__.py   : Python </a:t>
            </a:r>
            <a:r>
              <a:rPr lang="ko-KR" altLang="en-US" sz="1200" kern="0" dirty="0" smtClean="0">
                <a:solidFill>
                  <a:srgbClr val="000000"/>
                </a:solidFill>
                <a:latin typeface="+mn-ea"/>
              </a:rPr>
              <a:t>패키지로 인식하기 위한 파일</a:t>
            </a:r>
            <a:endParaRPr lang="en-US" altLang="ko-KR" sz="1200" kern="0" dirty="0" smtClean="0">
              <a:solidFill>
                <a:srgbClr val="000000"/>
              </a:solidFill>
              <a:latin typeface="+mn-ea"/>
            </a:endParaRPr>
          </a:p>
          <a:p>
            <a:pPr>
              <a:lnSpc>
                <a:spcPct val="170000"/>
              </a:lnSpc>
            </a:pPr>
            <a:r>
              <a:rPr lang="ko-KR" altLang="en-US" sz="1200" kern="0" spc="0" dirty="0" err="1" smtClean="0">
                <a:solidFill>
                  <a:srgbClr val="000000"/>
                </a:solidFill>
                <a:effectLst/>
                <a:latin typeface="+mn-ea"/>
              </a:rPr>
              <a:t>ㄴ</a:t>
            </a:r>
            <a:r>
              <a:rPr lang="ko-KR" altLang="en-US" sz="1200" kern="0" spc="0" dirty="0" smtClean="0">
                <a:solidFill>
                  <a:srgbClr val="000000"/>
                </a:solidFill>
                <a:effectLst/>
                <a:latin typeface="+mn-ea"/>
              </a:rPr>
              <a:t> </a:t>
            </a:r>
            <a:r>
              <a:rPr lang="en-US" altLang="ko-KR" sz="1200" kern="0" dirty="0" smtClean="0">
                <a:solidFill>
                  <a:srgbClr val="000000"/>
                </a:solidFill>
                <a:latin typeface="+mn-ea"/>
              </a:rPr>
              <a:t>asgi.py       : ASGI(Asynchronous Server Gateway Interface) </a:t>
            </a:r>
            <a:r>
              <a:rPr lang="ko-KR" altLang="en-US" sz="1200" kern="0" dirty="0" smtClean="0">
                <a:solidFill>
                  <a:srgbClr val="000000"/>
                </a:solidFill>
                <a:latin typeface="+mn-ea"/>
              </a:rPr>
              <a:t>서버 </a:t>
            </a:r>
            <a:r>
              <a:rPr lang="ko-KR" altLang="en-US" sz="1200" kern="0" dirty="0" err="1" smtClean="0">
                <a:solidFill>
                  <a:srgbClr val="000000"/>
                </a:solidFill>
                <a:latin typeface="+mn-ea"/>
              </a:rPr>
              <a:t>진입점</a:t>
            </a:r>
            <a:endParaRPr lang="en-US" altLang="ko-KR" sz="1200" kern="0" dirty="0" smtClean="0">
              <a:solidFill>
                <a:srgbClr val="000000"/>
              </a:solidFill>
              <a:latin typeface="+mn-ea"/>
            </a:endParaRPr>
          </a:p>
          <a:p>
            <a:pPr>
              <a:lnSpc>
                <a:spcPct val="170000"/>
              </a:lnSpc>
            </a:pPr>
            <a:r>
              <a:rPr lang="en-US" altLang="ko-KR" sz="1200" kern="0" dirty="0">
                <a:solidFill>
                  <a:srgbClr val="000000"/>
                </a:solidFill>
                <a:latin typeface="+mn-ea"/>
              </a:rPr>
              <a:t>	</a:t>
            </a:r>
            <a:r>
              <a:rPr lang="en-US" altLang="ko-KR" sz="1200" kern="0" dirty="0" smtClean="0">
                <a:solidFill>
                  <a:srgbClr val="000000"/>
                </a:solidFill>
                <a:latin typeface="+mn-ea"/>
              </a:rPr>
              <a:t>	(</a:t>
            </a:r>
            <a:r>
              <a:rPr lang="en-US" altLang="ko-KR" sz="1200" kern="0" dirty="0" err="1" smtClean="0">
                <a:solidFill>
                  <a:srgbClr val="000000"/>
                </a:solidFill>
                <a:latin typeface="+mn-ea"/>
              </a:rPr>
              <a:t>asgi</a:t>
            </a:r>
            <a:r>
              <a:rPr lang="en-US" altLang="ko-KR" sz="1200" kern="0" dirty="0" smtClean="0">
                <a:solidFill>
                  <a:srgbClr val="000000"/>
                </a:solidFill>
                <a:latin typeface="+mn-ea"/>
              </a:rPr>
              <a:t> </a:t>
            </a:r>
            <a:r>
              <a:rPr lang="ko-KR" altLang="en-US" sz="1200" kern="0" dirty="0" smtClean="0">
                <a:solidFill>
                  <a:srgbClr val="000000"/>
                </a:solidFill>
                <a:latin typeface="+mn-ea"/>
              </a:rPr>
              <a:t>사용 시 사용되는 파일</a:t>
            </a:r>
            <a:r>
              <a:rPr lang="en-US" altLang="ko-KR" sz="1200" kern="0" dirty="0" smtClean="0">
                <a:solidFill>
                  <a:srgbClr val="000000"/>
                </a:solidFill>
                <a:latin typeface="+mn-ea"/>
              </a:rPr>
              <a:t>)</a:t>
            </a:r>
          </a:p>
          <a:p>
            <a:pPr>
              <a:lnSpc>
                <a:spcPct val="170000"/>
              </a:lnSpc>
            </a:pPr>
            <a:r>
              <a:rPr lang="ko-KR" altLang="en-US" sz="1200" kern="0" dirty="0" err="1" smtClean="0">
                <a:solidFill>
                  <a:srgbClr val="000000"/>
                </a:solidFill>
                <a:latin typeface="+mn-ea"/>
              </a:rPr>
              <a:t>ㄴ</a:t>
            </a:r>
            <a:r>
              <a:rPr lang="ko-KR" altLang="en-US" sz="1200" kern="0" dirty="0" smtClean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200" kern="0" dirty="0" smtClean="0">
                <a:solidFill>
                  <a:srgbClr val="000000"/>
                </a:solidFill>
                <a:latin typeface="+mn-ea"/>
              </a:rPr>
              <a:t>settings.py   : Django </a:t>
            </a:r>
            <a:r>
              <a:rPr lang="ko-KR" altLang="en-US" sz="1200" kern="0" dirty="0" smtClean="0">
                <a:solidFill>
                  <a:srgbClr val="000000"/>
                </a:solidFill>
                <a:latin typeface="+mn-ea"/>
              </a:rPr>
              <a:t>프로젝트의 설정 파일</a:t>
            </a:r>
            <a:r>
              <a:rPr lang="en-US" altLang="ko-KR" sz="1200" kern="0" dirty="0" smtClean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1200" kern="0" dirty="0" smtClean="0">
                <a:solidFill>
                  <a:srgbClr val="000000"/>
                </a:solidFill>
                <a:latin typeface="+mn-ea"/>
              </a:rPr>
              <a:t>데이터베이스</a:t>
            </a:r>
            <a:r>
              <a:rPr lang="en-US" altLang="ko-KR" sz="1200" kern="0" dirty="0" smtClean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1200" kern="0" dirty="0" smtClean="0">
                <a:solidFill>
                  <a:srgbClr val="000000"/>
                </a:solidFill>
                <a:latin typeface="+mn-ea"/>
              </a:rPr>
              <a:t>템플릿</a:t>
            </a:r>
            <a:r>
              <a:rPr lang="en-US" altLang="ko-KR" sz="1200" kern="0" dirty="0" smtClean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1200" kern="0" dirty="0" smtClean="0">
                <a:solidFill>
                  <a:srgbClr val="000000"/>
                </a:solidFill>
                <a:latin typeface="+mn-ea"/>
              </a:rPr>
              <a:t>정적 파일</a:t>
            </a:r>
            <a:r>
              <a:rPr lang="en-US" altLang="ko-KR" sz="1200" kern="0" dirty="0" smtClean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1200" kern="0" dirty="0" smtClean="0">
                <a:solidFill>
                  <a:srgbClr val="000000"/>
                </a:solidFill>
                <a:latin typeface="+mn-ea"/>
              </a:rPr>
              <a:t>사용할 애플리케이션 등의 설정을 저장하는 파일</a:t>
            </a:r>
            <a:endParaRPr lang="en-US" altLang="ko-KR" sz="1200" kern="0" dirty="0" smtClean="0">
              <a:solidFill>
                <a:srgbClr val="000000"/>
              </a:solidFill>
              <a:latin typeface="+mn-ea"/>
            </a:endParaRPr>
          </a:p>
          <a:p>
            <a:pPr>
              <a:lnSpc>
                <a:spcPct val="170000"/>
              </a:lnSpc>
            </a:pPr>
            <a:r>
              <a:rPr lang="ko-KR" altLang="en-US" sz="1200" kern="0" spc="0" dirty="0" err="1" smtClean="0">
                <a:solidFill>
                  <a:srgbClr val="000000"/>
                </a:solidFill>
                <a:effectLst/>
                <a:latin typeface="+mn-ea"/>
              </a:rPr>
              <a:t>ㄴ</a:t>
            </a:r>
            <a:r>
              <a:rPr lang="ko-KR" altLang="en-US" sz="1200" kern="0" spc="0" dirty="0" smtClean="0">
                <a:solidFill>
                  <a:srgbClr val="000000"/>
                </a:solidFill>
                <a:effectLst/>
                <a:latin typeface="+mn-ea"/>
              </a:rPr>
              <a:t> </a:t>
            </a:r>
            <a:r>
              <a:rPr lang="en-US" altLang="ko-KR" sz="1200" kern="0" spc="0" dirty="0" err="1" smtClean="0">
                <a:solidFill>
                  <a:srgbClr val="000000"/>
                </a:solidFill>
                <a:effectLst/>
                <a:latin typeface="+mn-ea"/>
              </a:rPr>
              <a:t>urls.ppy</a:t>
            </a:r>
            <a:r>
              <a:rPr lang="en-US" altLang="ko-KR" sz="1200" kern="0" spc="0" dirty="0" smtClean="0">
                <a:solidFill>
                  <a:srgbClr val="000000"/>
                </a:solidFill>
                <a:effectLst/>
                <a:latin typeface="+mn-ea"/>
              </a:rPr>
              <a:t>   : Django </a:t>
            </a:r>
            <a:r>
              <a:rPr lang="ko-KR" altLang="en-US" sz="1200" kern="0" spc="0" dirty="0" smtClean="0">
                <a:solidFill>
                  <a:srgbClr val="000000"/>
                </a:solidFill>
                <a:effectLst/>
                <a:latin typeface="+mn-ea"/>
              </a:rPr>
              <a:t>프로젝트의 </a:t>
            </a:r>
            <a:r>
              <a:rPr lang="en-US" altLang="ko-KR" sz="1200" kern="0" spc="0" dirty="0" smtClean="0">
                <a:solidFill>
                  <a:srgbClr val="000000"/>
                </a:solidFill>
                <a:effectLst/>
                <a:latin typeface="+mn-ea"/>
              </a:rPr>
              <a:t>URL </a:t>
            </a:r>
            <a:r>
              <a:rPr lang="ko-KR" altLang="en-US" sz="1200" kern="0" spc="0" dirty="0" smtClean="0">
                <a:solidFill>
                  <a:srgbClr val="000000"/>
                </a:solidFill>
                <a:effectLst/>
                <a:latin typeface="+mn-ea"/>
              </a:rPr>
              <a:t>패턴을 정의하는 파일</a:t>
            </a:r>
            <a:endParaRPr lang="en-US" altLang="ko-KR" sz="1200" kern="0" spc="0" dirty="0" smtClean="0">
              <a:solidFill>
                <a:srgbClr val="000000"/>
              </a:solidFill>
              <a:effectLst/>
              <a:latin typeface="+mn-ea"/>
            </a:endParaRPr>
          </a:p>
          <a:p>
            <a:pPr>
              <a:lnSpc>
                <a:spcPct val="170000"/>
              </a:lnSpc>
            </a:pPr>
            <a:r>
              <a:rPr lang="ko-KR" altLang="en-US" sz="1200" kern="0" dirty="0" err="1" smtClean="0">
                <a:solidFill>
                  <a:srgbClr val="000000"/>
                </a:solidFill>
                <a:latin typeface="+mn-ea"/>
              </a:rPr>
              <a:t>ㄴ</a:t>
            </a:r>
            <a:r>
              <a:rPr lang="ko-KR" altLang="en-US" sz="1200" kern="0" dirty="0" smtClean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200" kern="0" dirty="0" smtClean="0">
                <a:solidFill>
                  <a:srgbClr val="000000"/>
                </a:solidFill>
                <a:latin typeface="+mn-ea"/>
              </a:rPr>
              <a:t>wsgi.py   : WSGI(Web Server Gateway Interface) </a:t>
            </a:r>
            <a:r>
              <a:rPr lang="ko-KR" altLang="en-US" sz="1200" kern="0" dirty="0" smtClean="0">
                <a:solidFill>
                  <a:srgbClr val="000000"/>
                </a:solidFill>
                <a:latin typeface="+mn-ea"/>
              </a:rPr>
              <a:t>서버 </a:t>
            </a:r>
            <a:r>
              <a:rPr lang="ko-KR" altLang="en-US" sz="1200" kern="0" dirty="0" err="1" smtClean="0">
                <a:solidFill>
                  <a:srgbClr val="000000"/>
                </a:solidFill>
                <a:latin typeface="+mn-ea"/>
              </a:rPr>
              <a:t>진입점</a:t>
            </a:r>
            <a:endParaRPr lang="en-US" altLang="ko-KR" sz="1200" kern="0" dirty="0" smtClean="0">
              <a:solidFill>
                <a:srgbClr val="000000"/>
              </a:solidFill>
              <a:latin typeface="+mn-ea"/>
            </a:endParaRPr>
          </a:p>
          <a:p>
            <a:pPr>
              <a:lnSpc>
                <a:spcPct val="170000"/>
              </a:lnSpc>
            </a:pP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+mn-ea"/>
              </a:rPr>
              <a:t>	</a:t>
            </a:r>
            <a:r>
              <a:rPr lang="en-US" altLang="ko-KR" sz="1200" kern="0" spc="0" dirty="0" smtClean="0">
                <a:solidFill>
                  <a:srgbClr val="000000"/>
                </a:solidFill>
                <a:effectLst/>
                <a:latin typeface="+mn-ea"/>
              </a:rPr>
              <a:t>	(</a:t>
            </a:r>
            <a:r>
              <a:rPr lang="en-US" altLang="ko-KR" sz="1200" kern="0" dirty="0" err="1" smtClean="0">
                <a:solidFill>
                  <a:srgbClr val="000000"/>
                </a:solidFill>
                <a:latin typeface="+mn-ea"/>
              </a:rPr>
              <a:t>wsgi</a:t>
            </a:r>
            <a:r>
              <a:rPr lang="en-US" altLang="ko-KR" sz="1200" kern="0" dirty="0" smtClean="0">
                <a:solidFill>
                  <a:srgbClr val="000000"/>
                </a:solidFill>
                <a:latin typeface="+mn-ea"/>
              </a:rPr>
              <a:t> </a:t>
            </a:r>
            <a:r>
              <a:rPr lang="ko-KR" altLang="en-US" sz="1200" kern="0" dirty="0" smtClean="0">
                <a:solidFill>
                  <a:srgbClr val="000000"/>
                </a:solidFill>
                <a:latin typeface="+mn-ea"/>
              </a:rPr>
              <a:t>사용 시 사용되는 파일</a:t>
            </a:r>
            <a:r>
              <a:rPr lang="en-US" altLang="ko-KR" sz="1200" kern="0" dirty="0" smtClean="0">
                <a:solidFill>
                  <a:srgbClr val="000000"/>
                </a:solidFill>
                <a:latin typeface="+mn-ea"/>
              </a:rPr>
              <a:t>)</a:t>
            </a:r>
          </a:p>
          <a:p>
            <a:pPr>
              <a:lnSpc>
                <a:spcPct val="170000"/>
              </a:lnSpc>
            </a:pPr>
            <a:endParaRPr lang="en-US" altLang="ko-KR" sz="1200" kern="0" spc="0" dirty="0">
              <a:solidFill>
                <a:srgbClr val="000000"/>
              </a:solidFill>
              <a:effectLst/>
              <a:latin typeface="+mn-ea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6568613" y="5234354"/>
            <a:ext cx="5234940" cy="9891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70000"/>
              </a:lnSpc>
            </a:pPr>
            <a:r>
              <a:rPr lang="en-US" altLang="ko-KR" sz="1200" kern="0" dirty="0">
                <a:solidFill>
                  <a:srgbClr val="000000"/>
                </a:solidFill>
                <a:latin typeface="+mn-ea"/>
              </a:rPr>
              <a:t>* __</a:t>
            </a:r>
            <a:r>
              <a:rPr lang="en-US" altLang="ko-KR" sz="1200" kern="0" dirty="0" err="1">
                <a:solidFill>
                  <a:srgbClr val="000000"/>
                </a:solidFill>
                <a:latin typeface="+mn-ea"/>
              </a:rPr>
              <a:t>pycache</a:t>
            </a:r>
            <a:r>
              <a:rPr lang="en-US" altLang="ko-KR" sz="1200" kern="0" dirty="0">
                <a:solidFill>
                  <a:srgbClr val="000000"/>
                </a:solidFill>
                <a:latin typeface="+mn-ea"/>
              </a:rPr>
              <a:t>__</a:t>
            </a:r>
            <a:r>
              <a:rPr lang="ko-KR" altLang="en-US" sz="1200" kern="0" dirty="0">
                <a:solidFill>
                  <a:srgbClr val="000000"/>
                </a:solidFill>
                <a:latin typeface="+mn-ea"/>
              </a:rPr>
              <a:t>는 </a:t>
            </a:r>
            <a:r>
              <a:rPr lang="ko-KR" altLang="en-US" sz="1200" kern="0" dirty="0" err="1">
                <a:solidFill>
                  <a:srgbClr val="000000"/>
                </a:solidFill>
                <a:latin typeface="+mn-ea"/>
              </a:rPr>
              <a:t>파이썬</a:t>
            </a:r>
            <a:r>
              <a:rPr lang="ko-KR" altLang="en-US" sz="1200" kern="0" dirty="0">
                <a:solidFill>
                  <a:srgbClr val="000000"/>
                </a:solidFill>
                <a:latin typeface="+mn-ea"/>
              </a:rPr>
              <a:t> 스크립트 실행 시 자동으로 생긴 디렉토리</a:t>
            </a:r>
          </a:p>
          <a:p>
            <a:pPr>
              <a:lnSpc>
                <a:spcPct val="170000"/>
              </a:lnSpc>
            </a:pPr>
            <a:r>
              <a:rPr lang="en-US" altLang="ko-KR" sz="1200" kern="0" dirty="0">
                <a:solidFill>
                  <a:srgbClr val="000000"/>
                </a:solidFill>
                <a:latin typeface="+mn-ea"/>
              </a:rPr>
              <a:t>* __init__.py, asgi.py, settings.py, urls.py, wsgi.py</a:t>
            </a:r>
            <a:r>
              <a:rPr lang="ko-KR" altLang="en-US" sz="1200" kern="0" dirty="0">
                <a:solidFill>
                  <a:srgbClr val="000000"/>
                </a:solidFill>
                <a:latin typeface="+mn-ea"/>
              </a:rPr>
              <a:t>는 </a:t>
            </a:r>
            <a:endParaRPr lang="en-US" altLang="ko-KR" sz="1200" kern="0" dirty="0">
              <a:solidFill>
                <a:srgbClr val="000000"/>
              </a:solidFill>
              <a:latin typeface="+mn-ea"/>
            </a:endParaRPr>
          </a:p>
          <a:p>
            <a:pPr>
              <a:lnSpc>
                <a:spcPct val="170000"/>
              </a:lnSpc>
            </a:pPr>
            <a:r>
              <a:rPr lang="en-US" altLang="ko-KR" sz="1200" kern="0" dirty="0">
                <a:solidFill>
                  <a:srgbClr val="000000"/>
                </a:solidFill>
                <a:latin typeface="+mn-ea"/>
              </a:rPr>
              <a:t>Django </a:t>
            </a:r>
            <a:r>
              <a:rPr lang="ko-KR" altLang="en-US" sz="1200" kern="0" dirty="0">
                <a:solidFill>
                  <a:srgbClr val="000000"/>
                </a:solidFill>
                <a:latin typeface="+mn-ea"/>
              </a:rPr>
              <a:t>프로젝트 생성 시 자동으로 생성된 파일</a:t>
            </a:r>
            <a:endParaRPr lang="en-US" altLang="ko-KR" sz="1200" kern="0" dirty="0">
              <a:solidFill>
                <a:srgbClr val="00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745986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자유형: 도형 3">
            <a:extLst>
              <a:ext uri="{FF2B5EF4-FFF2-40B4-BE49-F238E27FC236}">
                <a16:creationId xmlns:a16="http://schemas.microsoft.com/office/drawing/2014/main" id="{CB7B3DA9-E450-D7A1-2BC4-5AAF5480F25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357368 w 12192000"/>
              <a:gd name="connsiteY0" fmla="*/ 203199 h 6858000"/>
              <a:gd name="connsiteX1" fmla="*/ 181429 w 12192000"/>
              <a:gd name="connsiteY1" fmla="*/ 379138 h 6858000"/>
              <a:gd name="connsiteX2" fmla="*/ 181429 w 12192000"/>
              <a:gd name="connsiteY2" fmla="*/ 6486117 h 6858000"/>
              <a:gd name="connsiteX3" fmla="*/ 357368 w 12192000"/>
              <a:gd name="connsiteY3" fmla="*/ 6662056 h 6858000"/>
              <a:gd name="connsiteX4" fmla="*/ 11834632 w 12192000"/>
              <a:gd name="connsiteY4" fmla="*/ 6662056 h 6858000"/>
              <a:gd name="connsiteX5" fmla="*/ 12010571 w 12192000"/>
              <a:gd name="connsiteY5" fmla="*/ 6486117 h 6858000"/>
              <a:gd name="connsiteX6" fmla="*/ 12010571 w 12192000"/>
              <a:gd name="connsiteY6" fmla="*/ 379138 h 6858000"/>
              <a:gd name="connsiteX7" fmla="*/ 11834632 w 12192000"/>
              <a:gd name="connsiteY7" fmla="*/ 203199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357368" y="203199"/>
                </a:moveTo>
                <a:cubicBezTo>
                  <a:pt x="260200" y="203199"/>
                  <a:pt x="181429" y="281970"/>
                  <a:pt x="181429" y="379138"/>
                </a:cubicBezTo>
                <a:lnTo>
                  <a:pt x="181429" y="6486117"/>
                </a:lnTo>
                <a:cubicBezTo>
                  <a:pt x="181429" y="6583285"/>
                  <a:pt x="260200" y="6662056"/>
                  <a:pt x="357368" y="6662056"/>
                </a:cubicBezTo>
                <a:lnTo>
                  <a:pt x="11834632" y="6662056"/>
                </a:lnTo>
                <a:cubicBezTo>
                  <a:pt x="11931800" y="6662056"/>
                  <a:pt x="12010571" y="6583285"/>
                  <a:pt x="12010571" y="6486117"/>
                </a:cubicBezTo>
                <a:lnTo>
                  <a:pt x="12010571" y="379138"/>
                </a:lnTo>
                <a:cubicBezTo>
                  <a:pt x="12010571" y="281970"/>
                  <a:pt x="11931800" y="203199"/>
                  <a:pt x="11834632" y="203199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7D7D6B68-D4DC-0B92-4AEE-3D6155000BA3}"/>
              </a:ext>
            </a:extLst>
          </p:cNvPr>
          <p:cNvSpPr/>
          <p:nvPr/>
        </p:nvSpPr>
        <p:spPr>
          <a:xfrm>
            <a:off x="5297830" y="0"/>
            <a:ext cx="1596339" cy="479055"/>
          </a:xfrm>
          <a:custGeom>
            <a:avLst/>
            <a:gdLst>
              <a:gd name="connsiteX0" fmla="*/ 0 w 1755763"/>
              <a:gd name="connsiteY0" fmla="*/ 0 h 689429"/>
              <a:gd name="connsiteX1" fmla="*/ 1755763 w 1755763"/>
              <a:gd name="connsiteY1" fmla="*/ 0 h 689429"/>
              <a:gd name="connsiteX2" fmla="*/ 1713736 w 1755763"/>
              <a:gd name="connsiteY2" fmla="*/ 135387 h 689429"/>
              <a:gd name="connsiteX3" fmla="*/ 877881 w 1755763"/>
              <a:gd name="connsiteY3" fmla="*/ 689429 h 689429"/>
              <a:gd name="connsiteX4" fmla="*/ 42026 w 1755763"/>
              <a:gd name="connsiteY4" fmla="*/ 135387 h 689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55763" h="689429">
                <a:moveTo>
                  <a:pt x="0" y="0"/>
                </a:moveTo>
                <a:lnTo>
                  <a:pt x="1755763" y="0"/>
                </a:lnTo>
                <a:lnTo>
                  <a:pt x="1713736" y="135387"/>
                </a:lnTo>
                <a:cubicBezTo>
                  <a:pt x="1576025" y="460974"/>
                  <a:pt x="1253632" y="689429"/>
                  <a:pt x="877881" y="689429"/>
                </a:cubicBezTo>
                <a:cubicBezTo>
                  <a:pt x="502131" y="689429"/>
                  <a:pt x="179738" y="460974"/>
                  <a:pt x="42026" y="1353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glow rad="1016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6FCE7664-1245-30C4-3259-3D3B7D4D4138}"/>
              </a:ext>
            </a:extLst>
          </p:cNvPr>
          <p:cNvSpPr/>
          <p:nvPr/>
        </p:nvSpPr>
        <p:spPr>
          <a:xfrm>
            <a:off x="5370517" y="0"/>
            <a:ext cx="1450963" cy="435428"/>
          </a:xfrm>
          <a:custGeom>
            <a:avLst/>
            <a:gdLst>
              <a:gd name="connsiteX0" fmla="*/ 0 w 1755763"/>
              <a:gd name="connsiteY0" fmla="*/ 0 h 689429"/>
              <a:gd name="connsiteX1" fmla="*/ 1755763 w 1755763"/>
              <a:gd name="connsiteY1" fmla="*/ 0 h 689429"/>
              <a:gd name="connsiteX2" fmla="*/ 1713736 w 1755763"/>
              <a:gd name="connsiteY2" fmla="*/ 135387 h 689429"/>
              <a:gd name="connsiteX3" fmla="*/ 877881 w 1755763"/>
              <a:gd name="connsiteY3" fmla="*/ 689429 h 689429"/>
              <a:gd name="connsiteX4" fmla="*/ 42026 w 1755763"/>
              <a:gd name="connsiteY4" fmla="*/ 135387 h 689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55763" h="689429">
                <a:moveTo>
                  <a:pt x="0" y="0"/>
                </a:moveTo>
                <a:lnTo>
                  <a:pt x="1755763" y="0"/>
                </a:lnTo>
                <a:lnTo>
                  <a:pt x="1713736" y="135387"/>
                </a:lnTo>
                <a:cubicBezTo>
                  <a:pt x="1576025" y="460974"/>
                  <a:pt x="1253632" y="689429"/>
                  <a:pt x="877881" y="689429"/>
                </a:cubicBezTo>
                <a:cubicBezTo>
                  <a:pt x="502131" y="689429"/>
                  <a:pt x="179738" y="460974"/>
                  <a:pt x="42026" y="135387"/>
                </a:cubicBezTo>
                <a:close/>
              </a:path>
            </a:pathLst>
          </a:custGeom>
          <a:gradFill>
            <a:gsLst>
              <a:gs pos="0">
                <a:srgbClr val="1E3C72"/>
              </a:gs>
              <a:gs pos="100000">
                <a:srgbClr val="2A5298"/>
              </a:gs>
            </a:gsLst>
            <a:lin ang="5400000" scaled="0"/>
          </a:gradFill>
          <a:ln>
            <a:noFill/>
          </a:ln>
          <a:effectLst>
            <a:glow rad="1016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4EA4B8-0CF5-6E45-7613-889423A7F5BC}"/>
              </a:ext>
            </a:extLst>
          </p:cNvPr>
          <p:cNvSpPr txBox="1"/>
          <p:nvPr/>
        </p:nvSpPr>
        <p:spPr>
          <a:xfrm>
            <a:off x="5676900" y="8694"/>
            <a:ext cx="838200" cy="400110"/>
          </a:xfrm>
          <a:prstGeom prst="rect">
            <a:avLst/>
          </a:prstGeom>
          <a:noFill/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bg1">
                      <a:lumMod val="75000"/>
                      <a:alpha val="40000"/>
                    </a:schemeClr>
                  </a:outerShdw>
                </a:effectLst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3</a:t>
            </a:r>
            <a:endParaRPr lang="ko-KR" altLang="en-US" sz="2000" dirty="0">
              <a:solidFill>
                <a:schemeClr val="bg1"/>
              </a:solidFill>
              <a:effectLst>
                <a:outerShdw blurRad="50800" dist="38100" dir="2700000" algn="tl" rotWithShape="0">
                  <a:schemeClr val="bg1">
                    <a:lumMod val="75000"/>
                    <a:alpha val="40000"/>
                  </a:schemeClr>
                </a:outerShdw>
              </a:effectLst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A0CD96-ABA6-699A-B02F-0115F3E711D9}"/>
              </a:ext>
            </a:extLst>
          </p:cNvPr>
          <p:cNvSpPr txBox="1"/>
          <p:nvPr/>
        </p:nvSpPr>
        <p:spPr>
          <a:xfrm>
            <a:off x="1219198" y="537364"/>
            <a:ext cx="9753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1E3C7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프로젝트 수행내용</a:t>
            </a:r>
          </a:p>
        </p:txBody>
      </p:sp>
      <p:pic>
        <p:nvPicPr>
          <p:cNvPr id="36" name="Object 3">
            <a:extLst>
              <a:ext uri="{FF2B5EF4-FFF2-40B4-BE49-F238E27FC236}">
                <a16:creationId xmlns:a16="http://schemas.microsoft.com/office/drawing/2014/main" id="{7EBC45D5-F123-1827-A2C0-F0D67C9DB22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5400000" flipV="1">
            <a:off x="1267209" y="3710511"/>
            <a:ext cx="4965422" cy="60628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545F2C6C-E172-597B-8C21-0F80580563F4}"/>
              </a:ext>
            </a:extLst>
          </p:cNvPr>
          <p:cNvSpPr txBox="1"/>
          <p:nvPr/>
        </p:nvSpPr>
        <p:spPr>
          <a:xfrm>
            <a:off x="695827" y="1413282"/>
            <a:ext cx="29186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 smtClean="0">
                <a:solidFill>
                  <a:srgbClr val="1E3C72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파일 내용</a:t>
            </a:r>
            <a:endParaRPr lang="en-US" altLang="ko-KR" sz="3600" b="1" dirty="0">
              <a:solidFill>
                <a:srgbClr val="1E3C72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algn="ctr"/>
            <a:r>
              <a:rPr lang="ko-KR" altLang="en-US" sz="3600" b="1" dirty="0">
                <a:solidFill>
                  <a:srgbClr val="1E3C72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구성</a:t>
            </a:r>
            <a:endParaRPr lang="en-US" altLang="ko-KR" sz="3600" b="1" dirty="0">
              <a:solidFill>
                <a:srgbClr val="1E3C72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0A0CD96-ABA6-699A-B02F-0115F3E711D9}"/>
              </a:ext>
            </a:extLst>
          </p:cNvPr>
          <p:cNvSpPr txBox="1"/>
          <p:nvPr/>
        </p:nvSpPr>
        <p:spPr>
          <a:xfrm>
            <a:off x="1219198" y="834292"/>
            <a:ext cx="9753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rgbClr val="1E3C7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Django project</a:t>
            </a:r>
            <a:endParaRPr lang="ko-KR" altLang="en-US" sz="1200" dirty="0">
              <a:solidFill>
                <a:srgbClr val="1E3C72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B20ADF8-B038-1620-82BB-0F65803F75D0}"/>
              </a:ext>
            </a:extLst>
          </p:cNvPr>
          <p:cNvSpPr txBox="1"/>
          <p:nvPr/>
        </p:nvSpPr>
        <p:spPr>
          <a:xfrm>
            <a:off x="6031357" y="1016419"/>
            <a:ext cx="5186960" cy="5769272"/>
          </a:xfrm>
          <a:prstGeom prst="rect">
            <a:avLst/>
          </a:prstGeom>
          <a:noFill/>
        </p:spPr>
        <p:txBody>
          <a:bodyPr wrap="square" lIns="144000" rtlCol="0">
            <a:spAutoFit/>
          </a:bodyPr>
          <a:lstStyle/>
          <a:p>
            <a:pPr>
              <a:lnSpc>
                <a:spcPct val="170000"/>
              </a:lnSpc>
            </a:pPr>
            <a:r>
              <a:rPr lang="en-US" altLang="ko-KR" sz="1100" kern="0" dirty="0" smtClean="0">
                <a:solidFill>
                  <a:srgbClr val="000000"/>
                </a:solidFill>
                <a:latin typeface="+mn-ea"/>
              </a:rPr>
              <a:t>app</a:t>
            </a:r>
            <a:endParaRPr lang="en-US" altLang="ko-KR" sz="1100" kern="0" dirty="0">
              <a:solidFill>
                <a:srgbClr val="000000"/>
              </a:solidFill>
              <a:latin typeface="+mn-ea"/>
            </a:endParaRPr>
          </a:p>
          <a:p>
            <a:pPr>
              <a:lnSpc>
                <a:spcPct val="170000"/>
              </a:lnSpc>
            </a:pPr>
            <a:r>
              <a:rPr lang="ko-KR" altLang="en-US" sz="1100" kern="0" dirty="0" err="1" smtClean="0">
                <a:solidFill>
                  <a:srgbClr val="000000"/>
                </a:solidFill>
                <a:latin typeface="+mn-ea"/>
              </a:rPr>
              <a:t>ㄴ</a:t>
            </a:r>
            <a:r>
              <a:rPr lang="ko-KR" altLang="en-US" sz="1100" kern="0" dirty="0" smtClean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100" kern="0" dirty="0" smtClean="0">
                <a:solidFill>
                  <a:srgbClr val="000000"/>
                </a:solidFill>
                <a:latin typeface="+mn-ea"/>
              </a:rPr>
              <a:t>__</a:t>
            </a:r>
            <a:r>
              <a:rPr lang="en-US" altLang="ko-KR" sz="1100" kern="0" dirty="0" err="1" smtClean="0">
                <a:solidFill>
                  <a:srgbClr val="000000"/>
                </a:solidFill>
                <a:latin typeface="+mn-ea"/>
              </a:rPr>
              <a:t>pycache</a:t>
            </a:r>
            <a:r>
              <a:rPr lang="en-US" altLang="ko-KR" sz="1100" kern="0" dirty="0" smtClean="0">
                <a:solidFill>
                  <a:srgbClr val="000000"/>
                </a:solidFill>
                <a:latin typeface="+mn-ea"/>
              </a:rPr>
              <a:t>__</a:t>
            </a:r>
          </a:p>
          <a:p>
            <a:pPr>
              <a:lnSpc>
                <a:spcPct val="170000"/>
              </a:lnSpc>
            </a:pPr>
            <a:r>
              <a:rPr lang="ko-KR" altLang="en-US" sz="1100" kern="0" dirty="0" err="1" smtClean="0">
                <a:solidFill>
                  <a:srgbClr val="000000"/>
                </a:solidFill>
                <a:latin typeface="+mn-ea"/>
              </a:rPr>
              <a:t>ㄴ</a:t>
            </a:r>
            <a:r>
              <a:rPr lang="ko-KR" altLang="en-US" sz="1100" kern="0" dirty="0" smtClean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100" kern="0" dirty="0" smtClean="0">
                <a:solidFill>
                  <a:srgbClr val="000000"/>
                </a:solidFill>
                <a:latin typeface="+mn-ea"/>
              </a:rPr>
              <a:t>fixtures : </a:t>
            </a:r>
            <a:r>
              <a:rPr lang="en-US" altLang="ko-KR" sz="1000" kern="0" dirty="0" err="1" smtClean="0">
                <a:solidFill>
                  <a:srgbClr val="000000"/>
                </a:solidFill>
                <a:latin typeface="+mn-ea"/>
              </a:rPr>
              <a:t>json</a:t>
            </a:r>
            <a:r>
              <a:rPr lang="ko-KR" altLang="en-US" sz="1000" kern="0" dirty="0" smtClean="0">
                <a:solidFill>
                  <a:srgbClr val="000000"/>
                </a:solidFill>
                <a:latin typeface="+mn-ea"/>
              </a:rPr>
              <a:t>파일이 저장된 폴더 </a:t>
            </a:r>
            <a:r>
              <a:rPr lang="en-US" altLang="ko-KR" sz="1000" kern="0" dirty="0" smtClean="0">
                <a:solidFill>
                  <a:srgbClr val="000000"/>
                </a:solidFill>
                <a:latin typeface="+mn-ea"/>
              </a:rPr>
              <a:t>(</a:t>
            </a:r>
            <a:r>
              <a:rPr lang="ko-KR" altLang="en-US" sz="1000" kern="0" dirty="0" smtClean="0">
                <a:solidFill>
                  <a:srgbClr val="000000"/>
                </a:solidFill>
                <a:latin typeface="+mn-ea"/>
              </a:rPr>
              <a:t>연동된 </a:t>
            </a:r>
            <a:r>
              <a:rPr lang="en-US" altLang="ko-KR" sz="1000" kern="0" dirty="0" smtClean="0">
                <a:solidFill>
                  <a:srgbClr val="000000"/>
                </a:solidFill>
                <a:latin typeface="+mn-ea"/>
              </a:rPr>
              <a:t>DB</a:t>
            </a:r>
            <a:r>
              <a:rPr lang="ko-KR" altLang="en-US" sz="1000" kern="0" dirty="0" smtClean="0">
                <a:solidFill>
                  <a:srgbClr val="000000"/>
                </a:solidFill>
                <a:latin typeface="+mn-ea"/>
              </a:rPr>
              <a:t>에 </a:t>
            </a:r>
            <a:r>
              <a:rPr lang="en-US" altLang="ko-KR" sz="1000" kern="0" dirty="0" err="1" smtClean="0">
                <a:solidFill>
                  <a:srgbClr val="000000"/>
                </a:solidFill>
                <a:latin typeface="+mn-ea"/>
              </a:rPr>
              <a:t>json</a:t>
            </a:r>
            <a:r>
              <a:rPr lang="ko-KR" altLang="en-US" sz="1000" kern="0" dirty="0" smtClean="0">
                <a:solidFill>
                  <a:srgbClr val="000000"/>
                </a:solidFill>
                <a:latin typeface="+mn-ea"/>
              </a:rPr>
              <a:t>파일의 형태로 데이터 삽입을 하기 위한 폴더</a:t>
            </a:r>
            <a:r>
              <a:rPr lang="en-US" altLang="ko-KR" sz="1000" kern="0" dirty="0" smtClean="0">
                <a:solidFill>
                  <a:srgbClr val="000000"/>
                </a:solidFill>
                <a:latin typeface="+mn-ea"/>
              </a:rPr>
              <a:t>)</a:t>
            </a:r>
          </a:p>
          <a:p>
            <a:pPr>
              <a:lnSpc>
                <a:spcPct val="170000"/>
              </a:lnSpc>
            </a:pPr>
            <a:r>
              <a:rPr lang="ko-KR" altLang="en-US" sz="1100" kern="0" dirty="0" err="1" smtClean="0">
                <a:solidFill>
                  <a:srgbClr val="000000"/>
                </a:solidFill>
                <a:latin typeface="+mn-ea"/>
              </a:rPr>
              <a:t>ㄴ</a:t>
            </a:r>
            <a:r>
              <a:rPr lang="ko-KR" altLang="en-US" sz="1100" kern="0" dirty="0" smtClean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100" kern="0" dirty="0" smtClean="0">
                <a:solidFill>
                  <a:srgbClr val="000000"/>
                </a:solidFill>
                <a:latin typeface="+mn-ea"/>
              </a:rPr>
              <a:t>migrations : </a:t>
            </a:r>
            <a:r>
              <a:rPr lang="ko-KR" altLang="en-US" sz="1000" kern="0" dirty="0" smtClean="0">
                <a:solidFill>
                  <a:srgbClr val="000000"/>
                </a:solidFill>
                <a:latin typeface="+mn-ea"/>
              </a:rPr>
              <a:t>연동된 </a:t>
            </a:r>
            <a:r>
              <a:rPr lang="en-US" altLang="ko-KR" sz="1000" kern="0" dirty="0" smtClean="0">
                <a:solidFill>
                  <a:srgbClr val="000000"/>
                </a:solidFill>
                <a:latin typeface="+mn-ea"/>
              </a:rPr>
              <a:t>DB</a:t>
            </a:r>
            <a:r>
              <a:rPr lang="ko-KR" altLang="en-US" sz="1000" kern="0" dirty="0" smtClean="0">
                <a:solidFill>
                  <a:srgbClr val="000000"/>
                </a:solidFill>
                <a:latin typeface="+mn-ea"/>
              </a:rPr>
              <a:t>의 수정된 작업들이 저장된 폴더 </a:t>
            </a:r>
            <a:r>
              <a:rPr lang="en-US" altLang="ko-KR" sz="1000" kern="0" dirty="0" smtClean="0">
                <a:solidFill>
                  <a:srgbClr val="000000"/>
                </a:solidFill>
                <a:latin typeface="+mn-ea"/>
              </a:rPr>
              <a:t>(</a:t>
            </a:r>
            <a:r>
              <a:rPr lang="ko-KR" altLang="en-US" sz="1000" kern="0" dirty="0" smtClean="0">
                <a:solidFill>
                  <a:srgbClr val="000000"/>
                </a:solidFill>
                <a:latin typeface="+mn-ea"/>
              </a:rPr>
              <a:t>테이블 생성</a:t>
            </a:r>
            <a:r>
              <a:rPr lang="en-US" altLang="ko-KR" sz="1000" kern="0" dirty="0" smtClean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1000" kern="0" dirty="0" smtClean="0">
                <a:solidFill>
                  <a:srgbClr val="000000"/>
                </a:solidFill>
                <a:latin typeface="+mn-ea"/>
              </a:rPr>
              <a:t>수정</a:t>
            </a:r>
            <a:r>
              <a:rPr lang="en-US" altLang="ko-KR" sz="1000" kern="0" dirty="0" smtClean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1000" kern="0" dirty="0" smtClean="0">
                <a:solidFill>
                  <a:srgbClr val="000000"/>
                </a:solidFill>
                <a:latin typeface="+mn-ea"/>
              </a:rPr>
              <a:t>삭제한 기록들이 저장된 폴더</a:t>
            </a:r>
            <a:r>
              <a:rPr lang="en-US" altLang="ko-KR" sz="1000" kern="0" dirty="0" smtClean="0">
                <a:solidFill>
                  <a:srgbClr val="000000"/>
                </a:solidFill>
                <a:latin typeface="+mn-ea"/>
              </a:rPr>
              <a:t>)</a:t>
            </a:r>
          </a:p>
          <a:p>
            <a:pPr>
              <a:lnSpc>
                <a:spcPct val="170000"/>
              </a:lnSpc>
            </a:pPr>
            <a:r>
              <a:rPr lang="ko-KR" altLang="en-US" sz="1100" kern="0" dirty="0" err="1" smtClean="0">
                <a:solidFill>
                  <a:srgbClr val="000000"/>
                </a:solidFill>
                <a:latin typeface="+mn-ea"/>
              </a:rPr>
              <a:t>ㄴ</a:t>
            </a:r>
            <a:r>
              <a:rPr lang="ko-KR" altLang="en-US" sz="1100" kern="0" dirty="0" smtClean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100" kern="0" dirty="0" smtClean="0">
                <a:solidFill>
                  <a:srgbClr val="000000"/>
                </a:solidFill>
                <a:latin typeface="+mn-ea"/>
              </a:rPr>
              <a:t>static : </a:t>
            </a:r>
            <a:r>
              <a:rPr lang="en-US" altLang="ko-KR" sz="1000" kern="0" dirty="0" smtClean="0">
                <a:solidFill>
                  <a:srgbClr val="000000"/>
                </a:solidFill>
                <a:latin typeface="+mn-ea"/>
              </a:rPr>
              <a:t>templates </a:t>
            </a:r>
            <a:r>
              <a:rPr lang="ko-KR" altLang="en-US" sz="1000" kern="0" dirty="0" err="1" smtClean="0">
                <a:solidFill>
                  <a:srgbClr val="000000"/>
                </a:solidFill>
                <a:latin typeface="+mn-ea"/>
              </a:rPr>
              <a:t>폴더안의</a:t>
            </a:r>
            <a:r>
              <a:rPr lang="ko-KR" altLang="en-US" sz="1000" kern="0" dirty="0" smtClean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000" kern="0" dirty="0" smtClean="0">
                <a:solidFill>
                  <a:srgbClr val="000000"/>
                </a:solidFill>
                <a:latin typeface="+mn-ea"/>
              </a:rPr>
              <a:t>html </a:t>
            </a:r>
            <a:r>
              <a:rPr lang="ko-KR" altLang="en-US" sz="1000" kern="0" dirty="0" smtClean="0">
                <a:solidFill>
                  <a:srgbClr val="000000"/>
                </a:solidFill>
                <a:latin typeface="+mn-ea"/>
              </a:rPr>
              <a:t>파일들에 대한 </a:t>
            </a:r>
            <a:r>
              <a:rPr lang="en-US" altLang="ko-KR" sz="1000" kern="0" dirty="0" err="1" smtClean="0">
                <a:solidFill>
                  <a:srgbClr val="000000"/>
                </a:solidFill>
                <a:latin typeface="+mn-ea"/>
              </a:rPr>
              <a:t>css</a:t>
            </a:r>
            <a:r>
              <a:rPr lang="en-US" altLang="ko-KR" sz="1000" kern="0" dirty="0" smtClean="0">
                <a:solidFill>
                  <a:srgbClr val="000000"/>
                </a:solidFill>
                <a:latin typeface="+mn-ea"/>
              </a:rPr>
              <a:t>, </a:t>
            </a:r>
            <a:r>
              <a:rPr lang="en-US" altLang="ko-KR" sz="1000" kern="0" dirty="0" err="1" smtClean="0">
                <a:solidFill>
                  <a:srgbClr val="000000"/>
                </a:solidFill>
                <a:latin typeface="+mn-ea"/>
              </a:rPr>
              <a:t>js</a:t>
            </a:r>
            <a:r>
              <a:rPr lang="en-US" altLang="ko-KR" sz="1000" kern="0" dirty="0" smtClean="0">
                <a:solidFill>
                  <a:srgbClr val="000000"/>
                </a:solidFill>
                <a:latin typeface="+mn-ea"/>
              </a:rPr>
              <a:t>, </a:t>
            </a:r>
            <a:r>
              <a:rPr lang="en-US" altLang="ko-KR" sz="1000" kern="0" dirty="0" err="1" smtClean="0">
                <a:solidFill>
                  <a:srgbClr val="000000"/>
                </a:solidFill>
                <a:latin typeface="+mn-ea"/>
              </a:rPr>
              <a:t>img</a:t>
            </a:r>
            <a:r>
              <a:rPr lang="en-US" altLang="ko-KR" sz="1000" kern="0" dirty="0" smtClean="0">
                <a:solidFill>
                  <a:srgbClr val="000000"/>
                </a:solidFill>
                <a:latin typeface="+mn-ea"/>
              </a:rPr>
              <a:t> </a:t>
            </a:r>
            <a:r>
              <a:rPr lang="ko-KR" altLang="en-US" sz="1000" kern="0" dirty="0" smtClean="0">
                <a:solidFill>
                  <a:srgbClr val="000000"/>
                </a:solidFill>
                <a:latin typeface="+mn-ea"/>
              </a:rPr>
              <a:t>파일들이 저장된 폴더</a:t>
            </a:r>
            <a:r>
              <a:rPr lang="en-US" altLang="ko-KR" sz="1000" kern="0" dirty="0" smtClean="0">
                <a:solidFill>
                  <a:srgbClr val="000000"/>
                </a:solidFill>
                <a:latin typeface="+mn-ea"/>
              </a:rPr>
              <a:t>, (static </a:t>
            </a:r>
            <a:r>
              <a:rPr lang="ko-KR" altLang="en-US" sz="1000" kern="0" dirty="0" err="1" smtClean="0">
                <a:solidFill>
                  <a:srgbClr val="000000"/>
                </a:solidFill>
                <a:latin typeface="+mn-ea"/>
              </a:rPr>
              <a:t>폴더안에</a:t>
            </a:r>
            <a:r>
              <a:rPr lang="ko-KR" altLang="en-US" sz="1000" kern="0" dirty="0" smtClean="0">
                <a:solidFill>
                  <a:srgbClr val="000000"/>
                </a:solidFill>
                <a:latin typeface="+mn-ea"/>
              </a:rPr>
              <a:t> 파일을 저장해야 접근이 가능</a:t>
            </a:r>
            <a:r>
              <a:rPr lang="en-US" altLang="ko-KR" sz="1000" kern="0" dirty="0" smtClean="0">
                <a:solidFill>
                  <a:srgbClr val="000000"/>
                </a:solidFill>
                <a:latin typeface="+mn-ea"/>
              </a:rPr>
              <a:t>)</a:t>
            </a:r>
          </a:p>
          <a:p>
            <a:pPr>
              <a:lnSpc>
                <a:spcPct val="170000"/>
              </a:lnSpc>
            </a:pPr>
            <a:r>
              <a:rPr lang="ko-KR" altLang="en-US" sz="1100" kern="0" dirty="0" err="1" smtClean="0">
                <a:solidFill>
                  <a:srgbClr val="000000"/>
                </a:solidFill>
                <a:latin typeface="+mn-ea"/>
              </a:rPr>
              <a:t>ㄴ</a:t>
            </a:r>
            <a:r>
              <a:rPr lang="ko-KR" altLang="en-US" sz="1100" kern="0" dirty="0" smtClean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100" kern="0" dirty="0" smtClean="0">
                <a:solidFill>
                  <a:srgbClr val="000000"/>
                </a:solidFill>
                <a:latin typeface="+mn-ea"/>
              </a:rPr>
              <a:t>templates : </a:t>
            </a:r>
            <a:r>
              <a:rPr lang="en-US" altLang="ko-KR" sz="1000" kern="0" dirty="0" smtClean="0">
                <a:solidFill>
                  <a:srgbClr val="000000"/>
                </a:solidFill>
                <a:latin typeface="+mn-ea"/>
              </a:rPr>
              <a:t>html </a:t>
            </a:r>
            <a:r>
              <a:rPr lang="ko-KR" altLang="en-US" sz="1000" kern="0" dirty="0" smtClean="0">
                <a:solidFill>
                  <a:srgbClr val="000000"/>
                </a:solidFill>
                <a:latin typeface="+mn-ea"/>
              </a:rPr>
              <a:t>파일들이 저장된 폴더</a:t>
            </a:r>
            <a:endParaRPr lang="en-US" altLang="ko-KR" sz="1000" kern="0" dirty="0" smtClean="0">
              <a:solidFill>
                <a:srgbClr val="000000"/>
              </a:solidFill>
              <a:latin typeface="+mn-ea"/>
            </a:endParaRPr>
          </a:p>
          <a:p>
            <a:pPr>
              <a:lnSpc>
                <a:spcPct val="170000"/>
              </a:lnSpc>
            </a:pPr>
            <a:r>
              <a:rPr lang="ko-KR" altLang="en-US" sz="1100" kern="0" dirty="0" err="1" smtClean="0">
                <a:solidFill>
                  <a:srgbClr val="000000"/>
                </a:solidFill>
                <a:latin typeface="+mn-ea"/>
              </a:rPr>
              <a:t>ㄴ</a:t>
            </a:r>
            <a:r>
              <a:rPr lang="ko-KR" altLang="en-US" sz="1100" kern="0" dirty="0" smtClean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100" kern="0" dirty="0" smtClean="0">
                <a:solidFill>
                  <a:srgbClr val="000000"/>
                </a:solidFill>
                <a:latin typeface="+mn-ea"/>
              </a:rPr>
              <a:t>__init__.py</a:t>
            </a:r>
          </a:p>
          <a:p>
            <a:pPr>
              <a:lnSpc>
                <a:spcPct val="170000"/>
              </a:lnSpc>
            </a:pPr>
            <a:r>
              <a:rPr lang="ko-KR" altLang="en-US" sz="1100" kern="0" dirty="0" err="1" smtClean="0">
                <a:solidFill>
                  <a:srgbClr val="000000"/>
                </a:solidFill>
                <a:latin typeface="+mn-ea"/>
              </a:rPr>
              <a:t>ㄴ</a:t>
            </a:r>
            <a:r>
              <a:rPr lang="ko-KR" altLang="en-US" sz="1100" kern="0" dirty="0" smtClean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100" kern="0" dirty="0" smtClean="0">
                <a:solidFill>
                  <a:srgbClr val="000000"/>
                </a:solidFill>
                <a:latin typeface="+mn-ea"/>
              </a:rPr>
              <a:t>admin.py : </a:t>
            </a:r>
            <a:r>
              <a:rPr lang="en-US" altLang="ko-KR" sz="1000" kern="0" dirty="0" smtClean="0">
                <a:solidFill>
                  <a:srgbClr val="000000"/>
                </a:solidFill>
                <a:latin typeface="+mn-ea"/>
              </a:rPr>
              <a:t>Django Admin </a:t>
            </a:r>
            <a:r>
              <a:rPr lang="ko-KR" altLang="en-US" sz="1000" kern="0" dirty="0" smtClean="0">
                <a:solidFill>
                  <a:srgbClr val="000000"/>
                </a:solidFill>
                <a:latin typeface="+mn-ea"/>
              </a:rPr>
              <a:t>사이트에서 사용할 모델 등록 파일</a:t>
            </a:r>
            <a:endParaRPr lang="en-US" altLang="ko-KR" sz="1000" kern="0" dirty="0" smtClean="0">
              <a:solidFill>
                <a:srgbClr val="000000"/>
              </a:solidFill>
              <a:latin typeface="+mn-ea"/>
            </a:endParaRPr>
          </a:p>
          <a:p>
            <a:pPr>
              <a:lnSpc>
                <a:spcPct val="170000"/>
              </a:lnSpc>
            </a:pPr>
            <a:r>
              <a:rPr lang="ko-KR" altLang="en-US" sz="1100" kern="0" dirty="0" err="1" smtClean="0">
                <a:solidFill>
                  <a:srgbClr val="000000"/>
                </a:solidFill>
                <a:latin typeface="+mn-ea"/>
              </a:rPr>
              <a:t>ㄴ</a:t>
            </a:r>
            <a:r>
              <a:rPr lang="ko-KR" altLang="en-US" sz="1100" kern="0" dirty="0" smtClean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100" kern="0" dirty="0" smtClean="0">
                <a:solidFill>
                  <a:srgbClr val="000000"/>
                </a:solidFill>
                <a:latin typeface="+mn-ea"/>
              </a:rPr>
              <a:t>apps.py : </a:t>
            </a:r>
            <a:r>
              <a:rPr lang="ko-KR" altLang="en-US" sz="1000" kern="0" dirty="0" smtClean="0">
                <a:solidFill>
                  <a:srgbClr val="000000"/>
                </a:solidFill>
                <a:latin typeface="+mn-ea"/>
              </a:rPr>
              <a:t>앱 설정 파일</a:t>
            </a:r>
            <a:r>
              <a:rPr lang="en-US" altLang="ko-KR" sz="1000" kern="0" dirty="0" smtClean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1000" kern="0" dirty="0" smtClean="0">
                <a:solidFill>
                  <a:srgbClr val="000000"/>
                </a:solidFill>
                <a:latin typeface="+mn-ea"/>
              </a:rPr>
              <a:t>앱에 대한 설정을 수정할 때 사용한다</a:t>
            </a:r>
            <a:endParaRPr lang="en-US" altLang="ko-KR" sz="1000" kern="0" dirty="0" smtClean="0">
              <a:solidFill>
                <a:srgbClr val="000000"/>
              </a:solidFill>
              <a:latin typeface="+mn-ea"/>
            </a:endParaRPr>
          </a:p>
          <a:p>
            <a:pPr>
              <a:lnSpc>
                <a:spcPct val="170000"/>
              </a:lnSpc>
            </a:pPr>
            <a:r>
              <a:rPr lang="ko-KR" altLang="en-US" sz="1100" kern="0" dirty="0" err="1" smtClean="0">
                <a:solidFill>
                  <a:srgbClr val="000000"/>
                </a:solidFill>
                <a:latin typeface="+mn-ea"/>
              </a:rPr>
              <a:t>ㄴ</a:t>
            </a:r>
            <a:r>
              <a:rPr lang="ko-KR" altLang="en-US" sz="1100" kern="0" dirty="0" smtClean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100" kern="0" dirty="0" smtClean="0">
                <a:solidFill>
                  <a:srgbClr val="000000"/>
                </a:solidFill>
                <a:latin typeface="+mn-ea"/>
              </a:rPr>
              <a:t>forms.py</a:t>
            </a:r>
          </a:p>
          <a:p>
            <a:pPr>
              <a:lnSpc>
                <a:spcPct val="170000"/>
              </a:lnSpc>
            </a:pPr>
            <a:r>
              <a:rPr lang="ko-KR" altLang="en-US" sz="1100" kern="0" dirty="0" err="1" smtClean="0">
                <a:solidFill>
                  <a:srgbClr val="000000"/>
                </a:solidFill>
                <a:latin typeface="+mn-ea"/>
              </a:rPr>
              <a:t>ㄴ</a:t>
            </a:r>
            <a:r>
              <a:rPr lang="ko-KR" altLang="en-US" sz="1100" kern="0" dirty="0" smtClean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100" kern="0" dirty="0" smtClean="0">
                <a:solidFill>
                  <a:srgbClr val="000000"/>
                </a:solidFill>
                <a:latin typeface="+mn-ea"/>
              </a:rPr>
              <a:t>models.py : </a:t>
            </a:r>
            <a:r>
              <a:rPr lang="ko-KR" altLang="en-US" sz="1100" kern="0" dirty="0" smtClean="0">
                <a:solidFill>
                  <a:srgbClr val="000000"/>
                </a:solidFill>
                <a:latin typeface="+mn-ea"/>
              </a:rPr>
              <a:t>연동한 </a:t>
            </a:r>
            <a:r>
              <a:rPr lang="en-US" altLang="ko-KR" sz="1100" kern="0" dirty="0" smtClean="0">
                <a:solidFill>
                  <a:srgbClr val="000000"/>
                </a:solidFill>
                <a:latin typeface="+mn-ea"/>
              </a:rPr>
              <a:t>DB</a:t>
            </a:r>
            <a:r>
              <a:rPr lang="ko-KR" altLang="en-US" sz="1100" kern="0" dirty="0" smtClean="0">
                <a:solidFill>
                  <a:srgbClr val="000000"/>
                </a:solidFill>
                <a:latin typeface="+mn-ea"/>
              </a:rPr>
              <a:t>의 테이블이 저장된 파일</a:t>
            </a:r>
            <a:endParaRPr lang="en-US" altLang="ko-KR" sz="1100" kern="0" dirty="0" smtClean="0">
              <a:solidFill>
                <a:srgbClr val="000000"/>
              </a:solidFill>
              <a:latin typeface="+mn-ea"/>
            </a:endParaRPr>
          </a:p>
          <a:p>
            <a:pPr>
              <a:lnSpc>
                <a:spcPct val="170000"/>
              </a:lnSpc>
            </a:pPr>
            <a:r>
              <a:rPr lang="ko-KR" altLang="en-US" sz="1100" kern="0" dirty="0" err="1" smtClean="0">
                <a:solidFill>
                  <a:srgbClr val="000000"/>
                </a:solidFill>
                <a:latin typeface="+mn-ea"/>
              </a:rPr>
              <a:t>ㄴ</a:t>
            </a:r>
            <a:r>
              <a:rPr lang="ko-KR" altLang="en-US" sz="1100" kern="0" dirty="0" smtClean="0">
                <a:solidFill>
                  <a:srgbClr val="000000"/>
                </a:solidFill>
                <a:latin typeface="+mn-ea"/>
              </a:rPr>
              <a:t>  </a:t>
            </a:r>
            <a:r>
              <a:rPr lang="en-US" altLang="ko-KR" sz="1100" kern="0" dirty="0" smtClean="0">
                <a:solidFill>
                  <a:srgbClr val="000000"/>
                </a:solidFill>
                <a:latin typeface="+mn-ea"/>
              </a:rPr>
              <a:t>recommend.py : </a:t>
            </a:r>
            <a:r>
              <a:rPr lang="ko-KR" altLang="en-US" sz="1000" kern="0" dirty="0" smtClean="0">
                <a:solidFill>
                  <a:srgbClr val="000000"/>
                </a:solidFill>
                <a:latin typeface="+mn-ea"/>
              </a:rPr>
              <a:t>장르 기반 추천 알고리즘이 저장된 파일</a:t>
            </a:r>
            <a:endParaRPr lang="en-US" altLang="ko-KR" sz="1000" kern="0" dirty="0" smtClean="0">
              <a:solidFill>
                <a:srgbClr val="000000"/>
              </a:solidFill>
              <a:latin typeface="+mn-ea"/>
            </a:endParaRPr>
          </a:p>
          <a:p>
            <a:pPr>
              <a:lnSpc>
                <a:spcPct val="170000"/>
              </a:lnSpc>
            </a:pPr>
            <a:r>
              <a:rPr lang="ko-KR" altLang="en-US" sz="1100" kern="0" spc="0" dirty="0" err="1" smtClean="0">
                <a:solidFill>
                  <a:srgbClr val="000000"/>
                </a:solidFill>
                <a:effectLst/>
                <a:latin typeface="+mn-ea"/>
              </a:rPr>
              <a:t>ㄴ</a:t>
            </a:r>
            <a:r>
              <a:rPr lang="ko-KR" altLang="en-US" sz="1100" kern="0" spc="0" dirty="0" smtClean="0">
                <a:solidFill>
                  <a:srgbClr val="000000"/>
                </a:solidFill>
                <a:effectLst/>
                <a:latin typeface="+mn-ea"/>
              </a:rPr>
              <a:t> </a:t>
            </a:r>
            <a:r>
              <a:rPr lang="en-US" altLang="ko-KR" sz="1100" kern="0" spc="0" dirty="0" smtClean="0">
                <a:solidFill>
                  <a:srgbClr val="000000"/>
                </a:solidFill>
                <a:effectLst/>
                <a:latin typeface="+mn-ea"/>
              </a:rPr>
              <a:t>serializers.py</a:t>
            </a:r>
          </a:p>
          <a:p>
            <a:pPr>
              <a:lnSpc>
                <a:spcPct val="170000"/>
              </a:lnSpc>
            </a:pPr>
            <a:r>
              <a:rPr lang="ko-KR" altLang="en-US" sz="1100" kern="0" dirty="0" err="1" smtClean="0">
                <a:solidFill>
                  <a:srgbClr val="000000"/>
                </a:solidFill>
                <a:latin typeface="+mn-ea"/>
              </a:rPr>
              <a:t>ㄴ</a:t>
            </a:r>
            <a:r>
              <a:rPr lang="ko-KR" altLang="en-US" sz="1100" kern="0" dirty="0" smtClean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100" kern="0" dirty="0" smtClean="0">
                <a:solidFill>
                  <a:srgbClr val="000000"/>
                </a:solidFill>
                <a:latin typeface="+mn-ea"/>
              </a:rPr>
              <a:t>tests.py : </a:t>
            </a:r>
            <a:r>
              <a:rPr lang="ko-KR" altLang="en-US" sz="1000" kern="0" dirty="0" smtClean="0">
                <a:solidFill>
                  <a:srgbClr val="000000"/>
                </a:solidFill>
                <a:latin typeface="+mn-ea"/>
              </a:rPr>
              <a:t>테스트 케이스를 작성하는 파일</a:t>
            </a:r>
            <a:endParaRPr lang="en-US" altLang="ko-KR" sz="1000" kern="0" dirty="0" smtClean="0">
              <a:solidFill>
                <a:srgbClr val="000000"/>
              </a:solidFill>
              <a:latin typeface="+mn-ea"/>
            </a:endParaRPr>
          </a:p>
          <a:p>
            <a:pPr>
              <a:lnSpc>
                <a:spcPct val="170000"/>
              </a:lnSpc>
            </a:pPr>
            <a:r>
              <a:rPr lang="ko-KR" altLang="en-US" sz="1100" kern="0" dirty="0" err="1" smtClean="0">
                <a:solidFill>
                  <a:srgbClr val="000000"/>
                </a:solidFill>
                <a:latin typeface="+mn-ea"/>
              </a:rPr>
              <a:t>ㄴ</a:t>
            </a:r>
            <a:r>
              <a:rPr lang="ko-KR" altLang="en-US" sz="1100" kern="0" dirty="0" smtClean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100" kern="0" dirty="0" smtClean="0">
                <a:solidFill>
                  <a:srgbClr val="000000"/>
                </a:solidFill>
                <a:latin typeface="+mn-ea"/>
              </a:rPr>
              <a:t>urls.py : </a:t>
            </a:r>
            <a:r>
              <a:rPr lang="ko-KR" altLang="en-US" sz="1000" kern="0" dirty="0" smtClean="0">
                <a:solidFill>
                  <a:srgbClr val="000000"/>
                </a:solidFill>
                <a:latin typeface="+mn-ea"/>
              </a:rPr>
              <a:t>앱의 </a:t>
            </a:r>
            <a:r>
              <a:rPr lang="en-US" altLang="ko-KR" sz="1000" kern="0" dirty="0" smtClean="0">
                <a:solidFill>
                  <a:srgbClr val="000000"/>
                </a:solidFill>
                <a:latin typeface="+mn-ea"/>
              </a:rPr>
              <a:t>URL </a:t>
            </a:r>
            <a:r>
              <a:rPr lang="ko-KR" altLang="en-US" sz="1000" kern="0" dirty="0" smtClean="0">
                <a:solidFill>
                  <a:srgbClr val="000000"/>
                </a:solidFill>
                <a:latin typeface="+mn-ea"/>
              </a:rPr>
              <a:t>패턴을 정의하는 파일</a:t>
            </a:r>
            <a:endParaRPr lang="en-US" altLang="ko-KR" sz="1000" kern="0" dirty="0" smtClean="0">
              <a:solidFill>
                <a:srgbClr val="000000"/>
              </a:solidFill>
              <a:latin typeface="+mn-ea"/>
            </a:endParaRPr>
          </a:p>
          <a:p>
            <a:pPr>
              <a:lnSpc>
                <a:spcPct val="170000"/>
              </a:lnSpc>
            </a:pPr>
            <a:r>
              <a:rPr lang="ko-KR" altLang="en-US" sz="1100" kern="0" dirty="0" err="1" smtClean="0">
                <a:solidFill>
                  <a:srgbClr val="000000"/>
                </a:solidFill>
                <a:latin typeface="+mn-ea"/>
              </a:rPr>
              <a:t>ㄴ</a:t>
            </a:r>
            <a:r>
              <a:rPr lang="ko-KR" altLang="en-US" sz="1100" kern="0" dirty="0" smtClean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100" kern="0" dirty="0" smtClean="0">
                <a:solidFill>
                  <a:srgbClr val="000000"/>
                </a:solidFill>
                <a:latin typeface="+mn-ea"/>
              </a:rPr>
              <a:t>views.py : </a:t>
            </a:r>
            <a:r>
              <a:rPr lang="ko-KR" altLang="en-US" sz="1100" kern="0" dirty="0" smtClean="0">
                <a:solidFill>
                  <a:srgbClr val="000000"/>
                </a:solidFill>
                <a:latin typeface="+mn-ea"/>
              </a:rPr>
              <a:t>앱의 뷰를 정의하는 파일 </a:t>
            </a:r>
            <a:r>
              <a:rPr lang="en-US" altLang="ko-KR" sz="1100" kern="0" dirty="0" smtClean="0">
                <a:solidFill>
                  <a:srgbClr val="000000"/>
                </a:solidFill>
                <a:latin typeface="+mn-ea"/>
              </a:rPr>
              <a:t>(urls.py</a:t>
            </a:r>
            <a:r>
              <a:rPr lang="ko-KR" altLang="en-US" sz="1100" kern="0" dirty="0" smtClean="0">
                <a:solidFill>
                  <a:srgbClr val="000000"/>
                </a:solidFill>
                <a:latin typeface="+mn-ea"/>
              </a:rPr>
              <a:t>파일에 작성하여 정의한 </a:t>
            </a:r>
            <a:r>
              <a:rPr lang="en-US" altLang="ko-KR" sz="1100" kern="0" dirty="0" smtClean="0">
                <a:solidFill>
                  <a:srgbClr val="000000"/>
                </a:solidFill>
                <a:latin typeface="+mn-ea"/>
              </a:rPr>
              <a:t>URL</a:t>
            </a:r>
            <a:r>
              <a:rPr lang="ko-KR" altLang="en-US" sz="1100" kern="0" dirty="0" smtClean="0">
                <a:solidFill>
                  <a:srgbClr val="000000"/>
                </a:solidFill>
                <a:latin typeface="+mn-ea"/>
              </a:rPr>
              <a:t>을 </a:t>
            </a:r>
            <a:r>
              <a:rPr lang="en-US" altLang="ko-KR" sz="1100" kern="0" dirty="0" smtClean="0">
                <a:solidFill>
                  <a:srgbClr val="000000"/>
                </a:solidFill>
                <a:latin typeface="+mn-ea"/>
              </a:rPr>
              <a:t>HTML</a:t>
            </a:r>
            <a:r>
              <a:rPr lang="ko-KR" altLang="en-US" sz="1100" kern="0" dirty="0" smtClean="0">
                <a:solidFill>
                  <a:srgbClr val="000000"/>
                </a:solidFill>
                <a:latin typeface="+mn-ea"/>
              </a:rPr>
              <a:t>파일과 이어주고</a:t>
            </a:r>
            <a:r>
              <a:rPr lang="en-US" altLang="ko-KR" sz="1100" kern="0" dirty="0" smtClean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1100" kern="0" dirty="0" smtClean="0">
                <a:solidFill>
                  <a:srgbClr val="000000"/>
                </a:solidFill>
                <a:latin typeface="+mn-ea"/>
              </a:rPr>
              <a:t>사용할 데이터를 넘겨주는 파일</a:t>
            </a:r>
            <a:r>
              <a:rPr lang="en-US" altLang="ko-KR" sz="1100" kern="0" dirty="0" smtClean="0">
                <a:solidFill>
                  <a:srgbClr val="000000"/>
                </a:solidFill>
                <a:latin typeface="+mn-ea"/>
              </a:rPr>
              <a:t>)</a:t>
            </a:r>
            <a:endParaRPr lang="ko-KR" altLang="en-US" sz="1100" kern="0" spc="0" dirty="0">
              <a:solidFill>
                <a:srgbClr val="000000"/>
              </a:solidFill>
              <a:effectLst/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t="3058" b="37223"/>
          <a:stretch/>
        </p:blipFill>
        <p:spPr>
          <a:xfrm>
            <a:off x="4025754" y="1694787"/>
            <a:ext cx="1760084" cy="3775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2822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자유형: 도형 3">
            <a:extLst>
              <a:ext uri="{FF2B5EF4-FFF2-40B4-BE49-F238E27FC236}">
                <a16:creationId xmlns:a16="http://schemas.microsoft.com/office/drawing/2014/main" id="{CB7B3DA9-E450-D7A1-2BC4-5AAF5480F25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357368 w 12192000"/>
              <a:gd name="connsiteY0" fmla="*/ 203199 h 6858000"/>
              <a:gd name="connsiteX1" fmla="*/ 181429 w 12192000"/>
              <a:gd name="connsiteY1" fmla="*/ 379138 h 6858000"/>
              <a:gd name="connsiteX2" fmla="*/ 181429 w 12192000"/>
              <a:gd name="connsiteY2" fmla="*/ 6486117 h 6858000"/>
              <a:gd name="connsiteX3" fmla="*/ 357368 w 12192000"/>
              <a:gd name="connsiteY3" fmla="*/ 6662056 h 6858000"/>
              <a:gd name="connsiteX4" fmla="*/ 11834632 w 12192000"/>
              <a:gd name="connsiteY4" fmla="*/ 6662056 h 6858000"/>
              <a:gd name="connsiteX5" fmla="*/ 12010571 w 12192000"/>
              <a:gd name="connsiteY5" fmla="*/ 6486117 h 6858000"/>
              <a:gd name="connsiteX6" fmla="*/ 12010571 w 12192000"/>
              <a:gd name="connsiteY6" fmla="*/ 379138 h 6858000"/>
              <a:gd name="connsiteX7" fmla="*/ 11834632 w 12192000"/>
              <a:gd name="connsiteY7" fmla="*/ 203199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357368" y="203199"/>
                </a:moveTo>
                <a:cubicBezTo>
                  <a:pt x="260200" y="203199"/>
                  <a:pt x="181429" y="281970"/>
                  <a:pt x="181429" y="379138"/>
                </a:cubicBezTo>
                <a:lnTo>
                  <a:pt x="181429" y="6486117"/>
                </a:lnTo>
                <a:cubicBezTo>
                  <a:pt x="181429" y="6583285"/>
                  <a:pt x="260200" y="6662056"/>
                  <a:pt x="357368" y="6662056"/>
                </a:cubicBezTo>
                <a:lnTo>
                  <a:pt x="11834632" y="6662056"/>
                </a:lnTo>
                <a:cubicBezTo>
                  <a:pt x="11931800" y="6662056"/>
                  <a:pt x="12010571" y="6583285"/>
                  <a:pt x="12010571" y="6486117"/>
                </a:cubicBezTo>
                <a:lnTo>
                  <a:pt x="12010571" y="379138"/>
                </a:lnTo>
                <a:cubicBezTo>
                  <a:pt x="12010571" y="281970"/>
                  <a:pt x="11931800" y="203199"/>
                  <a:pt x="11834632" y="203199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7D7D6B68-D4DC-0B92-4AEE-3D6155000BA3}"/>
              </a:ext>
            </a:extLst>
          </p:cNvPr>
          <p:cNvSpPr/>
          <p:nvPr/>
        </p:nvSpPr>
        <p:spPr>
          <a:xfrm>
            <a:off x="5297830" y="0"/>
            <a:ext cx="1596339" cy="479055"/>
          </a:xfrm>
          <a:custGeom>
            <a:avLst/>
            <a:gdLst>
              <a:gd name="connsiteX0" fmla="*/ 0 w 1755763"/>
              <a:gd name="connsiteY0" fmla="*/ 0 h 689429"/>
              <a:gd name="connsiteX1" fmla="*/ 1755763 w 1755763"/>
              <a:gd name="connsiteY1" fmla="*/ 0 h 689429"/>
              <a:gd name="connsiteX2" fmla="*/ 1713736 w 1755763"/>
              <a:gd name="connsiteY2" fmla="*/ 135387 h 689429"/>
              <a:gd name="connsiteX3" fmla="*/ 877881 w 1755763"/>
              <a:gd name="connsiteY3" fmla="*/ 689429 h 689429"/>
              <a:gd name="connsiteX4" fmla="*/ 42026 w 1755763"/>
              <a:gd name="connsiteY4" fmla="*/ 135387 h 689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55763" h="689429">
                <a:moveTo>
                  <a:pt x="0" y="0"/>
                </a:moveTo>
                <a:lnTo>
                  <a:pt x="1755763" y="0"/>
                </a:lnTo>
                <a:lnTo>
                  <a:pt x="1713736" y="135387"/>
                </a:lnTo>
                <a:cubicBezTo>
                  <a:pt x="1576025" y="460974"/>
                  <a:pt x="1253632" y="689429"/>
                  <a:pt x="877881" y="689429"/>
                </a:cubicBezTo>
                <a:cubicBezTo>
                  <a:pt x="502131" y="689429"/>
                  <a:pt x="179738" y="460974"/>
                  <a:pt x="42026" y="1353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glow rad="1016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6FCE7664-1245-30C4-3259-3D3B7D4D4138}"/>
              </a:ext>
            </a:extLst>
          </p:cNvPr>
          <p:cNvSpPr/>
          <p:nvPr/>
        </p:nvSpPr>
        <p:spPr>
          <a:xfrm>
            <a:off x="5370517" y="0"/>
            <a:ext cx="1450963" cy="435428"/>
          </a:xfrm>
          <a:custGeom>
            <a:avLst/>
            <a:gdLst>
              <a:gd name="connsiteX0" fmla="*/ 0 w 1755763"/>
              <a:gd name="connsiteY0" fmla="*/ 0 h 689429"/>
              <a:gd name="connsiteX1" fmla="*/ 1755763 w 1755763"/>
              <a:gd name="connsiteY1" fmla="*/ 0 h 689429"/>
              <a:gd name="connsiteX2" fmla="*/ 1713736 w 1755763"/>
              <a:gd name="connsiteY2" fmla="*/ 135387 h 689429"/>
              <a:gd name="connsiteX3" fmla="*/ 877881 w 1755763"/>
              <a:gd name="connsiteY3" fmla="*/ 689429 h 689429"/>
              <a:gd name="connsiteX4" fmla="*/ 42026 w 1755763"/>
              <a:gd name="connsiteY4" fmla="*/ 135387 h 689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55763" h="689429">
                <a:moveTo>
                  <a:pt x="0" y="0"/>
                </a:moveTo>
                <a:lnTo>
                  <a:pt x="1755763" y="0"/>
                </a:lnTo>
                <a:lnTo>
                  <a:pt x="1713736" y="135387"/>
                </a:lnTo>
                <a:cubicBezTo>
                  <a:pt x="1576025" y="460974"/>
                  <a:pt x="1253632" y="689429"/>
                  <a:pt x="877881" y="689429"/>
                </a:cubicBezTo>
                <a:cubicBezTo>
                  <a:pt x="502131" y="689429"/>
                  <a:pt x="179738" y="460974"/>
                  <a:pt x="42026" y="135387"/>
                </a:cubicBezTo>
                <a:close/>
              </a:path>
            </a:pathLst>
          </a:custGeom>
          <a:gradFill>
            <a:gsLst>
              <a:gs pos="0">
                <a:srgbClr val="1E3C72"/>
              </a:gs>
              <a:gs pos="100000">
                <a:srgbClr val="2A5298"/>
              </a:gs>
            </a:gsLst>
            <a:lin ang="5400000" scaled="0"/>
          </a:gradFill>
          <a:ln>
            <a:noFill/>
          </a:ln>
          <a:effectLst>
            <a:glow rad="1016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4EA4B8-0CF5-6E45-7613-889423A7F5BC}"/>
              </a:ext>
            </a:extLst>
          </p:cNvPr>
          <p:cNvSpPr txBox="1"/>
          <p:nvPr/>
        </p:nvSpPr>
        <p:spPr>
          <a:xfrm>
            <a:off x="5676900" y="8694"/>
            <a:ext cx="838200" cy="400110"/>
          </a:xfrm>
          <a:prstGeom prst="rect">
            <a:avLst/>
          </a:prstGeom>
          <a:noFill/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bg1">
                      <a:lumMod val="75000"/>
                      <a:alpha val="40000"/>
                    </a:schemeClr>
                  </a:outerShdw>
                </a:effectLst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3</a:t>
            </a:r>
            <a:endParaRPr lang="ko-KR" altLang="en-US" sz="2000" dirty="0">
              <a:solidFill>
                <a:schemeClr val="bg1"/>
              </a:solidFill>
              <a:effectLst>
                <a:outerShdw blurRad="50800" dist="38100" dir="2700000" algn="tl" rotWithShape="0">
                  <a:schemeClr val="bg1">
                    <a:lumMod val="75000"/>
                    <a:alpha val="40000"/>
                  </a:schemeClr>
                </a:outerShdw>
              </a:effectLst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A0CD96-ABA6-699A-B02F-0115F3E711D9}"/>
              </a:ext>
            </a:extLst>
          </p:cNvPr>
          <p:cNvSpPr txBox="1"/>
          <p:nvPr/>
        </p:nvSpPr>
        <p:spPr>
          <a:xfrm>
            <a:off x="1219198" y="537364"/>
            <a:ext cx="9753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1E3C7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프로젝트 수행내용</a:t>
            </a:r>
          </a:p>
        </p:txBody>
      </p:sp>
      <p:pic>
        <p:nvPicPr>
          <p:cNvPr id="36" name="Object 3">
            <a:extLst>
              <a:ext uri="{FF2B5EF4-FFF2-40B4-BE49-F238E27FC236}">
                <a16:creationId xmlns:a16="http://schemas.microsoft.com/office/drawing/2014/main" id="{7EBC45D5-F123-1827-A2C0-F0D67C9DB22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5400000" flipV="1">
            <a:off x="1267209" y="3710511"/>
            <a:ext cx="4965422" cy="60628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545F2C6C-E172-597B-8C21-0F80580563F4}"/>
              </a:ext>
            </a:extLst>
          </p:cNvPr>
          <p:cNvSpPr txBox="1"/>
          <p:nvPr/>
        </p:nvSpPr>
        <p:spPr>
          <a:xfrm>
            <a:off x="695827" y="1413282"/>
            <a:ext cx="29186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 smtClean="0">
                <a:solidFill>
                  <a:srgbClr val="1E3C72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소스 파일</a:t>
            </a:r>
            <a:endParaRPr lang="en-US" altLang="ko-KR" sz="3600" b="1" dirty="0">
              <a:solidFill>
                <a:srgbClr val="1E3C72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algn="ctr"/>
            <a:r>
              <a:rPr lang="ko-KR" altLang="en-US" sz="3600" b="1" dirty="0">
                <a:solidFill>
                  <a:srgbClr val="1E3C72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구성</a:t>
            </a:r>
            <a:endParaRPr lang="en-US" altLang="ko-KR" sz="3600" b="1" dirty="0">
              <a:solidFill>
                <a:srgbClr val="1E3C72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0A0CD96-ABA6-699A-B02F-0115F3E711D9}"/>
              </a:ext>
            </a:extLst>
          </p:cNvPr>
          <p:cNvSpPr txBox="1"/>
          <p:nvPr/>
        </p:nvSpPr>
        <p:spPr>
          <a:xfrm>
            <a:off x="1219198" y="834292"/>
            <a:ext cx="9753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rgbClr val="1E3C7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Django project</a:t>
            </a:r>
            <a:endParaRPr lang="ko-KR" altLang="en-US" sz="1200" dirty="0">
              <a:solidFill>
                <a:srgbClr val="1E3C72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B20ADF8-B038-1620-82BB-0F65803F75D0}"/>
              </a:ext>
            </a:extLst>
          </p:cNvPr>
          <p:cNvSpPr txBox="1"/>
          <p:nvPr/>
        </p:nvSpPr>
        <p:spPr>
          <a:xfrm>
            <a:off x="3921620" y="1187303"/>
            <a:ext cx="5186960" cy="626710"/>
          </a:xfrm>
          <a:prstGeom prst="rect">
            <a:avLst/>
          </a:prstGeom>
          <a:noFill/>
        </p:spPr>
        <p:txBody>
          <a:bodyPr wrap="square" lIns="144000" rtlCol="0">
            <a:spAutoFit/>
          </a:bodyPr>
          <a:lstStyle/>
          <a:p>
            <a:pPr>
              <a:lnSpc>
                <a:spcPct val="170000"/>
              </a:lnSpc>
            </a:pPr>
            <a:r>
              <a:rPr lang="en-US" altLang="ko-KR" sz="1100" kern="0" dirty="0" err="1" smtClean="0">
                <a:solidFill>
                  <a:srgbClr val="000000"/>
                </a:solidFill>
                <a:latin typeface="+mn-ea"/>
              </a:rPr>
              <a:t>Hubflix</a:t>
            </a:r>
            <a:endParaRPr lang="en-US" altLang="ko-KR" sz="1100" kern="0" dirty="0">
              <a:solidFill>
                <a:srgbClr val="000000"/>
              </a:solidFill>
              <a:latin typeface="+mn-ea"/>
            </a:endParaRPr>
          </a:p>
          <a:p>
            <a:pPr>
              <a:lnSpc>
                <a:spcPct val="170000"/>
              </a:lnSpc>
            </a:pPr>
            <a:r>
              <a:rPr lang="ko-KR" altLang="en-US" sz="1100" kern="0" spc="0" dirty="0" err="1" smtClean="0">
                <a:solidFill>
                  <a:srgbClr val="000000"/>
                </a:solidFill>
                <a:effectLst/>
                <a:latin typeface="+mn-ea"/>
              </a:rPr>
              <a:t>ㄴ</a:t>
            </a:r>
            <a:r>
              <a:rPr lang="ko-KR" altLang="en-US" sz="1100" kern="0" spc="0" dirty="0" smtClean="0">
                <a:solidFill>
                  <a:srgbClr val="000000"/>
                </a:solidFill>
                <a:effectLst/>
                <a:latin typeface="+mn-ea"/>
              </a:rPr>
              <a:t> </a:t>
            </a:r>
            <a:r>
              <a:rPr lang="en-US" altLang="ko-KR" sz="1100" kern="0" spc="0" dirty="0" smtClean="0">
                <a:solidFill>
                  <a:srgbClr val="000000"/>
                </a:solidFill>
                <a:effectLst/>
                <a:latin typeface="+mn-ea"/>
              </a:rPr>
              <a:t>urls.py</a:t>
            </a:r>
            <a:endParaRPr lang="ko-KR" altLang="en-US" sz="1100" kern="0" spc="0" dirty="0">
              <a:solidFill>
                <a:srgbClr val="000000"/>
              </a:solidFill>
              <a:effectLst/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9564" y="1861111"/>
            <a:ext cx="2644369" cy="127265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B20ADF8-B038-1620-82BB-0F65803F75D0}"/>
              </a:ext>
            </a:extLst>
          </p:cNvPr>
          <p:cNvSpPr txBox="1"/>
          <p:nvPr/>
        </p:nvSpPr>
        <p:spPr>
          <a:xfrm>
            <a:off x="3921620" y="3133761"/>
            <a:ext cx="5938660" cy="955646"/>
          </a:xfrm>
          <a:prstGeom prst="rect">
            <a:avLst/>
          </a:prstGeom>
          <a:noFill/>
        </p:spPr>
        <p:txBody>
          <a:bodyPr wrap="square" lIns="144000" rtlCol="0">
            <a:spAutoFit/>
          </a:bodyPr>
          <a:lstStyle/>
          <a:p>
            <a:pPr>
              <a:lnSpc>
                <a:spcPct val="170000"/>
              </a:lnSpc>
            </a:pPr>
            <a:r>
              <a:rPr lang="en-US" altLang="ko-KR" sz="1100" kern="0" dirty="0" smtClean="0">
                <a:solidFill>
                  <a:srgbClr val="000000"/>
                </a:solidFill>
                <a:latin typeface="+mn-ea"/>
              </a:rPr>
              <a:t>‘app’ </a:t>
            </a:r>
            <a:r>
              <a:rPr lang="ko-KR" altLang="en-US" sz="1100" kern="0" dirty="0" smtClean="0">
                <a:solidFill>
                  <a:srgbClr val="000000"/>
                </a:solidFill>
                <a:latin typeface="+mn-ea"/>
              </a:rPr>
              <a:t>앱의 </a:t>
            </a:r>
            <a:r>
              <a:rPr lang="en-US" altLang="ko-KR" sz="1100" kern="0" dirty="0" smtClean="0">
                <a:solidFill>
                  <a:srgbClr val="000000"/>
                </a:solidFill>
                <a:latin typeface="+mn-ea"/>
              </a:rPr>
              <a:t>urls.py </a:t>
            </a:r>
            <a:r>
              <a:rPr lang="ko-KR" altLang="en-US" sz="1100" kern="0" dirty="0" smtClean="0">
                <a:solidFill>
                  <a:srgbClr val="000000"/>
                </a:solidFill>
                <a:latin typeface="+mn-ea"/>
              </a:rPr>
              <a:t>파일에 정의한 </a:t>
            </a:r>
            <a:r>
              <a:rPr lang="en-US" altLang="ko-KR" sz="1100" kern="0" dirty="0" err="1" smtClean="0">
                <a:solidFill>
                  <a:srgbClr val="000000"/>
                </a:solidFill>
                <a:latin typeface="+mn-ea"/>
              </a:rPr>
              <a:t>url</a:t>
            </a:r>
            <a:r>
              <a:rPr lang="ko-KR" altLang="en-US" sz="1100" kern="0" dirty="0" smtClean="0">
                <a:solidFill>
                  <a:srgbClr val="000000"/>
                </a:solidFill>
                <a:latin typeface="+mn-ea"/>
              </a:rPr>
              <a:t>들을 </a:t>
            </a:r>
            <a:r>
              <a:rPr lang="en-US" altLang="ko-KR" sz="1100" kern="0" dirty="0" smtClean="0">
                <a:solidFill>
                  <a:srgbClr val="000000"/>
                </a:solidFill>
                <a:latin typeface="+mn-ea"/>
              </a:rPr>
              <a:t>‘</a:t>
            </a:r>
            <a:r>
              <a:rPr lang="en-US" altLang="ko-KR" sz="1100" kern="0" dirty="0" err="1" smtClean="0">
                <a:solidFill>
                  <a:srgbClr val="000000"/>
                </a:solidFill>
                <a:latin typeface="+mn-ea"/>
              </a:rPr>
              <a:t>hubflix</a:t>
            </a:r>
            <a:r>
              <a:rPr lang="en-US" altLang="ko-KR" sz="1100" kern="0" dirty="0" smtClean="0">
                <a:solidFill>
                  <a:srgbClr val="000000"/>
                </a:solidFill>
                <a:latin typeface="+mn-ea"/>
              </a:rPr>
              <a:t>/’ </a:t>
            </a:r>
            <a:r>
              <a:rPr lang="ko-KR" altLang="en-US" sz="1100" kern="0" dirty="0" smtClean="0">
                <a:solidFill>
                  <a:srgbClr val="000000"/>
                </a:solidFill>
                <a:latin typeface="+mn-ea"/>
              </a:rPr>
              <a:t>경로로 접근이 가능하도록 설정한다</a:t>
            </a:r>
            <a:endParaRPr lang="en-US" altLang="ko-KR" sz="1100" kern="0" dirty="0" smtClean="0">
              <a:solidFill>
                <a:srgbClr val="000000"/>
              </a:solidFill>
              <a:latin typeface="+mn-ea"/>
            </a:endParaRPr>
          </a:p>
          <a:p>
            <a:pPr>
              <a:lnSpc>
                <a:spcPct val="170000"/>
              </a:lnSpc>
            </a:pPr>
            <a:r>
              <a:rPr lang="en-US" altLang="ko-KR" sz="1100" kern="0" dirty="0" smtClean="0">
                <a:solidFill>
                  <a:srgbClr val="000000"/>
                </a:solidFill>
                <a:latin typeface="+mn-ea"/>
              </a:rPr>
              <a:t>ex) </a:t>
            </a:r>
            <a:r>
              <a:rPr lang="en-US" altLang="ko-KR" sz="1100" kern="0" dirty="0" smtClean="0">
                <a:solidFill>
                  <a:srgbClr val="000000"/>
                </a:solidFill>
                <a:latin typeface="+mn-ea"/>
                <a:hlinkClick r:id="rId4"/>
              </a:rPr>
              <a:t>http://127.0.0.1:8000/hublfix/</a:t>
            </a:r>
            <a:r>
              <a:rPr lang="en-US" altLang="ko-KR" sz="1100" kern="0" dirty="0" smtClean="0">
                <a:solidFill>
                  <a:srgbClr val="000000"/>
                </a:solidFill>
                <a:latin typeface="+mn-ea"/>
              </a:rPr>
              <a:t> </a:t>
            </a:r>
          </a:p>
          <a:p>
            <a:pPr>
              <a:lnSpc>
                <a:spcPct val="170000"/>
              </a:lnSpc>
            </a:pPr>
            <a:r>
              <a:rPr lang="ko-KR" altLang="en-US" sz="1100" kern="0" dirty="0" smtClean="0">
                <a:solidFill>
                  <a:srgbClr val="000000"/>
                </a:solidFill>
                <a:latin typeface="+mn-ea"/>
              </a:rPr>
              <a:t>위와 같이 입력하면 </a:t>
            </a:r>
            <a:r>
              <a:rPr lang="en-US" altLang="ko-KR" sz="1100" kern="0" dirty="0" smtClean="0">
                <a:solidFill>
                  <a:srgbClr val="000000"/>
                </a:solidFill>
                <a:latin typeface="+mn-ea"/>
              </a:rPr>
              <a:t>‘app’ </a:t>
            </a:r>
            <a:r>
              <a:rPr lang="ko-KR" altLang="en-US" sz="1100" kern="0" dirty="0" smtClean="0">
                <a:solidFill>
                  <a:srgbClr val="000000"/>
                </a:solidFill>
                <a:latin typeface="+mn-ea"/>
              </a:rPr>
              <a:t>앱의 </a:t>
            </a:r>
            <a:r>
              <a:rPr lang="en-US" altLang="ko-KR" sz="1100" kern="0" dirty="0" smtClean="0">
                <a:solidFill>
                  <a:srgbClr val="000000"/>
                </a:solidFill>
                <a:latin typeface="+mn-ea"/>
              </a:rPr>
              <a:t>urls.py </a:t>
            </a:r>
            <a:r>
              <a:rPr lang="ko-KR" altLang="en-US" sz="1100" kern="0" dirty="0" smtClean="0">
                <a:solidFill>
                  <a:srgbClr val="000000"/>
                </a:solidFill>
                <a:latin typeface="+mn-ea"/>
              </a:rPr>
              <a:t>파일에 정의한 </a:t>
            </a:r>
            <a:r>
              <a:rPr lang="en-US" altLang="ko-KR" sz="1100" kern="0" dirty="0" err="1" smtClean="0">
                <a:solidFill>
                  <a:srgbClr val="000000"/>
                </a:solidFill>
                <a:latin typeface="+mn-ea"/>
              </a:rPr>
              <a:t>url</a:t>
            </a:r>
            <a:r>
              <a:rPr lang="ko-KR" altLang="en-US" sz="1100" kern="0" dirty="0" smtClean="0">
                <a:solidFill>
                  <a:srgbClr val="000000"/>
                </a:solidFill>
                <a:latin typeface="+mn-ea"/>
              </a:rPr>
              <a:t>에 접근 가능하다</a:t>
            </a:r>
            <a:r>
              <a:rPr lang="en-US" altLang="ko-KR" sz="1100" kern="0" dirty="0" smtClean="0">
                <a:solidFill>
                  <a:srgbClr val="000000"/>
                </a:solidFill>
                <a:latin typeface="+mn-ea"/>
              </a:rPr>
              <a:t>. </a:t>
            </a:r>
            <a:endParaRPr lang="ko-KR" altLang="en-US" sz="1100" kern="0" spc="0" dirty="0">
              <a:solidFill>
                <a:srgbClr val="000000"/>
              </a:solidFill>
              <a:effectLst/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300032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자유형: 도형 3">
            <a:extLst>
              <a:ext uri="{FF2B5EF4-FFF2-40B4-BE49-F238E27FC236}">
                <a16:creationId xmlns:a16="http://schemas.microsoft.com/office/drawing/2014/main" id="{CB7B3DA9-E450-D7A1-2BC4-5AAF5480F25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357368 w 12192000"/>
              <a:gd name="connsiteY0" fmla="*/ 203199 h 6858000"/>
              <a:gd name="connsiteX1" fmla="*/ 181429 w 12192000"/>
              <a:gd name="connsiteY1" fmla="*/ 379138 h 6858000"/>
              <a:gd name="connsiteX2" fmla="*/ 181429 w 12192000"/>
              <a:gd name="connsiteY2" fmla="*/ 6486117 h 6858000"/>
              <a:gd name="connsiteX3" fmla="*/ 357368 w 12192000"/>
              <a:gd name="connsiteY3" fmla="*/ 6662056 h 6858000"/>
              <a:gd name="connsiteX4" fmla="*/ 11834632 w 12192000"/>
              <a:gd name="connsiteY4" fmla="*/ 6662056 h 6858000"/>
              <a:gd name="connsiteX5" fmla="*/ 12010571 w 12192000"/>
              <a:gd name="connsiteY5" fmla="*/ 6486117 h 6858000"/>
              <a:gd name="connsiteX6" fmla="*/ 12010571 w 12192000"/>
              <a:gd name="connsiteY6" fmla="*/ 379138 h 6858000"/>
              <a:gd name="connsiteX7" fmla="*/ 11834632 w 12192000"/>
              <a:gd name="connsiteY7" fmla="*/ 203199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357368" y="203199"/>
                </a:moveTo>
                <a:cubicBezTo>
                  <a:pt x="260200" y="203199"/>
                  <a:pt x="181429" y="281970"/>
                  <a:pt x="181429" y="379138"/>
                </a:cubicBezTo>
                <a:lnTo>
                  <a:pt x="181429" y="6486117"/>
                </a:lnTo>
                <a:cubicBezTo>
                  <a:pt x="181429" y="6583285"/>
                  <a:pt x="260200" y="6662056"/>
                  <a:pt x="357368" y="6662056"/>
                </a:cubicBezTo>
                <a:lnTo>
                  <a:pt x="11834632" y="6662056"/>
                </a:lnTo>
                <a:cubicBezTo>
                  <a:pt x="11931800" y="6662056"/>
                  <a:pt x="12010571" y="6583285"/>
                  <a:pt x="12010571" y="6486117"/>
                </a:cubicBezTo>
                <a:lnTo>
                  <a:pt x="12010571" y="379138"/>
                </a:lnTo>
                <a:cubicBezTo>
                  <a:pt x="12010571" y="281970"/>
                  <a:pt x="11931800" y="203199"/>
                  <a:pt x="11834632" y="203199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7D7D6B68-D4DC-0B92-4AEE-3D6155000BA3}"/>
              </a:ext>
            </a:extLst>
          </p:cNvPr>
          <p:cNvSpPr/>
          <p:nvPr/>
        </p:nvSpPr>
        <p:spPr>
          <a:xfrm>
            <a:off x="5297830" y="0"/>
            <a:ext cx="1596339" cy="479055"/>
          </a:xfrm>
          <a:custGeom>
            <a:avLst/>
            <a:gdLst>
              <a:gd name="connsiteX0" fmla="*/ 0 w 1755763"/>
              <a:gd name="connsiteY0" fmla="*/ 0 h 689429"/>
              <a:gd name="connsiteX1" fmla="*/ 1755763 w 1755763"/>
              <a:gd name="connsiteY1" fmla="*/ 0 h 689429"/>
              <a:gd name="connsiteX2" fmla="*/ 1713736 w 1755763"/>
              <a:gd name="connsiteY2" fmla="*/ 135387 h 689429"/>
              <a:gd name="connsiteX3" fmla="*/ 877881 w 1755763"/>
              <a:gd name="connsiteY3" fmla="*/ 689429 h 689429"/>
              <a:gd name="connsiteX4" fmla="*/ 42026 w 1755763"/>
              <a:gd name="connsiteY4" fmla="*/ 135387 h 689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55763" h="689429">
                <a:moveTo>
                  <a:pt x="0" y="0"/>
                </a:moveTo>
                <a:lnTo>
                  <a:pt x="1755763" y="0"/>
                </a:lnTo>
                <a:lnTo>
                  <a:pt x="1713736" y="135387"/>
                </a:lnTo>
                <a:cubicBezTo>
                  <a:pt x="1576025" y="460974"/>
                  <a:pt x="1253632" y="689429"/>
                  <a:pt x="877881" y="689429"/>
                </a:cubicBezTo>
                <a:cubicBezTo>
                  <a:pt x="502131" y="689429"/>
                  <a:pt x="179738" y="460974"/>
                  <a:pt x="42026" y="1353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glow rad="1016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6FCE7664-1245-30C4-3259-3D3B7D4D4138}"/>
              </a:ext>
            </a:extLst>
          </p:cNvPr>
          <p:cNvSpPr/>
          <p:nvPr/>
        </p:nvSpPr>
        <p:spPr>
          <a:xfrm>
            <a:off x="5370517" y="0"/>
            <a:ext cx="1450963" cy="435428"/>
          </a:xfrm>
          <a:custGeom>
            <a:avLst/>
            <a:gdLst>
              <a:gd name="connsiteX0" fmla="*/ 0 w 1755763"/>
              <a:gd name="connsiteY0" fmla="*/ 0 h 689429"/>
              <a:gd name="connsiteX1" fmla="*/ 1755763 w 1755763"/>
              <a:gd name="connsiteY1" fmla="*/ 0 h 689429"/>
              <a:gd name="connsiteX2" fmla="*/ 1713736 w 1755763"/>
              <a:gd name="connsiteY2" fmla="*/ 135387 h 689429"/>
              <a:gd name="connsiteX3" fmla="*/ 877881 w 1755763"/>
              <a:gd name="connsiteY3" fmla="*/ 689429 h 689429"/>
              <a:gd name="connsiteX4" fmla="*/ 42026 w 1755763"/>
              <a:gd name="connsiteY4" fmla="*/ 135387 h 689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55763" h="689429">
                <a:moveTo>
                  <a:pt x="0" y="0"/>
                </a:moveTo>
                <a:lnTo>
                  <a:pt x="1755763" y="0"/>
                </a:lnTo>
                <a:lnTo>
                  <a:pt x="1713736" y="135387"/>
                </a:lnTo>
                <a:cubicBezTo>
                  <a:pt x="1576025" y="460974"/>
                  <a:pt x="1253632" y="689429"/>
                  <a:pt x="877881" y="689429"/>
                </a:cubicBezTo>
                <a:cubicBezTo>
                  <a:pt x="502131" y="689429"/>
                  <a:pt x="179738" y="460974"/>
                  <a:pt x="42026" y="135387"/>
                </a:cubicBezTo>
                <a:close/>
              </a:path>
            </a:pathLst>
          </a:custGeom>
          <a:gradFill>
            <a:gsLst>
              <a:gs pos="0">
                <a:srgbClr val="1E3C72"/>
              </a:gs>
              <a:gs pos="100000">
                <a:srgbClr val="2A5298"/>
              </a:gs>
            </a:gsLst>
            <a:lin ang="5400000" scaled="0"/>
          </a:gradFill>
          <a:ln>
            <a:noFill/>
          </a:ln>
          <a:effectLst>
            <a:glow rad="1016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4EA4B8-0CF5-6E45-7613-889423A7F5BC}"/>
              </a:ext>
            </a:extLst>
          </p:cNvPr>
          <p:cNvSpPr txBox="1"/>
          <p:nvPr/>
        </p:nvSpPr>
        <p:spPr>
          <a:xfrm>
            <a:off x="5676900" y="8694"/>
            <a:ext cx="838200" cy="400110"/>
          </a:xfrm>
          <a:prstGeom prst="rect">
            <a:avLst/>
          </a:prstGeom>
          <a:noFill/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bg1">
                      <a:lumMod val="75000"/>
                      <a:alpha val="40000"/>
                    </a:schemeClr>
                  </a:outerShdw>
                </a:effectLst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3</a:t>
            </a:r>
            <a:endParaRPr lang="ko-KR" altLang="en-US" sz="2000" dirty="0">
              <a:solidFill>
                <a:schemeClr val="bg1"/>
              </a:solidFill>
              <a:effectLst>
                <a:outerShdw blurRad="50800" dist="38100" dir="2700000" algn="tl" rotWithShape="0">
                  <a:schemeClr val="bg1">
                    <a:lumMod val="75000"/>
                    <a:alpha val="40000"/>
                  </a:schemeClr>
                </a:outerShdw>
              </a:effectLst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A0CD96-ABA6-699A-B02F-0115F3E711D9}"/>
              </a:ext>
            </a:extLst>
          </p:cNvPr>
          <p:cNvSpPr txBox="1"/>
          <p:nvPr/>
        </p:nvSpPr>
        <p:spPr>
          <a:xfrm>
            <a:off x="1219198" y="537364"/>
            <a:ext cx="9753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1E3C7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프로젝트 수행내용</a:t>
            </a:r>
          </a:p>
        </p:txBody>
      </p:sp>
      <p:pic>
        <p:nvPicPr>
          <p:cNvPr id="36" name="Object 3">
            <a:extLst>
              <a:ext uri="{FF2B5EF4-FFF2-40B4-BE49-F238E27FC236}">
                <a16:creationId xmlns:a16="http://schemas.microsoft.com/office/drawing/2014/main" id="{7EBC45D5-F123-1827-A2C0-F0D67C9DB22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5400000" flipV="1">
            <a:off x="1267209" y="3710511"/>
            <a:ext cx="4965422" cy="60628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545F2C6C-E172-597B-8C21-0F80580563F4}"/>
              </a:ext>
            </a:extLst>
          </p:cNvPr>
          <p:cNvSpPr txBox="1"/>
          <p:nvPr/>
        </p:nvSpPr>
        <p:spPr>
          <a:xfrm>
            <a:off x="695827" y="1413282"/>
            <a:ext cx="29186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 smtClean="0">
                <a:solidFill>
                  <a:srgbClr val="1E3C72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소스 파일</a:t>
            </a:r>
            <a:endParaRPr lang="en-US" altLang="ko-KR" sz="3600" b="1" dirty="0">
              <a:solidFill>
                <a:srgbClr val="1E3C72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algn="ctr"/>
            <a:r>
              <a:rPr lang="ko-KR" altLang="en-US" sz="3600" b="1" dirty="0">
                <a:solidFill>
                  <a:srgbClr val="1E3C72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구성</a:t>
            </a:r>
            <a:endParaRPr lang="en-US" altLang="ko-KR" sz="3600" b="1" dirty="0">
              <a:solidFill>
                <a:srgbClr val="1E3C72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0A0CD96-ABA6-699A-B02F-0115F3E711D9}"/>
              </a:ext>
            </a:extLst>
          </p:cNvPr>
          <p:cNvSpPr txBox="1"/>
          <p:nvPr/>
        </p:nvSpPr>
        <p:spPr>
          <a:xfrm>
            <a:off x="1219198" y="834292"/>
            <a:ext cx="9753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rgbClr val="1E3C7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Django project</a:t>
            </a:r>
            <a:endParaRPr lang="ko-KR" altLang="en-US" sz="1200" dirty="0">
              <a:solidFill>
                <a:srgbClr val="1E3C72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B20ADF8-B038-1620-82BB-0F65803F75D0}"/>
              </a:ext>
            </a:extLst>
          </p:cNvPr>
          <p:cNvSpPr txBox="1"/>
          <p:nvPr/>
        </p:nvSpPr>
        <p:spPr>
          <a:xfrm>
            <a:off x="3921620" y="961109"/>
            <a:ext cx="5186960" cy="626710"/>
          </a:xfrm>
          <a:prstGeom prst="rect">
            <a:avLst/>
          </a:prstGeom>
          <a:noFill/>
        </p:spPr>
        <p:txBody>
          <a:bodyPr wrap="square" lIns="144000" rtlCol="0">
            <a:spAutoFit/>
          </a:bodyPr>
          <a:lstStyle/>
          <a:p>
            <a:pPr>
              <a:lnSpc>
                <a:spcPct val="170000"/>
              </a:lnSpc>
            </a:pPr>
            <a:r>
              <a:rPr lang="en-US" altLang="ko-KR" sz="1100" kern="0" spc="0" dirty="0" smtClean="0">
                <a:solidFill>
                  <a:srgbClr val="000000"/>
                </a:solidFill>
                <a:effectLst/>
                <a:latin typeface="+mn-ea"/>
              </a:rPr>
              <a:t>app</a:t>
            </a:r>
          </a:p>
          <a:p>
            <a:pPr>
              <a:lnSpc>
                <a:spcPct val="170000"/>
              </a:lnSpc>
            </a:pPr>
            <a:r>
              <a:rPr lang="ko-KR" altLang="en-US" sz="1100" kern="0" spc="0" dirty="0" err="1" smtClean="0">
                <a:solidFill>
                  <a:srgbClr val="000000"/>
                </a:solidFill>
                <a:effectLst/>
                <a:latin typeface="+mn-ea"/>
              </a:rPr>
              <a:t>ㄴ</a:t>
            </a:r>
            <a:r>
              <a:rPr lang="ko-KR" altLang="en-US" sz="1100" kern="0" spc="0" dirty="0" smtClean="0">
                <a:solidFill>
                  <a:srgbClr val="000000"/>
                </a:solidFill>
                <a:effectLst/>
                <a:latin typeface="+mn-ea"/>
              </a:rPr>
              <a:t> </a:t>
            </a:r>
            <a:r>
              <a:rPr lang="en-US" altLang="ko-KR" sz="1100" kern="0" spc="0" dirty="0" smtClean="0">
                <a:solidFill>
                  <a:srgbClr val="000000"/>
                </a:solidFill>
                <a:effectLst/>
                <a:latin typeface="+mn-ea"/>
              </a:rPr>
              <a:t>urls.py</a:t>
            </a:r>
            <a:endParaRPr lang="ko-KR" altLang="en-US" sz="1100" kern="0" spc="0" dirty="0">
              <a:solidFill>
                <a:srgbClr val="000000"/>
              </a:solidFill>
              <a:effectLst/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B20ADF8-B038-1620-82BB-0F65803F75D0}"/>
              </a:ext>
            </a:extLst>
          </p:cNvPr>
          <p:cNvSpPr txBox="1"/>
          <p:nvPr/>
        </p:nvSpPr>
        <p:spPr>
          <a:xfrm>
            <a:off x="3982580" y="5163972"/>
            <a:ext cx="7188340" cy="1531188"/>
          </a:xfrm>
          <a:prstGeom prst="rect">
            <a:avLst/>
          </a:prstGeom>
          <a:noFill/>
        </p:spPr>
        <p:txBody>
          <a:bodyPr wrap="square" lIns="144000" rtlCol="0">
            <a:spAutoFit/>
          </a:bodyPr>
          <a:lstStyle/>
          <a:p>
            <a:pPr>
              <a:lnSpc>
                <a:spcPct val="170000"/>
              </a:lnSpc>
            </a:pPr>
            <a:r>
              <a:rPr lang="en-US" altLang="ko-KR" sz="1100" kern="0" dirty="0" smtClean="0">
                <a:solidFill>
                  <a:srgbClr val="000000"/>
                </a:solidFill>
                <a:latin typeface="+mn-ea"/>
              </a:rPr>
              <a:t>HTML </a:t>
            </a:r>
            <a:r>
              <a:rPr lang="ko-KR" altLang="en-US" sz="1100" kern="0" dirty="0" smtClean="0">
                <a:solidFill>
                  <a:srgbClr val="000000"/>
                </a:solidFill>
                <a:latin typeface="+mn-ea"/>
              </a:rPr>
              <a:t>파일과 </a:t>
            </a:r>
            <a:r>
              <a:rPr lang="en-US" altLang="ko-KR" sz="1100" kern="0" dirty="0" smtClean="0">
                <a:solidFill>
                  <a:srgbClr val="000000"/>
                </a:solidFill>
                <a:latin typeface="+mn-ea"/>
              </a:rPr>
              <a:t>views.py </a:t>
            </a:r>
            <a:r>
              <a:rPr lang="ko-KR" altLang="en-US" sz="1100" kern="0" dirty="0" smtClean="0">
                <a:solidFill>
                  <a:srgbClr val="000000"/>
                </a:solidFill>
                <a:latin typeface="+mn-ea"/>
              </a:rPr>
              <a:t>파일에 저장된 함수를 이용하여 첫번째 매개변수로 저장한 </a:t>
            </a:r>
            <a:r>
              <a:rPr lang="en-US" altLang="ko-KR" sz="1100" kern="0" dirty="0" smtClean="0">
                <a:solidFill>
                  <a:srgbClr val="000000"/>
                </a:solidFill>
                <a:latin typeface="+mn-ea"/>
              </a:rPr>
              <a:t>URL</a:t>
            </a:r>
            <a:r>
              <a:rPr lang="ko-KR" altLang="en-US" sz="1100" kern="0" dirty="0" smtClean="0">
                <a:solidFill>
                  <a:srgbClr val="000000"/>
                </a:solidFill>
                <a:latin typeface="+mn-ea"/>
              </a:rPr>
              <a:t>로 접근하도록 한다</a:t>
            </a:r>
            <a:r>
              <a:rPr lang="en-US" altLang="ko-KR" sz="1100" kern="0" dirty="0" smtClean="0">
                <a:solidFill>
                  <a:srgbClr val="000000"/>
                </a:solidFill>
                <a:latin typeface="+mn-ea"/>
              </a:rPr>
              <a:t>.</a:t>
            </a:r>
          </a:p>
          <a:p>
            <a:pPr>
              <a:lnSpc>
                <a:spcPct val="170000"/>
              </a:lnSpc>
            </a:pPr>
            <a:r>
              <a:rPr lang="en-US" altLang="ko-KR" sz="1100" kern="0" spc="0" dirty="0" smtClean="0">
                <a:solidFill>
                  <a:srgbClr val="000000"/>
                </a:solidFill>
                <a:effectLst/>
                <a:latin typeface="+mn-ea"/>
              </a:rPr>
              <a:t>PATH </a:t>
            </a:r>
            <a:r>
              <a:rPr lang="ko-KR" altLang="en-US" sz="1100" kern="0" spc="0" dirty="0" smtClean="0">
                <a:solidFill>
                  <a:srgbClr val="000000"/>
                </a:solidFill>
                <a:effectLst/>
                <a:latin typeface="+mn-ea"/>
              </a:rPr>
              <a:t>함수에 첫 번째 </a:t>
            </a:r>
            <a:r>
              <a:rPr lang="ko-KR" altLang="en-US" sz="1100" kern="0" spc="0" dirty="0" err="1" smtClean="0">
                <a:solidFill>
                  <a:srgbClr val="000000"/>
                </a:solidFill>
                <a:effectLst/>
                <a:latin typeface="+mn-ea"/>
              </a:rPr>
              <a:t>인자값으로</a:t>
            </a:r>
            <a:r>
              <a:rPr lang="ko-KR" altLang="en-US" sz="1100" kern="0" spc="0" dirty="0" smtClean="0">
                <a:solidFill>
                  <a:srgbClr val="000000"/>
                </a:solidFill>
                <a:effectLst/>
                <a:latin typeface="+mn-ea"/>
              </a:rPr>
              <a:t> </a:t>
            </a:r>
            <a:r>
              <a:rPr lang="en-US" altLang="ko-KR" sz="1100" kern="0" spc="0" dirty="0" smtClean="0">
                <a:solidFill>
                  <a:srgbClr val="000000"/>
                </a:solidFill>
                <a:effectLst/>
                <a:latin typeface="+mn-ea"/>
              </a:rPr>
              <a:t>URL </a:t>
            </a:r>
            <a:r>
              <a:rPr lang="ko-KR" altLang="en-US" sz="1100" kern="0" spc="0" dirty="0" smtClean="0">
                <a:solidFill>
                  <a:srgbClr val="000000"/>
                </a:solidFill>
                <a:effectLst/>
                <a:latin typeface="+mn-ea"/>
              </a:rPr>
              <a:t>패턴을 가진 문자열이 </a:t>
            </a:r>
            <a:r>
              <a:rPr lang="ko-KR" altLang="en-US" sz="1100" kern="0" dirty="0" smtClean="0">
                <a:solidFill>
                  <a:srgbClr val="000000"/>
                </a:solidFill>
                <a:latin typeface="+mn-ea"/>
              </a:rPr>
              <a:t>입력되고</a:t>
            </a:r>
            <a:r>
              <a:rPr lang="en-US" altLang="ko-KR" sz="1100" kern="0" dirty="0" smtClean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1100" kern="0" dirty="0" smtClean="0">
                <a:solidFill>
                  <a:srgbClr val="000000"/>
                </a:solidFill>
                <a:latin typeface="+mn-ea"/>
              </a:rPr>
              <a:t>두 번째 인자 값으로 호출할 </a:t>
            </a:r>
            <a:r>
              <a:rPr lang="en-US" altLang="ko-KR" sz="1100" kern="0" dirty="0" smtClean="0">
                <a:solidFill>
                  <a:srgbClr val="000000"/>
                </a:solidFill>
                <a:latin typeface="+mn-ea"/>
              </a:rPr>
              <a:t>view </a:t>
            </a:r>
            <a:r>
              <a:rPr lang="ko-KR" altLang="en-US" sz="1100" kern="0" dirty="0" smtClean="0">
                <a:solidFill>
                  <a:srgbClr val="000000"/>
                </a:solidFill>
                <a:latin typeface="+mn-ea"/>
              </a:rPr>
              <a:t>함수</a:t>
            </a:r>
            <a:r>
              <a:rPr lang="en-US" altLang="ko-KR" sz="1100" kern="0" dirty="0" smtClean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1100" kern="0" dirty="0" smtClean="0">
                <a:solidFill>
                  <a:srgbClr val="000000"/>
                </a:solidFill>
                <a:latin typeface="+mn-ea"/>
              </a:rPr>
              <a:t>세 번째 인자 값으로 </a:t>
            </a:r>
            <a:r>
              <a:rPr lang="en-US" altLang="ko-KR" sz="1100" kern="0" dirty="0" smtClean="0">
                <a:solidFill>
                  <a:srgbClr val="000000"/>
                </a:solidFill>
                <a:latin typeface="+mn-ea"/>
              </a:rPr>
              <a:t>HTML </a:t>
            </a:r>
            <a:r>
              <a:rPr lang="ko-KR" altLang="en-US" sz="1100" kern="0" dirty="0" smtClean="0">
                <a:solidFill>
                  <a:srgbClr val="000000"/>
                </a:solidFill>
                <a:latin typeface="+mn-ea"/>
              </a:rPr>
              <a:t>파일을 설정하여 해당 </a:t>
            </a:r>
            <a:r>
              <a:rPr lang="en-US" altLang="ko-KR" sz="1100" kern="0" dirty="0" smtClean="0">
                <a:solidFill>
                  <a:srgbClr val="000000"/>
                </a:solidFill>
                <a:latin typeface="+mn-ea"/>
              </a:rPr>
              <a:t>HTML</a:t>
            </a:r>
            <a:r>
              <a:rPr lang="ko-KR" altLang="en-US" sz="1100" kern="0" dirty="0" smtClean="0">
                <a:solidFill>
                  <a:srgbClr val="000000"/>
                </a:solidFill>
                <a:latin typeface="+mn-ea"/>
              </a:rPr>
              <a:t>로 연결되도록 한다</a:t>
            </a:r>
            <a:r>
              <a:rPr lang="en-US" altLang="ko-KR" sz="1100" kern="0" dirty="0" smtClean="0">
                <a:solidFill>
                  <a:srgbClr val="000000"/>
                </a:solidFill>
                <a:latin typeface="+mn-ea"/>
              </a:rPr>
              <a:t>.</a:t>
            </a:r>
          </a:p>
          <a:p>
            <a:pPr>
              <a:lnSpc>
                <a:spcPct val="170000"/>
              </a:lnSpc>
            </a:pPr>
            <a:r>
              <a:rPr lang="en-US" altLang="ko-KR" sz="1100" kern="0" dirty="0" smtClean="0">
                <a:solidFill>
                  <a:srgbClr val="000000"/>
                </a:solidFill>
                <a:latin typeface="+mn-ea"/>
              </a:rPr>
              <a:t>ex) p</a:t>
            </a:r>
            <a:r>
              <a:rPr lang="en-US" altLang="ko-KR" sz="1100" kern="0" spc="0" dirty="0" smtClean="0">
                <a:solidFill>
                  <a:srgbClr val="000000"/>
                </a:solidFill>
                <a:effectLst/>
                <a:latin typeface="+mn-ea"/>
              </a:rPr>
              <a:t>ath(‘main’, </a:t>
            </a:r>
            <a:r>
              <a:rPr lang="en-US" altLang="ko-KR" sz="1100" kern="0" spc="0" dirty="0" err="1" smtClean="0">
                <a:solidFill>
                  <a:srgbClr val="000000"/>
                </a:solidFill>
                <a:effectLst/>
                <a:latin typeface="+mn-ea"/>
              </a:rPr>
              <a:t>view.main_yl</a:t>
            </a:r>
            <a:r>
              <a:rPr lang="en-US" altLang="ko-KR" sz="1100" kern="0" spc="0" dirty="0" smtClean="0">
                <a:solidFill>
                  <a:srgbClr val="000000"/>
                </a:solidFill>
                <a:effectLst/>
                <a:latin typeface="+mn-ea"/>
              </a:rPr>
              <a:t>, name=‘main_yl.html’); </a:t>
            </a:r>
            <a:r>
              <a:rPr lang="en-US" altLang="ko-KR" sz="1100" kern="0" dirty="0" smtClean="0">
                <a:solidFill>
                  <a:srgbClr val="000000"/>
                </a:solidFill>
                <a:latin typeface="+mn-ea"/>
              </a:rPr>
              <a:t>: </a:t>
            </a:r>
            <a:r>
              <a:rPr lang="en-US" altLang="ko-KR" sz="1100" kern="0" dirty="0" smtClean="0">
                <a:solidFill>
                  <a:srgbClr val="000000"/>
                </a:solidFill>
                <a:latin typeface="+mn-ea"/>
                <a:hlinkClick r:id="rId3"/>
              </a:rPr>
              <a:t>http://127.0.0.1:8000/hubflix/main</a:t>
            </a:r>
            <a:r>
              <a:rPr lang="en-US" altLang="ko-KR" sz="1100" kern="0" dirty="0" smtClean="0">
                <a:solidFill>
                  <a:srgbClr val="000000"/>
                </a:solidFill>
                <a:latin typeface="+mn-ea"/>
              </a:rPr>
              <a:t> </a:t>
            </a:r>
            <a:r>
              <a:rPr lang="ko-KR" altLang="en-US" sz="1100" kern="0" dirty="0" smtClean="0">
                <a:solidFill>
                  <a:srgbClr val="000000"/>
                </a:solidFill>
                <a:latin typeface="+mn-ea"/>
              </a:rPr>
              <a:t>과 같이 입력하면 호출되어 </a:t>
            </a:r>
            <a:r>
              <a:rPr lang="en-US" altLang="ko-KR" sz="1100" kern="0" dirty="0" err="1" smtClean="0">
                <a:solidFill>
                  <a:srgbClr val="000000"/>
                </a:solidFill>
                <a:latin typeface="+mn-ea"/>
              </a:rPr>
              <a:t>view.main_yl</a:t>
            </a:r>
            <a:r>
              <a:rPr lang="ko-KR" altLang="en-US" sz="1100" kern="0" dirty="0" smtClean="0">
                <a:solidFill>
                  <a:srgbClr val="000000"/>
                </a:solidFill>
                <a:latin typeface="+mn-ea"/>
              </a:rPr>
              <a:t>를 통해 </a:t>
            </a:r>
            <a:r>
              <a:rPr lang="en-US" altLang="ko-KR" sz="1100" kern="0" dirty="0" smtClean="0">
                <a:solidFill>
                  <a:srgbClr val="000000"/>
                </a:solidFill>
                <a:latin typeface="+mn-ea"/>
              </a:rPr>
              <a:t>main_yl.html </a:t>
            </a:r>
            <a:r>
              <a:rPr lang="ko-KR" altLang="en-US" sz="1100" kern="0" dirty="0" smtClean="0">
                <a:solidFill>
                  <a:srgbClr val="000000"/>
                </a:solidFill>
                <a:latin typeface="+mn-ea"/>
              </a:rPr>
              <a:t>파일을 보여준다</a:t>
            </a:r>
            <a:r>
              <a:rPr lang="en-US" altLang="ko-KR" sz="1100" kern="0" dirty="0" smtClean="0">
                <a:solidFill>
                  <a:srgbClr val="000000"/>
                </a:solidFill>
                <a:latin typeface="+mn-ea"/>
              </a:rPr>
              <a:t>.</a:t>
            </a:r>
            <a:endParaRPr lang="ko-KR" altLang="en-US" sz="1100" kern="0" spc="0" dirty="0">
              <a:solidFill>
                <a:srgbClr val="000000"/>
              </a:solidFill>
              <a:effectLst/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5920" y="1566517"/>
            <a:ext cx="5309840" cy="363112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B20ADF8-B038-1620-82BB-0F65803F75D0}"/>
              </a:ext>
            </a:extLst>
          </p:cNvPr>
          <p:cNvSpPr txBox="1"/>
          <p:nvPr/>
        </p:nvSpPr>
        <p:spPr>
          <a:xfrm>
            <a:off x="7954297" y="1210087"/>
            <a:ext cx="4365545" cy="380104"/>
          </a:xfrm>
          <a:prstGeom prst="rect">
            <a:avLst/>
          </a:prstGeom>
          <a:noFill/>
        </p:spPr>
        <p:txBody>
          <a:bodyPr wrap="square" lIns="144000" rtlCol="0">
            <a:spAutoFit/>
          </a:bodyPr>
          <a:lstStyle/>
          <a:p>
            <a:pPr>
              <a:lnSpc>
                <a:spcPct val="170000"/>
              </a:lnSpc>
            </a:pPr>
            <a:r>
              <a:rPr lang="en-US" altLang="ko-KR" sz="1100" kern="0" spc="0" dirty="0" smtClean="0">
                <a:solidFill>
                  <a:srgbClr val="000000"/>
                </a:solidFill>
                <a:effectLst/>
                <a:latin typeface="+mn-ea"/>
              </a:rPr>
              <a:t>* ‘&lt;&gt;’</a:t>
            </a:r>
            <a:r>
              <a:rPr lang="ko-KR" altLang="en-US" sz="1100" kern="0" spc="0" dirty="0" smtClean="0">
                <a:solidFill>
                  <a:srgbClr val="000000"/>
                </a:solidFill>
                <a:effectLst/>
                <a:latin typeface="+mn-ea"/>
              </a:rPr>
              <a:t>로 작성된 </a:t>
            </a:r>
            <a:r>
              <a:rPr lang="en-US" altLang="ko-KR" sz="1100" kern="0" spc="0" dirty="0" smtClean="0">
                <a:solidFill>
                  <a:srgbClr val="000000"/>
                </a:solidFill>
                <a:effectLst/>
                <a:latin typeface="+mn-ea"/>
              </a:rPr>
              <a:t>URL</a:t>
            </a:r>
            <a:r>
              <a:rPr lang="ko-KR" altLang="en-US" sz="1100" kern="0" spc="0" dirty="0" smtClean="0">
                <a:solidFill>
                  <a:srgbClr val="000000"/>
                </a:solidFill>
                <a:effectLst/>
                <a:latin typeface="+mn-ea"/>
              </a:rPr>
              <a:t>은 다른 </a:t>
            </a:r>
            <a:r>
              <a:rPr lang="en-US" altLang="ko-KR" sz="1100" kern="0" dirty="0" smtClean="0">
                <a:solidFill>
                  <a:srgbClr val="000000"/>
                </a:solidFill>
                <a:latin typeface="+mn-ea"/>
              </a:rPr>
              <a:t>URL</a:t>
            </a:r>
            <a:r>
              <a:rPr lang="ko-KR" altLang="en-US" sz="1100" kern="0" dirty="0" smtClean="0">
                <a:solidFill>
                  <a:srgbClr val="000000"/>
                </a:solidFill>
                <a:latin typeface="+mn-ea"/>
              </a:rPr>
              <a:t>로 부터 </a:t>
            </a:r>
            <a:r>
              <a:rPr lang="ko-KR" altLang="en-US" sz="1100" kern="0" spc="0" dirty="0" smtClean="0">
                <a:solidFill>
                  <a:srgbClr val="000000"/>
                </a:solidFill>
                <a:effectLst/>
                <a:latin typeface="+mn-ea"/>
              </a:rPr>
              <a:t>값을 넘겨 받기 위함</a:t>
            </a:r>
            <a:endParaRPr lang="ko-KR" altLang="en-US" sz="1100" kern="0" spc="0" dirty="0">
              <a:solidFill>
                <a:srgbClr val="000000"/>
              </a:solidFill>
              <a:effectLst/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749769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자유형: 도형 3">
            <a:extLst>
              <a:ext uri="{FF2B5EF4-FFF2-40B4-BE49-F238E27FC236}">
                <a16:creationId xmlns:a16="http://schemas.microsoft.com/office/drawing/2014/main" id="{CB7B3DA9-E450-D7A1-2BC4-5AAF5480F25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357368 w 12192000"/>
              <a:gd name="connsiteY0" fmla="*/ 203199 h 6858000"/>
              <a:gd name="connsiteX1" fmla="*/ 181429 w 12192000"/>
              <a:gd name="connsiteY1" fmla="*/ 379138 h 6858000"/>
              <a:gd name="connsiteX2" fmla="*/ 181429 w 12192000"/>
              <a:gd name="connsiteY2" fmla="*/ 6486117 h 6858000"/>
              <a:gd name="connsiteX3" fmla="*/ 357368 w 12192000"/>
              <a:gd name="connsiteY3" fmla="*/ 6662056 h 6858000"/>
              <a:gd name="connsiteX4" fmla="*/ 11834632 w 12192000"/>
              <a:gd name="connsiteY4" fmla="*/ 6662056 h 6858000"/>
              <a:gd name="connsiteX5" fmla="*/ 12010571 w 12192000"/>
              <a:gd name="connsiteY5" fmla="*/ 6486117 h 6858000"/>
              <a:gd name="connsiteX6" fmla="*/ 12010571 w 12192000"/>
              <a:gd name="connsiteY6" fmla="*/ 379138 h 6858000"/>
              <a:gd name="connsiteX7" fmla="*/ 11834632 w 12192000"/>
              <a:gd name="connsiteY7" fmla="*/ 203199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357368" y="203199"/>
                </a:moveTo>
                <a:cubicBezTo>
                  <a:pt x="260200" y="203199"/>
                  <a:pt x="181429" y="281970"/>
                  <a:pt x="181429" y="379138"/>
                </a:cubicBezTo>
                <a:lnTo>
                  <a:pt x="181429" y="6486117"/>
                </a:lnTo>
                <a:cubicBezTo>
                  <a:pt x="181429" y="6583285"/>
                  <a:pt x="260200" y="6662056"/>
                  <a:pt x="357368" y="6662056"/>
                </a:cubicBezTo>
                <a:lnTo>
                  <a:pt x="11834632" y="6662056"/>
                </a:lnTo>
                <a:cubicBezTo>
                  <a:pt x="11931800" y="6662056"/>
                  <a:pt x="12010571" y="6583285"/>
                  <a:pt x="12010571" y="6486117"/>
                </a:cubicBezTo>
                <a:lnTo>
                  <a:pt x="12010571" y="379138"/>
                </a:lnTo>
                <a:cubicBezTo>
                  <a:pt x="12010571" y="281970"/>
                  <a:pt x="11931800" y="203199"/>
                  <a:pt x="11834632" y="203199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7D7D6B68-D4DC-0B92-4AEE-3D6155000BA3}"/>
              </a:ext>
            </a:extLst>
          </p:cNvPr>
          <p:cNvSpPr/>
          <p:nvPr/>
        </p:nvSpPr>
        <p:spPr>
          <a:xfrm>
            <a:off x="5297830" y="0"/>
            <a:ext cx="1596339" cy="479055"/>
          </a:xfrm>
          <a:custGeom>
            <a:avLst/>
            <a:gdLst>
              <a:gd name="connsiteX0" fmla="*/ 0 w 1755763"/>
              <a:gd name="connsiteY0" fmla="*/ 0 h 689429"/>
              <a:gd name="connsiteX1" fmla="*/ 1755763 w 1755763"/>
              <a:gd name="connsiteY1" fmla="*/ 0 h 689429"/>
              <a:gd name="connsiteX2" fmla="*/ 1713736 w 1755763"/>
              <a:gd name="connsiteY2" fmla="*/ 135387 h 689429"/>
              <a:gd name="connsiteX3" fmla="*/ 877881 w 1755763"/>
              <a:gd name="connsiteY3" fmla="*/ 689429 h 689429"/>
              <a:gd name="connsiteX4" fmla="*/ 42026 w 1755763"/>
              <a:gd name="connsiteY4" fmla="*/ 135387 h 689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55763" h="689429">
                <a:moveTo>
                  <a:pt x="0" y="0"/>
                </a:moveTo>
                <a:lnTo>
                  <a:pt x="1755763" y="0"/>
                </a:lnTo>
                <a:lnTo>
                  <a:pt x="1713736" y="135387"/>
                </a:lnTo>
                <a:cubicBezTo>
                  <a:pt x="1576025" y="460974"/>
                  <a:pt x="1253632" y="689429"/>
                  <a:pt x="877881" y="689429"/>
                </a:cubicBezTo>
                <a:cubicBezTo>
                  <a:pt x="502131" y="689429"/>
                  <a:pt x="179738" y="460974"/>
                  <a:pt x="42026" y="1353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glow rad="1016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6FCE7664-1245-30C4-3259-3D3B7D4D4138}"/>
              </a:ext>
            </a:extLst>
          </p:cNvPr>
          <p:cNvSpPr/>
          <p:nvPr/>
        </p:nvSpPr>
        <p:spPr>
          <a:xfrm>
            <a:off x="5370517" y="0"/>
            <a:ext cx="1450963" cy="435428"/>
          </a:xfrm>
          <a:custGeom>
            <a:avLst/>
            <a:gdLst>
              <a:gd name="connsiteX0" fmla="*/ 0 w 1755763"/>
              <a:gd name="connsiteY0" fmla="*/ 0 h 689429"/>
              <a:gd name="connsiteX1" fmla="*/ 1755763 w 1755763"/>
              <a:gd name="connsiteY1" fmla="*/ 0 h 689429"/>
              <a:gd name="connsiteX2" fmla="*/ 1713736 w 1755763"/>
              <a:gd name="connsiteY2" fmla="*/ 135387 h 689429"/>
              <a:gd name="connsiteX3" fmla="*/ 877881 w 1755763"/>
              <a:gd name="connsiteY3" fmla="*/ 689429 h 689429"/>
              <a:gd name="connsiteX4" fmla="*/ 42026 w 1755763"/>
              <a:gd name="connsiteY4" fmla="*/ 135387 h 689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55763" h="689429">
                <a:moveTo>
                  <a:pt x="0" y="0"/>
                </a:moveTo>
                <a:lnTo>
                  <a:pt x="1755763" y="0"/>
                </a:lnTo>
                <a:lnTo>
                  <a:pt x="1713736" y="135387"/>
                </a:lnTo>
                <a:cubicBezTo>
                  <a:pt x="1576025" y="460974"/>
                  <a:pt x="1253632" y="689429"/>
                  <a:pt x="877881" y="689429"/>
                </a:cubicBezTo>
                <a:cubicBezTo>
                  <a:pt x="502131" y="689429"/>
                  <a:pt x="179738" y="460974"/>
                  <a:pt x="42026" y="135387"/>
                </a:cubicBezTo>
                <a:close/>
              </a:path>
            </a:pathLst>
          </a:custGeom>
          <a:gradFill>
            <a:gsLst>
              <a:gs pos="0">
                <a:srgbClr val="1E3C72"/>
              </a:gs>
              <a:gs pos="100000">
                <a:srgbClr val="2A5298"/>
              </a:gs>
            </a:gsLst>
            <a:lin ang="5400000" scaled="0"/>
          </a:gradFill>
          <a:ln>
            <a:noFill/>
          </a:ln>
          <a:effectLst>
            <a:glow rad="1016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4EA4B8-0CF5-6E45-7613-889423A7F5BC}"/>
              </a:ext>
            </a:extLst>
          </p:cNvPr>
          <p:cNvSpPr txBox="1"/>
          <p:nvPr/>
        </p:nvSpPr>
        <p:spPr>
          <a:xfrm>
            <a:off x="5676900" y="8694"/>
            <a:ext cx="838200" cy="400110"/>
          </a:xfrm>
          <a:prstGeom prst="rect">
            <a:avLst/>
          </a:prstGeom>
          <a:noFill/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bg1">
                      <a:lumMod val="75000"/>
                      <a:alpha val="40000"/>
                    </a:schemeClr>
                  </a:outerShdw>
                </a:effectLst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3</a:t>
            </a:r>
            <a:endParaRPr lang="ko-KR" altLang="en-US" sz="2000" dirty="0">
              <a:solidFill>
                <a:schemeClr val="bg1"/>
              </a:solidFill>
              <a:effectLst>
                <a:outerShdw blurRad="50800" dist="38100" dir="2700000" algn="tl" rotWithShape="0">
                  <a:schemeClr val="bg1">
                    <a:lumMod val="75000"/>
                    <a:alpha val="40000"/>
                  </a:schemeClr>
                </a:outerShdw>
              </a:effectLst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A0CD96-ABA6-699A-B02F-0115F3E711D9}"/>
              </a:ext>
            </a:extLst>
          </p:cNvPr>
          <p:cNvSpPr txBox="1"/>
          <p:nvPr/>
        </p:nvSpPr>
        <p:spPr>
          <a:xfrm>
            <a:off x="1219198" y="537364"/>
            <a:ext cx="9753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1E3C7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프로젝트 수행내용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0A0CD96-ABA6-699A-B02F-0115F3E711D9}"/>
              </a:ext>
            </a:extLst>
          </p:cNvPr>
          <p:cNvSpPr txBox="1"/>
          <p:nvPr/>
        </p:nvSpPr>
        <p:spPr>
          <a:xfrm>
            <a:off x="1219198" y="834292"/>
            <a:ext cx="9753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rgbClr val="1E3C7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Django project</a:t>
            </a:r>
            <a:endParaRPr lang="ko-KR" altLang="en-US" sz="1200" dirty="0">
              <a:solidFill>
                <a:srgbClr val="1E3C72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B20ADF8-B038-1620-82BB-0F65803F75D0}"/>
              </a:ext>
            </a:extLst>
          </p:cNvPr>
          <p:cNvSpPr txBox="1"/>
          <p:nvPr/>
        </p:nvSpPr>
        <p:spPr>
          <a:xfrm>
            <a:off x="1157533" y="972791"/>
            <a:ext cx="7348360" cy="955646"/>
          </a:xfrm>
          <a:prstGeom prst="rect">
            <a:avLst/>
          </a:prstGeom>
          <a:noFill/>
        </p:spPr>
        <p:txBody>
          <a:bodyPr wrap="square" lIns="144000" rtlCol="0">
            <a:spAutoFit/>
          </a:bodyPr>
          <a:lstStyle/>
          <a:p>
            <a:pPr>
              <a:lnSpc>
                <a:spcPct val="170000"/>
              </a:lnSpc>
            </a:pPr>
            <a:r>
              <a:rPr lang="en-US" altLang="ko-KR" sz="1100" kern="0" spc="0" dirty="0" smtClean="0">
                <a:solidFill>
                  <a:srgbClr val="000000"/>
                </a:solidFill>
                <a:effectLst/>
                <a:latin typeface="+mn-ea"/>
              </a:rPr>
              <a:t>app</a:t>
            </a:r>
          </a:p>
          <a:p>
            <a:pPr>
              <a:lnSpc>
                <a:spcPct val="170000"/>
              </a:lnSpc>
            </a:pPr>
            <a:r>
              <a:rPr lang="ko-KR" altLang="en-US" sz="1100" kern="0" spc="0" dirty="0" err="1" smtClean="0">
                <a:solidFill>
                  <a:srgbClr val="000000"/>
                </a:solidFill>
                <a:effectLst/>
                <a:latin typeface="+mn-ea"/>
              </a:rPr>
              <a:t>ㄴ</a:t>
            </a:r>
            <a:r>
              <a:rPr lang="ko-KR" altLang="en-US" sz="1100" kern="0" spc="0" dirty="0" smtClean="0">
                <a:solidFill>
                  <a:srgbClr val="000000"/>
                </a:solidFill>
                <a:effectLst/>
                <a:latin typeface="+mn-ea"/>
              </a:rPr>
              <a:t> </a:t>
            </a:r>
            <a:r>
              <a:rPr lang="en-US" altLang="ko-KR" sz="1100" kern="0" spc="0" dirty="0" smtClean="0">
                <a:solidFill>
                  <a:srgbClr val="000000"/>
                </a:solidFill>
                <a:effectLst/>
                <a:latin typeface="+mn-ea"/>
              </a:rPr>
              <a:t>views.py</a:t>
            </a:r>
          </a:p>
          <a:p>
            <a:pPr>
              <a:lnSpc>
                <a:spcPct val="170000"/>
              </a:lnSpc>
            </a:pPr>
            <a:r>
              <a:rPr lang="en-US" altLang="ko-KR" sz="1100" kern="0" dirty="0">
                <a:solidFill>
                  <a:srgbClr val="000000"/>
                </a:solidFill>
                <a:latin typeface="+mn-ea"/>
              </a:rPr>
              <a:t>l</a:t>
            </a:r>
            <a:r>
              <a:rPr lang="en-US" altLang="ko-KR" sz="1100" kern="0" dirty="0" smtClean="0">
                <a:solidFill>
                  <a:srgbClr val="000000"/>
                </a:solidFill>
                <a:latin typeface="+mn-ea"/>
              </a:rPr>
              <a:t>ogin(</a:t>
            </a:r>
            <a:r>
              <a:rPr lang="ko-KR" altLang="en-US" sz="1100" kern="0" dirty="0" smtClean="0">
                <a:solidFill>
                  <a:srgbClr val="000000"/>
                </a:solidFill>
                <a:latin typeface="+mn-ea"/>
              </a:rPr>
              <a:t>로그인</a:t>
            </a:r>
            <a:r>
              <a:rPr lang="en-US" altLang="ko-KR" sz="1100" kern="0" dirty="0" smtClean="0">
                <a:solidFill>
                  <a:srgbClr val="000000"/>
                </a:solidFill>
                <a:latin typeface="+mn-ea"/>
              </a:rPr>
              <a:t>) </a:t>
            </a:r>
            <a:r>
              <a:rPr lang="ko-KR" altLang="en-US" sz="1100" kern="0" dirty="0" smtClean="0">
                <a:solidFill>
                  <a:srgbClr val="000000"/>
                </a:solidFill>
                <a:latin typeface="+mn-ea"/>
              </a:rPr>
              <a:t>함수</a:t>
            </a:r>
            <a:endParaRPr lang="en-US" altLang="ko-KR" sz="1100" kern="0" spc="0" dirty="0" smtClean="0">
              <a:solidFill>
                <a:srgbClr val="000000"/>
              </a:solidFill>
              <a:effectLst/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B20ADF8-B038-1620-82BB-0F65803F75D0}"/>
              </a:ext>
            </a:extLst>
          </p:cNvPr>
          <p:cNvSpPr txBox="1"/>
          <p:nvPr/>
        </p:nvSpPr>
        <p:spPr>
          <a:xfrm>
            <a:off x="5997163" y="1698017"/>
            <a:ext cx="5928137" cy="4408899"/>
          </a:xfrm>
          <a:prstGeom prst="rect">
            <a:avLst/>
          </a:prstGeom>
          <a:noFill/>
        </p:spPr>
        <p:txBody>
          <a:bodyPr wrap="square" lIns="144000" rtlCol="0">
            <a:spAutoFit/>
          </a:bodyPr>
          <a:lstStyle/>
          <a:p>
            <a:pPr marL="228600" indent="-228600">
              <a:lnSpc>
                <a:spcPct val="170000"/>
              </a:lnSpc>
              <a:buAutoNum type="arabicPeriod"/>
            </a:pPr>
            <a:r>
              <a:rPr lang="en-US" altLang="ko-KR" sz="1100" kern="0" dirty="0" smtClean="0">
                <a:solidFill>
                  <a:srgbClr val="000000"/>
                </a:solidFill>
                <a:latin typeface="+mn-ea"/>
              </a:rPr>
              <a:t>POST </a:t>
            </a:r>
            <a:r>
              <a:rPr lang="ko-KR" altLang="en-US" sz="1100" kern="0" dirty="0" smtClean="0">
                <a:solidFill>
                  <a:srgbClr val="000000"/>
                </a:solidFill>
                <a:latin typeface="+mn-ea"/>
              </a:rPr>
              <a:t>요청이 들어오면 </a:t>
            </a:r>
            <a:r>
              <a:rPr lang="en-US" altLang="ko-KR" sz="1100" kern="0" dirty="0" smtClean="0">
                <a:solidFill>
                  <a:srgbClr val="000000"/>
                </a:solidFill>
                <a:latin typeface="+mn-ea"/>
              </a:rPr>
              <a:t>ID </a:t>
            </a:r>
            <a:r>
              <a:rPr lang="ko-KR" altLang="en-US" sz="1100" kern="0" dirty="0" err="1" smtClean="0">
                <a:solidFill>
                  <a:srgbClr val="000000"/>
                </a:solidFill>
                <a:latin typeface="+mn-ea"/>
              </a:rPr>
              <a:t>입력창에</a:t>
            </a:r>
            <a:r>
              <a:rPr lang="ko-KR" altLang="en-US" sz="1100" kern="0" dirty="0" smtClean="0">
                <a:solidFill>
                  <a:srgbClr val="000000"/>
                </a:solidFill>
                <a:latin typeface="+mn-ea"/>
              </a:rPr>
              <a:t> 입력한 </a:t>
            </a:r>
            <a:r>
              <a:rPr lang="en-US" altLang="ko-KR" sz="1100" kern="0" dirty="0" smtClean="0">
                <a:solidFill>
                  <a:srgbClr val="000000"/>
                </a:solidFill>
                <a:latin typeface="+mn-ea"/>
              </a:rPr>
              <a:t>‘</a:t>
            </a:r>
            <a:r>
              <a:rPr lang="en-US" altLang="ko-KR" sz="1100" kern="0" dirty="0" err="1" smtClean="0">
                <a:solidFill>
                  <a:srgbClr val="000000"/>
                </a:solidFill>
                <a:latin typeface="+mn-ea"/>
              </a:rPr>
              <a:t>user_id</a:t>
            </a:r>
            <a:r>
              <a:rPr lang="en-US" altLang="ko-KR" sz="1100" kern="0" dirty="0" smtClean="0">
                <a:solidFill>
                  <a:srgbClr val="000000"/>
                </a:solidFill>
                <a:latin typeface="+mn-ea"/>
              </a:rPr>
              <a:t>’, PW </a:t>
            </a:r>
            <a:r>
              <a:rPr lang="ko-KR" altLang="en-US" sz="1100" kern="0" dirty="0" err="1" smtClean="0">
                <a:solidFill>
                  <a:srgbClr val="000000"/>
                </a:solidFill>
                <a:latin typeface="+mn-ea"/>
              </a:rPr>
              <a:t>입력창에</a:t>
            </a:r>
            <a:r>
              <a:rPr lang="ko-KR" altLang="en-US" sz="1100" kern="0" dirty="0" smtClean="0">
                <a:solidFill>
                  <a:srgbClr val="000000"/>
                </a:solidFill>
                <a:latin typeface="+mn-ea"/>
              </a:rPr>
              <a:t> 입력한 </a:t>
            </a:r>
            <a:r>
              <a:rPr lang="en-US" altLang="ko-KR" sz="1100" kern="0" dirty="0" smtClean="0">
                <a:solidFill>
                  <a:srgbClr val="000000"/>
                </a:solidFill>
                <a:latin typeface="+mn-ea"/>
              </a:rPr>
              <a:t>‘password’</a:t>
            </a:r>
            <a:r>
              <a:rPr lang="ko-KR" altLang="en-US" sz="1100" kern="0" dirty="0" smtClean="0">
                <a:solidFill>
                  <a:srgbClr val="000000"/>
                </a:solidFill>
                <a:latin typeface="+mn-ea"/>
              </a:rPr>
              <a:t>의 </a:t>
            </a:r>
            <a:endParaRPr lang="en-US" altLang="ko-KR" sz="1100" kern="0" dirty="0" smtClean="0">
              <a:solidFill>
                <a:srgbClr val="000000"/>
              </a:solidFill>
              <a:latin typeface="+mn-ea"/>
            </a:endParaRPr>
          </a:p>
          <a:p>
            <a:pPr>
              <a:lnSpc>
                <a:spcPct val="170000"/>
              </a:lnSpc>
            </a:pPr>
            <a:r>
              <a:rPr lang="ko-KR" altLang="en-US" sz="1100" kern="0" dirty="0" smtClean="0">
                <a:solidFill>
                  <a:srgbClr val="000000"/>
                </a:solidFill>
                <a:latin typeface="+mn-ea"/>
              </a:rPr>
              <a:t>값을 </a:t>
            </a:r>
            <a:r>
              <a:rPr lang="en-US" altLang="ko-KR" sz="1100" kern="0" dirty="0" err="1" smtClean="0">
                <a:solidFill>
                  <a:srgbClr val="000000"/>
                </a:solidFill>
                <a:latin typeface="+mn-ea"/>
              </a:rPr>
              <a:t>userid</a:t>
            </a:r>
            <a:r>
              <a:rPr lang="en-US" altLang="ko-KR" sz="1100" kern="0" dirty="0" smtClean="0">
                <a:solidFill>
                  <a:srgbClr val="000000"/>
                </a:solidFill>
                <a:latin typeface="+mn-ea"/>
              </a:rPr>
              <a:t>, </a:t>
            </a:r>
            <a:r>
              <a:rPr lang="en-US" altLang="ko-KR" sz="1100" kern="0" dirty="0" err="1" smtClean="0">
                <a:solidFill>
                  <a:srgbClr val="000000"/>
                </a:solidFill>
                <a:latin typeface="+mn-ea"/>
              </a:rPr>
              <a:t>passowd</a:t>
            </a:r>
            <a:r>
              <a:rPr lang="en-US" altLang="ko-KR" sz="1100" kern="0" dirty="0" smtClean="0">
                <a:solidFill>
                  <a:srgbClr val="000000"/>
                </a:solidFill>
                <a:latin typeface="+mn-ea"/>
              </a:rPr>
              <a:t> </a:t>
            </a:r>
            <a:r>
              <a:rPr lang="ko-KR" altLang="en-US" sz="1100" kern="0" dirty="0" smtClean="0">
                <a:solidFill>
                  <a:srgbClr val="000000"/>
                </a:solidFill>
                <a:latin typeface="+mn-ea"/>
              </a:rPr>
              <a:t>변수에 각각 저장한다</a:t>
            </a:r>
            <a:r>
              <a:rPr lang="en-US" altLang="ko-KR" sz="1100" kern="0" dirty="0" smtClean="0">
                <a:solidFill>
                  <a:srgbClr val="000000"/>
                </a:solidFill>
                <a:latin typeface="+mn-ea"/>
              </a:rPr>
              <a:t>. </a:t>
            </a:r>
          </a:p>
          <a:p>
            <a:pPr>
              <a:lnSpc>
                <a:spcPct val="170000"/>
              </a:lnSpc>
            </a:pPr>
            <a:r>
              <a:rPr lang="en-US" altLang="ko-KR" sz="1100" kern="0" dirty="0" smtClean="0">
                <a:solidFill>
                  <a:srgbClr val="000000"/>
                </a:solidFill>
                <a:latin typeface="+mn-ea"/>
              </a:rPr>
              <a:t>(</a:t>
            </a:r>
            <a:r>
              <a:rPr lang="en-US" altLang="ko-KR" sz="1100" kern="0" spc="0" dirty="0" err="1" smtClean="0">
                <a:solidFill>
                  <a:srgbClr val="000000"/>
                </a:solidFill>
                <a:effectLst/>
                <a:latin typeface="+mn-ea"/>
              </a:rPr>
              <a:t>user_id</a:t>
            </a:r>
            <a:r>
              <a:rPr lang="en-US" altLang="ko-KR" sz="1100" kern="0" dirty="0" smtClean="0">
                <a:solidFill>
                  <a:srgbClr val="000000"/>
                </a:solidFill>
                <a:latin typeface="+mn-ea"/>
              </a:rPr>
              <a:t>‘, ‘password’</a:t>
            </a:r>
            <a:r>
              <a:rPr lang="ko-KR" altLang="en-US" sz="1100" kern="0" dirty="0" smtClean="0">
                <a:solidFill>
                  <a:srgbClr val="000000"/>
                </a:solidFill>
                <a:latin typeface="+mn-ea"/>
              </a:rPr>
              <a:t>는 </a:t>
            </a:r>
            <a:r>
              <a:rPr lang="en-US" altLang="ko-KR" sz="1100" kern="0" dirty="0" smtClean="0">
                <a:solidFill>
                  <a:srgbClr val="000000"/>
                </a:solidFill>
                <a:latin typeface="+mn-ea"/>
              </a:rPr>
              <a:t>HTML </a:t>
            </a:r>
            <a:r>
              <a:rPr lang="ko-KR" altLang="en-US" sz="1100" kern="0" dirty="0" smtClean="0">
                <a:solidFill>
                  <a:srgbClr val="000000"/>
                </a:solidFill>
                <a:latin typeface="+mn-ea"/>
              </a:rPr>
              <a:t>파일에서 </a:t>
            </a:r>
            <a:r>
              <a:rPr lang="en-US" altLang="ko-KR" sz="1100" kern="0" dirty="0" smtClean="0">
                <a:solidFill>
                  <a:srgbClr val="000000"/>
                </a:solidFill>
                <a:latin typeface="+mn-ea"/>
              </a:rPr>
              <a:t>id </a:t>
            </a:r>
            <a:r>
              <a:rPr lang="ko-KR" altLang="en-US" sz="1100" kern="0" dirty="0" smtClean="0">
                <a:solidFill>
                  <a:srgbClr val="000000"/>
                </a:solidFill>
                <a:latin typeface="+mn-ea"/>
              </a:rPr>
              <a:t>속성으로 지정</a:t>
            </a:r>
            <a:r>
              <a:rPr lang="en-US" altLang="ko-KR" sz="1100" kern="0" dirty="0" smtClean="0">
                <a:solidFill>
                  <a:srgbClr val="000000"/>
                </a:solidFill>
                <a:latin typeface="+mn-ea"/>
              </a:rPr>
              <a:t>)</a:t>
            </a:r>
          </a:p>
          <a:p>
            <a:pPr>
              <a:lnSpc>
                <a:spcPct val="170000"/>
              </a:lnSpc>
            </a:pPr>
            <a:endParaRPr lang="en-US" altLang="ko-KR" sz="1100" kern="0" spc="0" dirty="0" smtClean="0">
              <a:solidFill>
                <a:srgbClr val="000000"/>
              </a:solidFill>
              <a:effectLst/>
              <a:latin typeface="+mn-ea"/>
            </a:endParaRPr>
          </a:p>
          <a:p>
            <a:pPr>
              <a:lnSpc>
                <a:spcPct val="170000"/>
              </a:lnSpc>
            </a:pPr>
            <a:r>
              <a:rPr lang="en-US" altLang="ko-KR" sz="1100" kern="0" spc="0" dirty="0" smtClean="0">
                <a:solidFill>
                  <a:srgbClr val="000000"/>
                </a:solidFill>
                <a:effectLst/>
                <a:latin typeface="+mn-ea"/>
              </a:rPr>
              <a:t>2. Django</a:t>
            </a:r>
            <a:r>
              <a:rPr lang="ko-KR" altLang="en-US" sz="1100" kern="0" spc="0" dirty="0" smtClean="0">
                <a:solidFill>
                  <a:srgbClr val="000000"/>
                </a:solidFill>
                <a:effectLst/>
                <a:latin typeface="+mn-ea"/>
              </a:rPr>
              <a:t>에서 지원하는 </a:t>
            </a:r>
            <a:r>
              <a:rPr lang="en-US" altLang="ko-KR" sz="1100" kern="0" spc="0" dirty="0" smtClean="0">
                <a:solidFill>
                  <a:srgbClr val="000000"/>
                </a:solidFill>
                <a:effectLst/>
                <a:latin typeface="+mn-ea"/>
              </a:rPr>
              <a:t>ORM(SQL</a:t>
            </a:r>
            <a:r>
              <a:rPr lang="ko-KR" altLang="en-US" sz="1100" kern="0" spc="0" dirty="0" smtClean="0">
                <a:solidFill>
                  <a:srgbClr val="000000"/>
                </a:solidFill>
                <a:effectLst/>
                <a:latin typeface="+mn-ea"/>
              </a:rPr>
              <a:t> 같이 사용</a:t>
            </a:r>
            <a:r>
              <a:rPr lang="en-US" altLang="ko-KR" sz="1100" kern="0" spc="0" dirty="0" smtClean="0">
                <a:solidFill>
                  <a:srgbClr val="000000"/>
                </a:solidFill>
                <a:effectLst/>
                <a:latin typeface="+mn-ea"/>
              </a:rPr>
              <a:t>)</a:t>
            </a:r>
            <a:r>
              <a:rPr lang="ko-KR" altLang="en-US" sz="1100" kern="0" spc="0" dirty="0" smtClean="0">
                <a:solidFill>
                  <a:srgbClr val="000000"/>
                </a:solidFill>
                <a:effectLst/>
                <a:latin typeface="+mn-ea"/>
              </a:rPr>
              <a:t>을 이용하여 </a:t>
            </a:r>
            <a:r>
              <a:rPr lang="en-US" altLang="ko-KR" sz="1100" kern="0" spc="0" dirty="0" smtClean="0">
                <a:solidFill>
                  <a:srgbClr val="000000"/>
                </a:solidFill>
                <a:effectLst/>
                <a:latin typeface="+mn-ea"/>
              </a:rPr>
              <a:t>Users </a:t>
            </a:r>
            <a:r>
              <a:rPr lang="ko-KR" altLang="en-US" sz="1100" kern="0" spc="0" dirty="0" smtClean="0">
                <a:solidFill>
                  <a:srgbClr val="000000"/>
                </a:solidFill>
                <a:effectLst/>
                <a:latin typeface="+mn-ea"/>
              </a:rPr>
              <a:t>테이블의 </a:t>
            </a:r>
            <a:r>
              <a:rPr lang="en-US" altLang="ko-KR" sz="1100" kern="0" spc="0" dirty="0" err="1" smtClean="0">
                <a:solidFill>
                  <a:srgbClr val="000000"/>
                </a:solidFill>
                <a:effectLst/>
                <a:latin typeface="+mn-ea"/>
              </a:rPr>
              <a:t>user_id</a:t>
            </a:r>
            <a:r>
              <a:rPr lang="en-US" altLang="ko-KR" sz="1100" kern="0" spc="0" dirty="0" smtClean="0">
                <a:solidFill>
                  <a:srgbClr val="000000"/>
                </a:solidFill>
                <a:effectLst/>
                <a:latin typeface="+mn-ea"/>
              </a:rPr>
              <a:t> </a:t>
            </a:r>
            <a:r>
              <a:rPr lang="ko-KR" altLang="en-US" sz="1100" kern="0" spc="0" dirty="0" smtClean="0">
                <a:solidFill>
                  <a:srgbClr val="000000"/>
                </a:solidFill>
                <a:effectLst/>
                <a:latin typeface="+mn-ea"/>
              </a:rPr>
              <a:t>필드에 접근하여 </a:t>
            </a:r>
            <a:r>
              <a:rPr lang="en-US" altLang="ko-KR" sz="1100" kern="0" spc="0" dirty="0" err="1" smtClean="0">
                <a:solidFill>
                  <a:srgbClr val="000000"/>
                </a:solidFill>
                <a:effectLst/>
                <a:latin typeface="+mn-ea"/>
              </a:rPr>
              <a:t>userid</a:t>
            </a:r>
            <a:r>
              <a:rPr lang="ko-KR" altLang="en-US" sz="1100" kern="0" spc="0" dirty="0" smtClean="0">
                <a:solidFill>
                  <a:srgbClr val="000000"/>
                </a:solidFill>
                <a:effectLst/>
                <a:latin typeface="+mn-ea"/>
              </a:rPr>
              <a:t>에 저장된 </a:t>
            </a:r>
            <a:r>
              <a:rPr lang="ko-KR" altLang="en-US" sz="1100" kern="0" dirty="0" smtClean="0">
                <a:solidFill>
                  <a:srgbClr val="000000"/>
                </a:solidFill>
                <a:latin typeface="+mn-ea"/>
              </a:rPr>
              <a:t>값을 </a:t>
            </a:r>
            <a:r>
              <a:rPr lang="en-US" altLang="ko-KR" sz="1100" kern="0" dirty="0" err="1" smtClean="0">
                <a:solidFill>
                  <a:srgbClr val="000000"/>
                </a:solidFill>
                <a:latin typeface="+mn-ea"/>
              </a:rPr>
              <a:t>exist_user</a:t>
            </a:r>
            <a:r>
              <a:rPr lang="en-US" altLang="ko-KR" sz="1100" kern="0" dirty="0" smtClean="0">
                <a:solidFill>
                  <a:srgbClr val="000000"/>
                </a:solidFill>
                <a:latin typeface="+mn-ea"/>
              </a:rPr>
              <a:t> </a:t>
            </a:r>
            <a:r>
              <a:rPr lang="ko-KR" altLang="en-US" sz="1100" kern="0" dirty="0" smtClean="0">
                <a:solidFill>
                  <a:srgbClr val="000000"/>
                </a:solidFill>
                <a:latin typeface="+mn-ea"/>
              </a:rPr>
              <a:t>변수에 저장</a:t>
            </a:r>
            <a:r>
              <a:rPr lang="en-US" altLang="ko-KR" sz="1100" kern="0" spc="0" dirty="0" smtClean="0">
                <a:solidFill>
                  <a:srgbClr val="000000"/>
                </a:solidFill>
                <a:effectLst/>
                <a:latin typeface="+mn-ea"/>
              </a:rPr>
              <a:t>. ( </a:t>
            </a:r>
            <a:r>
              <a:rPr lang="ko-KR" altLang="en-US" sz="1100" kern="0" spc="0" dirty="0" smtClean="0">
                <a:solidFill>
                  <a:srgbClr val="000000"/>
                </a:solidFill>
                <a:effectLst/>
                <a:latin typeface="+mn-ea"/>
              </a:rPr>
              <a:t>값이 있으면 해당 </a:t>
            </a:r>
            <a:r>
              <a:rPr lang="en-US" altLang="ko-KR" sz="1100" kern="0" spc="0" dirty="0" smtClean="0">
                <a:solidFill>
                  <a:srgbClr val="000000"/>
                </a:solidFill>
                <a:effectLst/>
                <a:latin typeface="+mn-ea"/>
              </a:rPr>
              <a:t>ID</a:t>
            </a:r>
            <a:r>
              <a:rPr lang="ko-KR" altLang="en-US" sz="1100" kern="0" spc="0" dirty="0" smtClean="0">
                <a:solidFill>
                  <a:srgbClr val="000000"/>
                </a:solidFill>
                <a:effectLst/>
                <a:latin typeface="+mn-ea"/>
              </a:rPr>
              <a:t>가 존재함</a:t>
            </a:r>
            <a:r>
              <a:rPr lang="en-US" altLang="ko-KR" sz="1100" kern="0" spc="0" dirty="0" smtClean="0">
                <a:solidFill>
                  <a:srgbClr val="000000"/>
                </a:solidFill>
                <a:effectLst/>
                <a:latin typeface="+mn-ea"/>
              </a:rPr>
              <a:t>)</a:t>
            </a:r>
          </a:p>
          <a:p>
            <a:pPr>
              <a:lnSpc>
                <a:spcPct val="170000"/>
              </a:lnSpc>
            </a:pPr>
            <a:endParaRPr lang="en-US" altLang="ko-KR" sz="1100" kern="0" dirty="0" smtClean="0">
              <a:solidFill>
                <a:srgbClr val="000000"/>
              </a:solidFill>
              <a:latin typeface="+mn-ea"/>
            </a:endParaRPr>
          </a:p>
          <a:p>
            <a:pPr>
              <a:lnSpc>
                <a:spcPct val="170000"/>
              </a:lnSpc>
            </a:pPr>
            <a:r>
              <a:rPr lang="en-US" altLang="ko-KR" sz="1100" kern="0" dirty="0" smtClean="0">
                <a:solidFill>
                  <a:srgbClr val="000000"/>
                </a:solidFill>
                <a:latin typeface="+mn-ea"/>
              </a:rPr>
              <a:t>3. </a:t>
            </a:r>
            <a:r>
              <a:rPr lang="ko-KR" altLang="en-US" sz="1100" kern="0" dirty="0" smtClean="0">
                <a:solidFill>
                  <a:srgbClr val="000000"/>
                </a:solidFill>
                <a:latin typeface="+mn-ea"/>
              </a:rPr>
              <a:t>저장된 값이 없으면 </a:t>
            </a:r>
            <a:r>
              <a:rPr lang="en-US" altLang="ko-KR" sz="1100" kern="0" dirty="0" smtClean="0">
                <a:solidFill>
                  <a:srgbClr val="000000"/>
                </a:solidFill>
                <a:latin typeface="+mn-ea"/>
              </a:rPr>
              <a:t>ID</a:t>
            </a:r>
            <a:r>
              <a:rPr lang="ko-KR" altLang="en-US" sz="1100" kern="0" dirty="0" smtClean="0">
                <a:solidFill>
                  <a:srgbClr val="000000"/>
                </a:solidFill>
                <a:latin typeface="+mn-ea"/>
              </a:rPr>
              <a:t>가 존재하지 않는다는 메시지를 넘겨준다</a:t>
            </a:r>
            <a:r>
              <a:rPr lang="en-US" altLang="ko-KR" sz="1100" kern="0" dirty="0" smtClean="0">
                <a:solidFill>
                  <a:srgbClr val="000000"/>
                </a:solidFill>
                <a:latin typeface="+mn-ea"/>
              </a:rPr>
              <a:t>.</a:t>
            </a:r>
          </a:p>
          <a:p>
            <a:pPr>
              <a:lnSpc>
                <a:spcPct val="170000"/>
              </a:lnSpc>
            </a:pPr>
            <a:endParaRPr lang="en-US" altLang="ko-KR" sz="1100" kern="0" spc="0" dirty="0" smtClean="0">
              <a:solidFill>
                <a:srgbClr val="000000"/>
              </a:solidFill>
              <a:effectLst/>
              <a:latin typeface="+mn-ea"/>
            </a:endParaRPr>
          </a:p>
          <a:p>
            <a:pPr>
              <a:lnSpc>
                <a:spcPct val="170000"/>
              </a:lnSpc>
            </a:pPr>
            <a:r>
              <a:rPr lang="en-US" altLang="ko-KR" sz="1100" kern="0" spc="0" dirty="0" smtClean="0">
                <a:solidFill>
                  <a:srgbClr val="000000"/>
                </a:solidFill>
                <a:effectLst/>
                <a:latin typeface="+mn-ea"/>
              </a:rPr>
              <a:t>4. </a:t>
            </a:r>
            <a:r>
              <a:rPr lang="ko-KR" altLang="en-US" sz="1100" kern="0" spc="0" dirty="0" smtClean="0">
                <a:solidFill>
                  <a:srgbClr val="000000"/>
                </a:solidFill>
                <a:effectLst/>
                <a:latin typeface="+mn-ea"/>
              </a:rPr>
              <a:t>존재하면 해당 </a:t>
            </a:r>
            <a:r>
              <a:rPr lang="en-US" altLang="ko-KR" sz="1100" kern="0" spc="0" dirty="0" err="1" smtClean="0">
                <a:solidFill>
                  <a:srgbClr val="000000"/>
                </a:solidFill>
                <a:effectLst/>
                <a:latin typeface="+mn-ea"/>
              </a:rPr>
              <a:t>user_id</a:t>
            </a:r>
            <a:r>
              <a:rPr lang="ko-KR" altLang="en-US" sz="1100" kern="0" spc="0" dirty="0" smtClean="0">
                <a:solidFill>
                  <a:srgbClr val="000000"/>
                </a:solidFill>
                <a:effectLst/>
                <a:latin typeface="+mn-ea"/>
              </a:rPr>
              <a:t>의 데이터를 </a:t>
            </a:r>
            <a:r>
              <a:rPr lang="en-US" altLang="ko-KR" sz="1100" kern="0" spc="0" dirty="0" smtClean="0">
                <a:solidFill>
                  <a:srgbClr val="000000"/>
                </a:solidFill>
                <a:effectLst/>
                <a:latin typeface="+mn-ea"/>
              </a:rPr>
              <a:t>me </a:t>
            </a:r>
            <a:r>
              <a:rPr lang="ko-KR" altLang="en-US" sz="1100" kern="0" spc="0" dirty="0" smtClean="0">
                <a:solidFill>
                  <a:srgbClr val="000000"/>
                </a:solidFill>
                <a:effectLst/>
                <a:latin typeface="+mn-ea"/>
              </a:rPr>
              <a:t>변수에 저장한다 </a:t>
            </a:r>
            <a:r>
              <a:rPr lang="en-US" altLang="ko-KR" sz="1100" kern="0" spc="0" dirty="0" smtClean="0">
                <a:solidFill>
                  <a:srgbClr val="000000"/>
                </a:solidFill>
                <a:effectLst/>
                <a:latin typeface="+mn-ea"/>
              </a:rPr>
              <a:t>(ORM</a:t>
            </a:r>
            <a:r>
              <a:rPr lang="ko-KR" altLang="en-US" sz="1100" kern="0" spc="0" dirty="0" smtClean="0">
                <a:solidFill>
                  <a:srgbClr val="000000"/>
                </a:solidFill>
                <a:effectLst/>
                <a:latin typeface="+mn-ea"/>
              </a:rPr>
              <a:t>은 </a:t>
            </a:r>
            <a:r>
              <a:rPr lang="en-US" altLang="ko-KR" sz="1100" kern="0" spc="0" dirty="0" err="1" smtClean="0">
                <a:solidFill>
                  <a:srgbClr val="000000"/>
                </a:solidFill>
                <a:effectLst/>
                <a:latin typeface="+mn-ea"/>
              </a:rPr>
              <a:t>Queryset</a:t>
            </a:r>
            <a:r>
              <a:rPr lang="ko-KR" altLang="en-US" sz="1100" kern="0" spc="0" dirty="0" smtClean="0">
                <a:solidFill>
                  <a:srgbClr val="000000"/>
                </a:solidFill>
                <a:effectLst/>
                <a:latin typeface="+mn-ea"/>
              </a:rPr>
              <a:t> 형태로 저장</a:t>
            </a:r>
            <a:r>
              <a:rPr lang="en-US" altLang="ko-KR" sz="1100" kern="0" spc="0" dirty="0" smtClean="0">
                <a:solidFill>
                  <a:srgbClr val="000000"/>
                </a:solidFill>
                <a:effectLst/>
                <a:latin typeface="+mn-ea"/>
              </a:rPr>
              <a:t>)</a:t>
            </a:r>
          </a:p>
          <a:p>
            <a:pPr>
              <a:lnSpc>
                <a:spcPct val="170000"/>
              </a:lnSpc>
            </a:pPr>
            <a:endParaRPr lang="en-US" altLang="ko-KR" sz="1100" kern="0" dirty="0" smtClean="0">
              <a:solidFill>
                <a:srgbClr val="000000"/>
              </a:solidFill>
              <a:latin typeface="+mn-ea"/>
            </a:endParaRPr>
          </a:p>
          <a:p>
            <a:pPr>
              <a:lnSpc>
                <a:spcPct val="170000"/>
              </a:lnSpc>
            </a:pPr>
            <a:r>
              <a:rPr lang="en-US" altLang="ko-KR" sz="1100" kern="0" dirty="0" smtClean="0">
                <a:solidFill>
                  <a:srgbClr val="000000"/>
                </a:solidFill>
                <a:latin typeface="+mn-ea"/>
              </a:rPr>
              <a:t>5. </a:t>
            </a:r>
            <a:r>
              <a:rPr lang="ko-KR" altLang="en-US" sz="1100" kern="0" dirty="0" smtClean="0">
                <a:solidFill>
                  <a:srgbClr val="000000"/>
                </a:solidFill>
                <a:latin typeface="+mn-ea"/>
              </a:rPr>
              <a:t>입력한 </a:t>
            </a:r>
            <a:r>
              <a:rPr lang="en-US" altLang="ko-KR" sz="1100" kern="0" dirty="0" smtClean="0">
                <a:solidFill>
                  <a:srgbClr val="000000"/>
                </a:solidFill>
                <a:latin typeface="+mn-ea"/>
              </a:rPr>
              <a:t>password</a:t>
            </a:r>
            <a:r>
              <a:rPr lang="ko-KR" altLang="en-US" sz="1100" kern="0" dirty="0" smtClean="0">
                <a:solidFill>
                  <a:srgbClr val="000000"/>
                </a:solidFill>
                <a:latin typeface="+mn-ea"/>
              </a:rPr>
              <a:t>가 저장된 </a:t>
            </a:r>
            <a:r>
              <a:rPr lang="en-US" altLang="ko-KR" sz="1100" kern="0" dirty="0" smtClean="0">
                <a:solidFill>
                  <a:srgbClr val="000000"/>
                </a:solidFill>
                <a:latin typeface="+mn-ea"/>
              </a:rPr>
              <a:t>password</a:t>
            </a:r>
            <a:r>
              <a:rPr lang="ko-KR" altLang="en-US" sz="1100" kern="0" dirty="0" smtClean="0">
                <a:solidFill>
                  <a:srgbClr val="000000"/>
                </a:solidFill>
                <a:latin typeface="+mn-ea"/>
              </a:rPr>
              <a:t>와 일치한다면 </a:t>
            </a:r>
            <a:r>
              <a:rPr lang="en-US" altLang="ko-KR" sz="1100" kern="0" dirty="0" smtClean="0">
                <a:solidFill>
                  <a:srgbClr val="000000"/>
                </a:solidFill>
                <a:latin typeface="+mn-ea"/>
              </a:rPr>
              <a:t>‘/</a:t>
            </a:r>
            <a:r>
              <a:rPr lang="en-US" altLang="ko-KR" sz="1100" kern="0" dirty="0" err="1" smtClean="0">
                <a:solidFill>
                  <a:srgbClr val="000000"/>
                </a:solidFill>
                <a:latin typeface="+mn-ea"/>
              </a:rPr>
              <a:t>hubflix</a:t>
            </a:r>
            <a:r>
              <a:rPr lang="en-US" altLang="ko-KR" sz="1100" kern="0" dirty="0" smtClean="0">
                <a:solidFill>
                  <a:srgbClr val="000000"/>
                </a:solidFill>
                <a:latin typeface="+mn-ea"/>
              </a:rPr>
              <a:t>/main’</a:t>
            </a:r>
            <a:r>
              <a:rPr lang="ko-KR" altLang="en-US" sz="1100" kern="0" dirty="0" smtClean="0">
                <a:solidFill>
                  <a:srgbClr val="000000"/>
                </a:solidFill>
                <a:latin typeface="+mn-ea"/>
              </a:rPr>
              <a:t>을 </a:t>
            </a:r>
            <a:r>
              <a:rPr lang="en-US" altLang="ko-KR" sz="1100" kern="0" dirty="0" smtClean="0">
                <a:solidFill>
                  <a:srgbClr val="000000"/>
                </a:solidFill>
                <a:latin typeface="+mn-ea"/>
              </a:rPr>
              <a:t>redirect</a:t>
            </a:r>
            <a:r>
              <a:rPr lang="ko-KR" altLang="en-US" sz="1100" kern="0" dirty="0" smtClean="0">
                <a:solidFill>
                  <a:srgbClr val="000000"/>
                </a:solidFill>
                <a:latin typeface="+mn-ea"/>
              </a:rPr>
              <a:t>하여 </a:t>
            </a:r>
            <a:r>
              <a:rPr lang="en-US" altLang="ko-KR" sz="1100" kern="0" dirty="0" smtClean="0">
                <a:solidFill>
                  <a:srgbClr val="000000"/>
                </a:solidFill>
                <a:latin typeface="+mn-ea"/>
              </a:rPr>
              <a:t>main </a:t>
            </a:r>
            <a:r>
              <a:rPr lang="ko-KR" altLang="en-US" sz="1100" kern="0" dirty="0" smtClean="0">
                <a:solidFill>
                  <a:srgbClr val="000000"/>
                </a:solidFill>
                <a:latin typeface="+mn-ea"/>
              </a:rPr>
              <a:t>화면으로 넘어갈 수 있도록 한다</a:t>
            </a:r>
            <a:r>
              <a:rPr lang="en-US" altLang="ko-KR" sz="1100" kern="0" dirty="0" smtClean="0">
                <a:solidFill>
                  <a:srgbClr val="000000"/>
                </a:solidFill>
                <a:latin typeface="+mn-ea"/>
              </a:rPr>
              <a:t>.</a:t>
            </a:r>
          </a:p>
          <a:p>
            <a:pPr>
              <a:lnSpc>
                <a:spcPct val="170000"/>
              </a:lnSpc>
            </a:pPr>
            <a:endParaRPr lang="en-US" altLang="ko-KR" sz="1100" kern="0" spc="0" dirty="0" smtClean="0">
              <a:solidFill>
                <a:srgbClr val="000000"/>
              </a:solidFill>
              <a:effectLst/>
              <a:latin typeface="+mn-ea"/>
            </a:endParaRPr>
          </a:p>
          <a:p>
            <a:pPr>
              <a:lnSpc>
                <a:spcPct val="170000"/>
              </a:lnSpc>
            </a:pPr>
            <a:r>
              <a:rPr lang="en-US" altLang="ko-KR" sz="1100" kern="0" spc="0" dirty="0" smtClean="0">
                <a:solidFill>
                  <a:srgbClr val="000000"/>
                </a:solidFill>
                <a:effectLst/>
                <a:latin typeface="+mn-ea"/>
              </a:rPr>
              <a:t>6. </a:t>
            </a:r>
            <a:r>
              <a:rPr lang="ko-KR" altLang="en-US" sz="1100" kern="0" spc="0" dirty="0" smtClean="0">
                <a:solidFill>
                  <a:srgbClr val="000000"/>
                </a:solidFill>
                <a:effectLst/>
                <a:latin typeface="+mn-ea"/>
              </a:rPr>
              <a:t>일치하지 않는다면 비밀번호가 틀렸다는 메시지와 함께 </a:t>
            </a:r>
            <a:r>
              <a:rPr lang="en-US" altLang="ko-KR" sz="1100" kern="0" spc="0" dirty="0" smtClean="0">
                <a:solidFill>
                  <a:srgbClr val="000000"/>
                </a:solidFill>
                <a:effectLst/>
                <a:latin typeface="+mn-ea"/>
              </a:rPr>
              <a:t>login </a:t>
            </a:r>
            <a:r>
              <a:rPr lang="ko-KR" altLang="en-US" sz="1100" kern="0" spc="0" dirty="0" smtClean="0">
                <a:solidFill>
                  <a:srgbClr val="000000"/>
                </a:solidFill>
                <a:effectLst/>
                <a:latin typeface="+mn-ea"/>
              </a:rPr>
              <a:t>화면을 다시 보여준다</a:t>
            </a:r>
            <a:r>
              <a:rPr lang="en-US" altLang="ko-KR" sz="1100" kern="0" spc="0" dirty="0" smtClean="0">
                <a:solidFill>
                  <a:srgbClr val="000000"/>
                </a:solidFill>
                <a:effectLst/>
                <a:latin typeface="+mn-ea"/>
              </a:rPr>
              <a:t>.</a:t>
            </a:r>
            <a:endParaRPr lang="ko-KR" altLang="en-US" sz="1100" kern="0" spc="0" dirty="0">
              <a:solidFill>
                <a:srgbClr val="000000"/>
              </a:solidFill>
              <a:effectLst/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198" y="2025310"/>
            <a:ext cx="4777965" cy="365003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8458200" y="1172846"/>
            <a:ext cx="3672135" cy="316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70000"/>
              </a:lnSpc>
            </a:pPr>
            <a:r>
              <a:rPr lang="en-US" altLang="ko-KR" sz="1000" kern="0" dirty="0">
                <a:solidFill>
                  <a:srgbClr val="000000"/>
                </a:solidFill>
                <a:latin typeface="+mn-ea"/>
              </a:rPr>
              <a:t>(</a:t>
            </a:r>
            <a:r>
              <a:rPr lang="ko-KR" altLang="en-US" sz="1000" kern="0" dirty="0">
                <a:solidFill>
                  <a:srgbClr val="000000"/>
                </a:solidFill>
                <a:latin typeface="+mn-ea"/>
              </a:rPr>
              <a:t>로그인</a:t>
            </a:r>
            <a:r>
              <a:rPr lang="en-US" altLang="ko-KR" sz="1000" kern="0" dirty="0">
                <a:solidFill>
                  <a:srgbClr val="000000"/>
                </a:solidFill>
                <a:latin typeface="+mn-ea"/>
              </a:rPr>
              <a:t>,</a:t>
            </a:r>
            <a:r>
              <a:rPr lang="ko-KR" altLang="en-US" sz="1000" kern="0" dirty="0">
                <a:solidFill>
                  <a:srgbClr val="000000"/>
                </a:solidFill>
                <a:latin typeface="+mn-ea"/>
              </a:rPr>
              <a:t> 회원가입</a:t>
            </a:r>
            <a:r>
              <a:rPr lang="en-US" altLang="ko-KR" sz="1000" kern="0" dirty="0">
                <a:solidFill>
                  <a:srgbClr val="000000"/>
                </a:solidFill>
                <a:latin typeface="+mn-ea"/>
              </a:rPr>
              <a:t>,</a:t>
            </a:r>
            <a:r>
              <a:rPr lang="ko-KR" altLang="en-US" sz="1000" kern="0" dirty="0">
                <a:solidFill>
                  <a:srgbClr val="000000"/>
                </a:solidFill>
                <a:latin typeface="+mn-ea"/>
              </a:rPr>
              <a:t> 검색</a:t>
            </a:r>
            <a:r>
              <a:rPr lang="en-US" altLang="ko-KR" sz="1000" kern="0" dirty="0">
                <a:solidFill>
                  <a:srgbClr val="000000"/>
                </a:solidFill>
                <a:latin typeface="+mn-ea"/>
              </a:rPr>
              <a:t>,</a:t>
            </a:r>
            <a:r>
              <a:rPr lang="ko-KR" altLang="en-US" sz="1000" kern="0" dirty="0">
                <a:solidFill>
                  <a:srgbClr val="000000"/>
                </a:solidFill>
                <a:latin typeface="+mn-ea"/>
              </a:rPr>
              <a:t> </a:t>
            </a:r>
            <a:r>
              <a:rPr lang="ko-KR" altLang="en-US" sz="1000" kern="0" dirty="0" err="1">
                <a:solidFill>
                  <a:srgbClr val="000000"/>
                </a:solidFill>
                <a:latin typeface="+mn-ea"/>
              </a:rPr>
              <a:t>메인화면</a:t>
            </a:r>
            <a:r>
              <a:rPr lang="en-US" altLang="ko-KR" sz="1000" kern="0" dirty="0">
                <a:solidFill>
                  <a:srgbClr val="000000"/>
                </a:solidFill>
                <a:latin typeface="+mn-ea"/>
              </a:rPr>
              <a:t>,</a:t>
            </a:r>
            <a:r>
              <a:rPr lang="ko-KR" altLang="en-US" sz="1000" kern="0" dirty="0">
                <a:solidFill>
                  <a:srgbClr val="000000"/>
                </a:solidFill>
                <a:latin typeface="+mn-ea"/>
              </a:rPr>
              <a:t> 상세페이지</a:t>
            </a:r>
            <a:r>
              <a:rPr lang="en-US" altLang="ko-KR" sz="1000" kern="0" dirty="0">
                <a:solidFill>
                  <a:srgbClr val="000000"/>
                </a:solidFill>
                <a:latin typeface="+mn-ea"/>
              </a:rPr>
              <a:t>,</a:t>
            </a:r>
            <a:r>
              <a:rPr lang="ko-KR" altLang="en-US" sz="1000" kern="0" dirty="0">
                <a:solidFill>
                  <a:srgbClr val="000000"/>
                </a:solidFill>
                <a:latin typeface="+mn-ea"/>
              </a:rPr>
              <a:t> 회원 수정</a:t>
            </a:r>
            <a:r>
              <a:rPr lang="en-US" altLang="ko-KR" sz="1000" kern="0" dirty="0">
                <a:solidFill>
                  <a:srgbClr val="000000"/>
                </a:solidFill>
                <a:latin typeface="+mn-ea"/>
              </a:rPr>
              <a:t>)</a:t>
            </a:r>
            <a:endParaRPr lang="ko-KR" altLang="en-US" sz="1000" kern="0" dirty="0">
              <a:solidFill>
                <a:srgbClr val="00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835864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자유형: 도형 3">
            <a:extLst>
              <a:ext uri="{FF2B5EF4-FFF2-40B4-BE49-F238E27FC236}">
                <a16:creationId xmlns:a16="http://schemas.microsoft.com/office/drawing/2014/main" id="{CB7B3DA9-E450-D7A1-2BC4-5AAF5480F25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357368 w 12192000"/>
              <a:gd name="connsiteY0" fmla="*/ 203199 h 6858000"/>
              <a:gd name="connsiteX1" fmla="*/ 181429 w 12192000"/>
              <a:gd name="connsiteY1" fmla="*/ 379138 h 6858000"/>
              <a:gd name="connsiteX2" fmla="*/ 181429 w 12192000"/>
              <a:gd name="connsiteY2" fmla="*/ 6486117 h 6858000"/>
              <a:gd name="connsiteX3" fmla="*/ 357368 w 12192000"/>
              <a:gd name="connsiteY3" fmla="*/ 6662056 h 6858000"/>
              <a:gd name="connsiteX4" fmla="*/ 11834632 w 12192000"/>
              <a:gd name="connsiteY4" fmla="*/ 6662056 h 6858000"/>
              <a:gd name="connsiteX5" fmla="*/ 12010571 w 12192000"/>
              <a:gd name="connsiteY5" fmla="*/ 6486117 h 6858000"/>
              <a:gd name="connsiteX6" fmla="*/ 12010571 w 12192000"/>
              <a:gd name="connsiteY6" fmla="*/ 379138 h 6858000"/>
              <a:gd name="connsiteX7" fmla="*/ 11834632 w 12192000"/>
              <a:gd name="connsiteY7" fmla="*/ 203199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357368" y="203199"/>
                </a:moveTo>
                <a:cubicBezTo>
                  <a:pt x="260200" y="203199"/>
                  <a:pt x="181429" y="281970"/>
                  <a:pt x="181429" y="379138"/>
                </a:cubicBezTo>
                <a:lnTo>
                  <a:pt x="181429" y="6486117"/>
                </a:lnTo>
                <a:cubicBezTo>
                  <a:pt x="181429" y="6583285"/>
                  <a:pt x="260200" y="6662056"/>
                  <a:pt x="357368" y="6662056"/>
                </a:cubicBezTo>
                <a:lnTo>
                  <a:pt x="11834632" y="6662056"/>
                </a:lnTo>
                <a:cubicBezTo>
                  <a:pt x="11931800" y="6662056"/>
                  <a:pt x="12010571" y="6583285"/>
                  <a:pt x="12010571" y="6486117"/>
                </a:cubicBezTo>
                <a:lnTo>
                  <a:pt x="12010571" y="379138"/>
                </a:lnTo>
                <a:cubicBezTo>
                  <a:pt x="12010571" y="281970"/>
                  <a:pt x="11931800" y="203199"/>
                  <a:pt x="11834632" y="203199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7D7D6B68-D4DC-0B92-4AEE-3D6155000BA3}"/>
              </a:ext>
            </a:extLst>
          </p:cNvPr>
          <p:cNvSpPr/>
          <p:nvPr/>
        </p:nvSpPr>
        <p:spPr>
          <a:xfrm>
            <a:off x="5297830" y="0"/>
            <a:ext cx="1596339" cy="479055"/>
          </a:xfrm>
          <a:custGeom>
            <a:avLst/>
            <a:gdLst>
              <a:gd name="connsiteX0" fmla="*/ 0 w 1755763"/>
              <a:gd name="connsiteY0" fmla="*/ 0 h 689429"/>
              <a:gd name="connsiteX1" fmla="*/ 1755763 w 1755763"/>
              <a:gd name="connsiteY1" fmla="*/ 0 h 689429"/>
              <a:gd name="connsiteX2" fmla="*/ 1713736 w 1755763"/>
              <a:gd name="connsiteY2" fmla="*/ 135387 h 689429"/>
              <a:gd name="connsiteX3" fmla="*/ 877881 w 1755763"/>
              <a:gd name="connsiteY3" fmla="*/ 689429 h 689429"/>
              <a:gd name="connsiteX4" fmla="*/ 42026 w 1755763"/>
              <a:gd name="connsiteY4" fmla="*/ 135387 h 689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55763" h="689429">
                <a:moveTo>
                  <a:pt x="0" y="0"/>
                </a:moveTo>
                <a:lnTo>
                  <a:pt x="1755763" y="0"/>
                </a:lnTo>
                <a:lnTo>
                  <a:pt x="1713736" y="135387"/>
                </a:lnTo>
                <a:cubicBezTo>
                  <a:pt x="1576025" y="460974"/>
                  <a:pt x="1253632" y="689429"/>
                  <a:pt x="877881" y="689429"/>
                </a:cubicBezTo>
                <a:cubicBezTo>
                  <a:pt x="502131" y="689429"/>
                  <a:pt x="179738" y="460974"/>
                  <a:pt x="42026" y="1353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glow rad="1016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6FCE7664-1245-30C4-3259-3D3B7D4D4138}"/>
              </a:ext>
            </a:extLst>
          </p:cNvPr>
          <p:cNvSpPr/>
          <p:nvPr/>
        </p:nvSpPr>
        <p:spPr>
          <a:xfrm>
            <a:off x="5370517" y="0"/>
            <a:ext cx="1450963" cy="435428"/>
          </a:xfrm>
          <a:custGeom>
            <a:avLst/>
            <a:gdLst>
              <a:gd name="connsiteX0" fmla="*/ 0 w 1755763"/>
              <a:gd name="connsiteY0" fmla="*/ 0 h 689429"/>
              <a:gd name="connsiteX1" fmla="*/ 1755763 w 1755763"/>
              <a:gd name="connsiteY1" fmla="*/ 0 h 689429"/>
              <a:gd name="connsiteX2" fmla="*/ 1713736 w 1755763"/>
              <a:gd name="connsiteY2" fmla="*/ 135387 h 689429"/>
              <a:gd name="connsiteX3" fmla="*/ 877881 w 1755763"/>
              <a:gd name="connsiteY3" fmla="*/ 689429 h 689429"/>
              <a:gd name="connsiteX4" fmla="*/ 42026 w 1755763"/>
              <a:gd name="connsiteY4" fmla="*/ 135387 h 689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55763" h="689429">
                <a:moveTo>
                  <a:pt x="0" y="0"/>
                </a:moveTo>
                <a:lnTo>
                  <a:pt x="1755763" y="0"/>
                </a:lnTo>
                <a:lnTo>
                  <a:pt x="1713736" y="135387"/>
                </a:lnTo>
                <a:cubicBezTo>
                  <a:pt x="1576025" y="460974"/>
                  <a:pt x="1253632" y="689429"/>
                  <a:pt x="877881" y="689429"/>
                </a:cubicBezTo>
                <a:cubicBezTo>
                  <a:pt x="502131" y="689429"/>
                  <a:pt x="179738" y="460974"/>
                  <a:pt x="42026" y="135387"/>
                </a:cubicBezTo>
                <a:close/>
              </a:path>
            </a:pathLst>
          </a:custGeom>
          <a:gradFill>
            <a:gsLst>
              <a:gs pos="0">
                <a:srgbClr val="1E3C72"/>
              </a:gs>
              <a:gs pos="100000">
                <a:srgbClr val="2A5298"/>
              </a:gs>
            </a:gsLst>
            <a:lin ang="5400000" scaled="0"/>
          </a:gradFill>
          <a:ln>
            <a:noFill/>
          </a:ln>
          <a:effectLst>
            <a:glow rad="1016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4EA4B8-0CF5-6E45-7613-889423A7F5BC}"/>
              </a:ext>
            </a:extLst>
          </p:cNvPr>
          <p:cNvSpPr txBox="1"/>
          <p:nvPr/>
        </p:nvSpPr>
        <p:spPr>
          <a:xfrm>
            <a:off x="5676900" y="8694"/>
            <a:ext cx="838200" cy="400110"/>
          </a:xfrm>
          <a:prstGeom prst="rect">
            <a:avLst/>
          </a:prstGeom>
          <a:noFill/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bg1">
                      <a:lumMod val="75000"/>
                      <a:alpha val="40000"/>
                    </a:schemeClr>
                  </a:outerShdw>
                </a:effectLst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3</a:t>
            </a:r>
            <a:endParaRPr lang="ko-KR" altLang="en-US" sz="2000" dirty="0">
              <a:solidFill>
                <a:schemeClr val="bg1"/>
              </a:solidFill>
              <a:effectLst>
                <a:outerShdw blurRad="50800" dist="38100" dir="2700000" algn="tl" rotWithShape="0">
                  <a:schemeClr val="bg1">
                    <a:lumMod val="75000"/>
                    <a:alpha val="40000"/>
                  </a:schemeClr>
                </a:outerShdw>
              </a:effectLst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A0CD96-ABA6-699A-B02F-0115F3E711D9}"/>
              </a:ext>
            </a:extLst>
          </p:cNvPr>
          <p:cNvSpPr txBox="1"/>
          <p:nvPr/>
        </p:nvSpPr>
        <p:spPr>
          <a:xfrm>
            <a:off x="1219198" y="537364"/>
            <a:ext cx="9753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1E3C7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프로젝트 수행내용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0A0CD96-ABA6-699A-B02F-0115F3E711D9}"/>
              </a:ext>
            </a:extLst>
          </p:cNvPr>
          <p:cNvSpPr txBox="1"/>
          <p:nvPr/>
        </p:nvSpPr>
        <p:spPr>
          <a:xfrm>
            <a:off x="1219198" y="834292"/>
            <a:ext cx="9753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rgbClr val="1E3C7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Django project</a:t>
            </a:r>
            <a:endParaRPr lang="ko-KR" altLang="en-US" sz="1200" dirty="0">
              <a:solidFill>
                <a:srgbClr val="1E3C72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B20ADF8-B038-1620-82BB-0F65803F75D0}"/>
              </a:ext>
            </a:extLst>
          </p:cNvPr>
          <p:cNvSpPr txBox="1"/>
          <p:nvPr/>
        </p:nvSpPr>
        <p:spPr>
          <a:xfrm>
            <a:off x="1109840" y="948866"/>
            <a:ext cx="7348360" cy="338939"/>
          </a:xfrm>
          <a:prstGeom prst="rect">
            <a:avLst/>
          </a:prstGeom>
          <a:noFill/>
        </p:spPr>
        <p:txBody>
          <a:bodyPr wrap="square" lIns="144000" rtlCol="0">
            <a:spAutoFit/>
          </a:bodyPr>
          <a:lstStyle/>
          <a:p>
            <a:pPr>
              <a:lnSpc>
                <a:spcPct val="170000"/>
              </a:lnSpc>
            </a:pPr>
            <a:r>
              <a:rPr lang="en-US" altLang="ko-KR" sz="1100" kern="0" dirty="0" smtClean="0">
                <a:solidFill>
                  <a:srgbClr val="000000"/>
                </a:solidFill>
                <a:latin typeface="+mn-ea"/>
              </a:rPr>
              <a:t>signup(</a:t>
            </a:r>
            <a:r>
              <a:rPr lang="ko-KR" altLang="en-US" sz="1100" kern="0" dirty="0" smtClean="0">
                <a:solidFill>
                  <a:srgbClr val="000000"/>
                </a:solidFill>
                <a:latin typeface="+mn-ea"/>
              </a:rPr>
              <a:t>회원가입</a:t>
            </a:r>
            <a:r>
              <a:rPr lang="en-US" altLang="ko-KR" sz="1100" kern="0" dirty="0" smtClean="0">
                <a:solidFill>
                  <a:srgbClr val="000000"/>
                </a:solidFill>
                <a:latin typeface="+mn-ea"/>
              </a:rPr>
              <a:t>) </a:t>
            </a:r>
            <a:r>
              <a:rPr lang="ko-KR" altLang="en-US" sz="1100" kern="0" dirty="0" smtClean="0">
                <a:solidFill>
                  <a:srgbClr val="000000"/>
                </a:solidFill>
                <a:latin typeface="+mn-ea"/>
              </a:rPr>
              <a:t>함수</a:t>
            </a:r>
            <a:endParaRPr lang="en-US" altLang="ko-KR" sz="1100" kern="0" spc="0" dirty="0" smtClean="0">
              <a:solidFill>
                <a:srgbClr val="000000"/>
              </a:solidFill>
              <a:effectLst/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B20ADF8-B038-1620-82BB-0F65803F75D0}"/>
              </a:ext>
            </a:extLst>
          </p:cNvPr>
          <p:cNvSpPr txBox="1"/>
          <p:nvPr/>
        </p:nvSpPr>
        <p:spPr>
          <a:xfrm>
            <a:off x="6095998" y="2088964"/>
            <a:ext cx="5928137" cy="3257815"/>
          </a:xfrm>
          <a:prstGeom prst="rect">
            <a:avLst/>
          </a:prstGeom>
          <a:noFill/>
        </p:spPr>
        <p:txBody>
          <a:bodyPr wrap="square" lIns="144000" rtlCol="0">
            <a:spAutoFit/>
          </a:bodyPr>
          <a:lstStyle/>
          <a:p>
            <a:pPr marL="228600" indent="-228600">
              <a:lnSpc>
                <a:spcPct val="170000"/>
              </a:lnSpc>
              <a:buAutoNum type="arabicPeriod"/>
            </a:pPr>
            <a:r>
              <a:rPr lang="en-US" altLang="ko-KR" sz="1100" kern="0" dirty="0" smtClean="0">
                <a:solidFill>
                  <a:srgbClr val="000000"/>
                </a:solidFill>
                <a:latin typeface="+mn-ea"/>
              </a:rPr>
              <a:t>POST </a:t>
            </a:r>
            <a:r>
              <a:rPr lang="ko-KR" altLang="en-US" sz="1100" kern="0" dirty="0" smtClean="0">
                <a:solidFill>
                  <a:srgbClr val="000000"/>
                </a:solidFill>
                <a:latin typeface="+mn-ea"/>
              </a:rPr>
              <a:t>요청이 들어오면 비밀번호</a:t>
            </a:r>
            <a:r>
              <a:rPr lang="en-US" altLang="ko-KR" sz="1100" kern="0" dirty="0" smtClean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1100" kern="0" dirty="0" smtClean="0">
                <a:solidFill>
                  <a:srgbClr val="000000"/>
                </a:solidFill>
                <a:latin typeface="+mn-ea"/>
              </a:rPr>
              <a:t>비밀번호 확인 입력란에 입력한 </a:t>
            </a:r>
            <a:r>
              <a:rPr lang="en-US" altLang="ko-KR" sz="1100" kern="0" dirty="0" smtClean="0">
                <a:solidFill>
                  <a:srgbClr val="000000"/>
                </a:solidFill>
                <a:latin typeface="+mn-ea"/>
              </a:rPr>
              <a:t>‘password’, ‘password2’ </a:t>
            </a:r>
            <a:r>
              <a:rPr lang="ko-KR" altLang="en-US" sz="1100" kern="0" dirty="0" smtClean="0">
                <a:solidFill>
                  <a:srgbClr val="000000"/>
                </a:solidFill>
                <a:latin typeface="+mn-ea"/>
              </a:rPr>
              <a:t>의 값을 비교하여 값이 동일한지 확인한다</a:t>
            </a:r>
            <a:r>
              <a:rPr lang="en-US" altLang="ko-KR" sz="1100" kern="0" dirty="0" smtClean="0">
                <a:solidFill>
                  <a:srgbClr val="000000"/>
                </a:solidFill>
                <a:latin typeface="+mn-ea"/>
              </a:rPr>
              <a:t>. </a:t>
            </a:r>
          </a:p>
          <a:p>
            <a:pPr>
              <a:lnSpc>
                <a:spcPct val="170000"/>
              </a:lnSpc>
            </a:pPr>
            <a:endParaRPr lang="en-US" altLang="ko-KR" sz="1100" kern="0" spc="0" dirty="0" smtClean="0">
              <a:solidFill>
                <a:srgbClr val="000000"/>
              </a:solidFill>
              <a:effectLst/>
              <a:latin typeface="+mn-ea"/>
            </a:endParaRPr>
          </a:p>
          <a:p>
            <a:pPr>
              <a:lnSpc>
                <a:spcPct val="170000"/>
              </a:lnSpc>
            </a:pPr>
            <a:r>
              <a:rPr lang="en-US" altLang="ko-KR" sz="1100" kern="0" spc="0" dirty="0" smtClean="0">
                <a:solidFill>
                  <a:srgbClr val="000000"/>
                </a:solidFill>
                <a:effectLst/>
                <a:latin typeface="+mn-ea"/>
              </a:rPr>
              <a:t>2. </a:t>
            </a:r>
            <a:r>
              <a:rPr lang="ko-KR" altLang="en-US" sz="1100" kern="0" spc="0" dirty="0" smtClean="0">
                <a:solidFill>
                  <a:srgbClr val="000000"/>
                </a:solidFill>
                <a:effectLst/>
                <a:latin typeface="+mn-ea"/>
              </a:rPr>
              <a:t>값이 동일하다면 입력한 </a:t>
            </a:r>
            <a:r>
              <a:rPr lang="ko-KR" altLang="en-US" sz="1100" kern="0" dirty="0" smtClean="0">
                <a:solidFill>
                  <a:srgbClr val="000000"/>
                </a:solidFill>
                <a:latin typeface="+mn-ea"/>
              </a:rPr>
              <a:t>아이디</a:t>
            </a:r>
            <a:r>
              <a:rPr lang="en-US" altLang="ko-KR" sz="1100" kern="0" dirty="0" smtClean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1100" kern="0" dirty="0" smtClean="0">
                <a:solidFill>
                  <a:srgbClr val="000000"/>
                </a:solidFill>
                <a:latin typeface="+mn-ea"/>
              </a:rPr>
              <a:t>비밀번호</a:t>
            </a:r>
            <a:r>
              <a:rPr lang="en-US" altLang="ko-KR" sz="1100" kern="0" dirty="0" smtClean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1100" kern="0" dirty="0" smtClean="0">
                <a:solidFill>
                  <a:srgbClr val="000000"/>
                </a:solidFill>
                <a:latin typeface="+mn-ea"/>
              </a:rPr>
              <a:t>닉네임</a:t>
            </a:r>
            <a:r>
              <a:rPr lang="en-US" altLang="ko-KR" sz="1100" kern="0" dirty="0" smtClean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1100" kern="0" dirty="0" smtClean="0">
                <a:solidFill>
                  <a:srgbClr val="000000"/>
                </a:solidFill>
                <a:latin typeface="+mn-ea"/>
              </a:rPr>
              <a:t>이메일</a:t>
            </a:r>
            <a:r>
              <a:rPr lang="en-US" altLang="ko-KR" sz="1100" kern="0" dirty="0" smtClean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1100" kern="0" dirty="0" smtClean="0">
                <a:solidFill>
                  <a:srgbClr val="000000"/>
                </a:solidFill>
                <a:latin typeface="+mn-ea"/>
              </a:rPr>
              <a:t>생일 정보를 변수에 저장한다</a:t>
            </a:r>
            <a:r>
              <a:rPr lang="en-US" altLang="ko-KR" sz="1100" kern="0" dirty="0" smtClean="0">
                <a:solidFill>
                  <a:srgbClr val="000000"/>
                </a:solidFill>
                <a:latin typeface="+mn-ea"/>
              </a:rPr>
              <a:t>.</a:t>
            </a:r>
          </a:p>
          <a:p>
            <a:pPr>
              <a:lnSpc>
                <a:spcPct val="170000"/>
              </a:lnSpc>
            </a:pPr>
            <a:endParaRPr lang="en-US" altLang="ko-KR" sz="1100" kern="0" dirty="0" smtClean="0">
              <a:solidFill>
                <a:srgbClr val="000000"/>
              </a:solidFill>
              <a:latin typeface="+mn-ea"/>
            </a:endParaRPr>
          </a:p>
          <a:p>
            <a:pPr>
              <a:lnSpc>
                <a:spcPct val="170000"/>
              </a:lnSpc>
            </a:pPr>
            <a:r>
              <a:rPr lang="en-US" altLang="ko-KR" sz="1100" kern="0" dirty="0" smtClean="0">
                <a:solidFill>
                  <a:srgbClr val="000000"/>
                </a:solidFill>
                <a:latin typeface="+mn-ea"/>
              </a:rPr>
              <a:t>3. </a:t>
            </a:r>
            <a:r>
              <a:rPr lang="ko-KR" altLang="en-US" sz="1100" kern="0" dirty="0" smtClean="0">
                <a:solidFill>
                  <a:srgbClr val="000000"/>
                </a:solidFill>
                <a:latin typeface="+mn-ea"/>
              </a:rPr>
              <a:t>입력되지 않은 정보가 있거나 존재하는 </a:t>
            </a:r>
            <a:r>
              <a:rPr lang="en-US" altLang="ko-KR" sz="1100" kern="0" dirty="0" smtClean="0">
                <a:solidFill>
                  <a:srgbClr val="000000"/>
                </a:solidFill>
                <a:latin typeface="+mn-ea"/>
              </a:rPr>
              <a:t>ID, </a:t>
            </a:r>
            <a:r>
              <a:rPr lang="ko-KR" altLang="en-US" sz="1100" kern="0" dirty="0" smtClean="0">
                <a:solidFill>
                  <a:srgbClr val="000000"/>
                </a:solidFill>
                <a:latin typeface="+mn-ea"/>
              </a:rPr>
              <a:t>닉네임이거나 이메일</a:t>
            </a:r>
            <a:r>
              <a:rPr lang="en-US" altLang="ko-KR" sz="1100" kern="0" dirty="0" smtClean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1100" kern="0" dirty="0" smtClean="0">
                <a:solidFill>
                  <a:srgbClr val="000000"/>
                </a:solidFill>
                <a:latin typeface="+mn-ea"/>
              </a:rPr>
              <a:t>날짜 형식이 틀렸을 경우 각 해당하는 메시지를 출력하고 다시 회원가입 창을 반환한다</a:t>
            </a:r>
            <a:r>
              <a:rPr lang="en-US" altLang="ko-KR" sz="1100" kern="0" dirty="0" smtClean="0">
                <a:solidFill>
                  <a:srgbClr val="000000"/>
                </a:solidFill>
                <a:latin typeface="+mn-ea"/>
              </a:rPr>
              <a:t>.</a:t>
            </a:r>
          </a:p>
          <a:p>
            <a:pPr>
              <a:lnSpc>
                <a:spcPct val="170000"/>
              </a:lnSpc>
            </a:pPr>
            <a:endParaRPr lang="en-US" altLang="ko-KR" sz="1100" kern="0" dirty="0" smtClean="0">
              <a:solidFill>
                <a:srgbClr val="000000"/>
              </a:solidFill>
              <a:latin typeface="+mn-ea"/>
            </a:endParaRPr>
          </a:p>
          <a:p>
            <a:pPr>
              <a:lnSpc>
                <a:spcPct val="170000"/>
              </a:lnSpc>
            </a:pPr>
            <a:r>
              <a:rPr lang="en-US" altLang="ko-KR" sz="1100" kern="0" dirty="0" smtClean="0">
                <a:solidFill>
                  <a:srgbClr val="000000"/>
                </a:solidFill>
                <a:latin typeface="+mn-ea"/>
              </a:rPr>
              <a:t>4. </a:t>
            </a:r>
            <a:r>
              <a:rPr lang="ko-KR" altLang="en-US" sz="1100" kern="0" dirty="0" smtClean="0">
                <a:solidFill>
                  <a:srgbClr val="000000"/>
                </a:solidFill>
                <a:latin typeface="+mn-ea"/>
              </a:rPr>
              <a:t>존재하는 </a:t>
            </a:r>
            <a:r>
              <a:rPr lang="en-US" altLang="ko-KR" sz="1100" kern="0" dirty="0" smtClean="0">
                <a:solidFill>
                  <a:srgbClr val="000000"/>
                </a:solidFill>
                <a:latin typeface="+mn-ea"/>
              </a:rPr>
              <a:t>ID, </a:t>
            </a:r>
            <a:r>
              <a:rPr lang="ko-KR" altLang="en-US" sz="1100" kern="0" dirty="0" smtClean="0">
                <a:solidFill>
                  <a:srgbClr val="000000"/>
                </a:solidFill>
                <a:latin typeface="+mn-ea"/>
              </a:rPr>
              <a:t>닉네임이 없고 모두 정상적으로 입력했을 경우 </a:t>
            </a:r>
            <a:r>
              <a:rPr lang="en-US" altLang="ko-KR" sz="1100" kern="0" dirty="0" smtClean="0">
                <a:solidFill>
                  <a:srgbClr val="000000"/>
                </a:solidFill>
                <a:latin typeface="+mn-ea"/>
              </a:rPr>
              <a:t>create </a:t>
            </a:r>
            <a:r>
              <a:rPr lang="ko-KR" altLang="en-US" sz="1100" kern="0" dirty="0" err="1" smtClean="0">
                <a:solidFill>
                  <a:srgbClr val="000000"/>
                </a:solidFill>
                <a:latin typeface="+mn-ea"/>
              </a:rPr>
              <a:t>메소드를</a:t>
            </a:r>
            <a:r>
              <a:rPr lang="ko-KR" altLang="en-US" sz="1100" kern="0" dirty="0" smtClean="0">
                <a:solidFill>
                  <a:srgbClr val="000000"/>
                </a:solidFill>
                <a:latin typeface="+mn-ea"/>
              </a:rPr>
              <a:t> 이용해 입력한 정보들을 바탕으로 </a:t>
            </a:r>
            <a:r>
              <a:rPr lang="en-US" altLang="ko-KR" sz="1100" kern="0" dirty="0" smtClean="0">
                <a:solidFill>
                  <a:srgbClr val="000000"/>
                </a:solidFill>
                <a:latin typeface="+mn-ea"/>
              </a:rPr>
              <a:t>Users </a:t>
            </a:r>
            <a:r>
              <a:rPr lang="ko-KR" altLang="en-US" sz="1100" kern="0" dirty="0" smtClean="0">
                <a:solidFill>
                  <a:srgbClr val="000000"/>
                </a:solidFill>
                <a:latin typeface="+mn-ea"/>
              </a:rPr>
              <a:t>테이블에 데이터를 삽입하여 저장한다</a:t>
            </a:r>
            <a:r>
              <a:rPr lang="en-US" altLang="ko-KR" sz="1100" kern="0" dirty="0" smtClean="0">
                <a:solidFill>
                  <a:srgbClr val="000000"/>
                </a:solidFill>
                <a:latin typeface="+mn-ea"/>
              </a:rPr>
              <a:t>.</a:t>
            </a:r>
          </a:p>
          <a:p>
            <a:pPr>
              <a:lnSpc>
                <a:spcPct val="170000"/>
              </a:lnSpc>
            </a:pPr>
            <a:endParaRPr lang="en-US" altLang="ko-KR" sz="1100" kern="0" dirty="0" smtClean="0">
              <a:solidFill>
                <a:srgbClr val="000000"/>
              </a:solidFill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198" y="1309657"/>
            <a:ext cx="4884843" cy="5342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5950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자유형: 도형 3">
            <a:extLst>
              <a:ext uri="{FF2B5EF4-FFF2-40B4-BE49-F238E27FC236}">
                <a16:creationId xmlns:a16="http://schemas.microsoft.com/office/drawing/2014/main" id="{CB7B3DA9-E450-D7A1-2BC4-5AAF5480F25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357368 w 12192000"/>
              <a:gd name="connsiteY0" fmla="*/ 203199 h 6858000"/>
              <a:gd name="connsiteX1" fmla="*/ 181429 w 12192000"/>
              <a:gd name="connsiteY1" fmla="*/ 379138 h 6858000"/>
              <a:gd name="connsiteX2" fmla="*/ 181429 w 12192000"/>
              <a:gd name="connsiteY2" fmla="*/ 6486117 h 6858000"/>
              <a:gd name="connsiteX3" fmla="*/ 357368 w 12192000"/>
              <a:gd name="connsiteY3" fmla="*/ 6662056 h 6858000"/>
              <a:gd name="connsiteX4" fmla="*/ 11834632 w 12192000"/>
              <a:gd name="connsiteY4" fmla="*/ 6662056 h 6858000"/>
              <a:gd name="connsiteX5" fmla="*/ 12010571 w 12192000"/>
              <a:gd name="connsiteY5" fmla="*/ 6486117 h 6858000"/>
              <a:gd name="connsiteX6" fmla="*/ 12010571 w 12192000"/>
              <a:gd name="connsiteY6" fmla="*/ 379138 h 6858000"/>
              <a:gd name="connsiteX7" fmla="*/ 11834632 w 12192000"/>
              <a:gd name="connsiteY7" fmla="*/ 203199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357368" y="203199"/>
                </a:moveTo>
                <a:cubicBezTo>
                  <a:pt x="260200" y="203199"/>
                  <a:pt x="181429" y="281970"/>
                  <a:pt x="181429" y="379138"/>
                </a:cubicBezTo>
                <a:lnTo>
                  <a:pt x="181429" y="6486117"/>
                </a:lnTo>
                <a:cubicBezTo>
                  <a:pt x="181429" y="6583285"/>
                  <a:pt x="260200" y="6662056"/>
                  <a:pt x="357368" y="6662056"/>
                </a:cubicBezTo>
                <a:lnTo>
                  <a:pt x="11834632" y="6662056"/>
                </a:lnTo>
                <a:cubicBezTo>
                  <a:pt x="11931800" y="6662056"/>
                  <a:pt x="12010571" y="6583285"/>
                  <a:pt x="12010571" y="6486117"/>
                </a:cubicBezTo>
                <a:lnTo>
                  <a:pt x="12010571" y="379138"/>
                </a:lnTo>
                <a:cubicBezTo>
                  <a:pt x="12010571" y="281970"/>
                  <a:pt x="11931800" y="203199"/>
                  <a:pt x="11834632" y="203199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7D7D6B68-D4DC-0B92-4AEE-3D6155000BA3}"/>
              </a:ext>
            </a:extLst>
          </p:cNvPr>
          <p:cNvSpPr/>
          <p:nvPr/>
        </p:nvSpPr>
        <p:spPr>
          <a:xfrm>
            <a:off x="5297830" y="0"/>
            <a:ext cx="1596339" cy="479055"/>
          </a:xfrm>
          <a:custGeom>
            <a:avLst/>
            <a:gdLst>
              <a:gd name="connsiteX0" fmla="*/ 0 w 1755763"/>
              <a:gd name="connsiteY0" fmla="*/ 0 h 689429"/>
              <a:gd name="connsiteX1" fmla="*/ 1755763 w 1755763"/>
              <a:gd name="connsiteY1" fmla="*/ 0 h 689429"/>
              <a:gd name="connsiteX2" fmla="*/ 1713736 w 1755763"/>
              <a:gd name="connsiteY2" fmla="*/ 135387 h 689429"/>
              <a:gd name="connsiteX3" fmla="*/ 877881 w 1755763"/>
              <a:gd name="connsiteY3" fmla="*/ 689429 h 689429"/>
              <a:gd name="connsiteX4" fmla="*/ 42026 w 1755763"/>
              <a:gd name="connsiteY4" fmla="*/ 135387 h 689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55763" h="689429">
                <a:moveTo>
                  <a:pt x="0" y="0"/>
                </a:moveTo>
                <a:lnTo>
                  <a:pt x="1755763" y="0"/>
                </a:lnTo>
                <a:lnTo>
                  <a:pt x="1713736" y="135387"/>
                </a:lnTo>
                <a:cubicBezTo>
                  <a:pt x="1576025" y="460974"/>
                  <a:pt x="1253632" y="689429"/>
                  <a:pt x="877881" y="689429"/>
                </a:cubicBezTo>
                <a:cubicBezTo>
                  <a:pt x="502131" y="689429"/>
                  <a:pt x="179738" y="460974"/>
                  <a:pt x="42026" y="1353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glow rad="1016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6FCE7664-1245-30C4-3259-3D3B7D4D4138}"/>
              </a:ext>
            </a:extLst>
          </p:cNvPr>
          <p:cNvSpPr/>
          <p:nvPr/>
        </p:nvSpPr>
        <p:spPr>
          <a:xfrm>
            <a:off x="5370517" y="0"/>
            <a:ext cx="1450963" cy="435428"/>
          </a:xfrm>
          <a:custGeom>
            <a:avLst/>
            <a:gdLst>
              <a:gd name="connsiteX0" fmla="*/ 0 w 1755763"/>
              <a:gd name="connsiteY0" fmla="*/ 0 h 689429"/>
              <a:gd name="connsiteX1" fmla="*/ 1755763 w 1755763"/>
              <a:gd name="connsiteY1" fmla="*/ 0 h 689429"/>
              <a:gd name="connsiteX2" fmla="*/ 1713736 w 1755763"/>
              <a:gd name="connsiteY2" fmla="*/ 135387 h 689429"/>
              <a:gd name="connsiteX3" fmla="*/ 877881 w 1755763"/>
              <a:gd name="connsiteY3" fmla="*/ 689429 h 689429"/>
              <a:gd name="connsiteX4" fmla="*/ 42026 w 1755763"/>
              <a:gd name="connsiteY4" fmla="*/ 135387 h 689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55763" h="689429">
                <a:moveTo>
                  <a:pt x="0" y="0"/>
                </a:moveTo>
                <a:lnTo>
                  <a:pt x="1755763" y="0"/>
                </a:lnTo>
                <a:lnTo>
                  <a:pt x="1713736" y="135387"/>
                </a:lnTo>
                <a:cubicBezTo>
                  <a:pt x="1576025" y="460974"/>
                  <a:pt x="1253632" y="689429"/>
                  <a:pt x="877881" y="689429"/>
                </a:cubicBezTo>
                <a:cubicBezTo>
                  <a:pt x="502131" y="689429"/>
                  <a:pt x="179738" y="460974"/>
                  <a:pt x="42026" y="135387"/>
                </a:cubicBezTo>
                <a:close/>
              </a:path>
            </a:pathLst>
          </a:custGeom>
          <a:gradFill>
            <a:gsLst>
              <a:gs pos="0">
                <a:srgbClr val="1E3C72"/>
              </a:gs>
              <a:gs pos="100000">
                <a:srgbClr val="2A5298"/>
              </a:gs>
            </a:gsLst>
            <a:lin ang="5400000" scaled="0"/>
          </a:gradFill>
          <a:ln>
            <a:noFill/>
          </a:ln>
          <a:effectLst>
            <a:glow rad="1016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4EA4B8-0CF5-6E45-7613-889423A7F5BC}"/>
              </a:ext>
            </a:extLst>
          </p:cNvPr>
          <p:cNvSpPr txBox="1"/>
          <p:nvPr/>
        </p:nvSpPr>
        <p:spPr>
          <a:xfrm>
            <a:off x="5676900" y="8694"/>
            <a:ext cx="838200" cy="400110"/>
          </a:xfrm>
          <a:prstGeom prst="rect">
            <a:avLst/>
          </a:prstGeom>
          <a:noFill/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bg1">
                      <a:lumMod val="75000"/>
                      <a:alpha val="40000"/>
                    </a:schemeClr>
                  </a:outerShdw>
                </a:effectLst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3</a:t>
            </a:r>
            <a:endParaRPr lang="ko-KR" altLang="en-US" sz="2000" dirty="0">
              <a:solidFill>
                <a:schemeClr val="bg1"/>
              </a:solidFill>
              <a:effectLst>
                <a:outerShdw blurRad="50800" dist="38100" dir="2700000" algn="tl" rotWithShape="0">
                  <a:schemeClr val="bg1">
                    <a:lumMod val="75000"/>
                    <a:alpha val="40000"/>
                  </a:schemeClr>
                </a:outerShdw>
              </a:effectLst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A0CD96-ABA6-699A-B02F-0115F3E711D9}"/>
              </a:ext>
            </a:extLst>
          </p:cNvPr>
          <p:cNvSpPr txBox="1"/>
          <p:nvPr/>
        </p:nvSpPr>
        <p:spPr>
          <a:xfrm>
            <a:off x="1219198" y="537364"/>
            <a:ext cx="9753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1E3C7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프로젝트 수행내용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0A0CD96-ABA6-699A-B02F-0115F3E711D9}"/>
              </a:ext>
            </a:extLst>
          </p:cNvPr>
          <p:cNvSpPr txBox="1"/>
          <p:nvPr/>
        </p:nvSpPr>
        <p:spPr>
          <a:xfrm>
            <a:off x="1219198" y="834292"/>
            <a:ext cx="9753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rgbClr val="1E3C7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Django project</a:t>
            </a:r>
            <a:endParaRPr lang="ko-KR" altLang="en-US" sz="1200" dirty="0">
              <a:solidFill>
                <a:srgbClr val="1E3C72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B20ADF8-B038-1620-82BB-0F65803F75D0}"/>
              </a:ext>
            </a:extLst>
          </p:cNvPr>
          <p:cNvSpPr txBox="1"/>
          <p:nvPr/>
        </p:nvSpPr>
        <p:spPr>
          <a:xfrm>
            <a:off x="1109840" y="948866"/>
            <a:ext cx="7348360" cy="380104"/>
          </a:xfrm>
          <a:prstGeom prst="rect">
            <a:avLst/>
          </a:prstGeom>
          <a:noFill/>
        </p:spPr>
        <p:txBody>
          <a:bodyPr wrap="square" lIns="144000" rtlCol="0">
            <a:spAutoFit/>
          </a:bodyPr>
          <a:lstStyle/>
          <a:p>
            <a:pPr>
              <a:lnSpc>
                <a:spcPct val="170000"/>
              </a:lnSpc>
            </a:pPr>
            <a:r>
              <a:rPr lang="en-US" altLang="ko-KR" sz="1100" kern="0" dirty="0" err="1" smtClean="0">
                <a:solidFill>
                  <a:srgbClr val="000000"/>
                </a:solidFill>
                <a:latin typeface="+mn-ea"/>
              </a:rPr>
              <a:t>Contents_detail</a:t>
            </a:r>
            <a:r>
              <a:rPr lang="en-US" altLang="ko-KR" sz="1100" kern="0" dirty="0" smtClean="0">
                <a:solidFill>
                  <a:srgbClr val="000000"/>
                </a:solidFill>
                <a:latin typeface="+mn-ea"/>
              </a:rPr>
              <a:t>(</a:t>
            </a:r>
            <a:r>
              <a:rPr lang="ko-KR" altLang="en-US" sz="1100" kern="0" dirty="0" smtClean="0">
                <a:solidFill>
                  <a:srgbClr val="000000"/>
                </a:solidFill>
                <a:latin typeface="+mn-ea"/>
              </a:rPr>
              <a:t>상세페이지</a:t>
            </a:r>
            <a:r>
              <a:rPr lang="en-US" altLang="ko-KR" sz="1100" kern="0" dirty="0" smtClean="0">
                <a:solidFill>
                  <a:srgbClr val="000000"/>
                </a:solidFill>
                <a:latin typeface="+mn-ea"/>
              </a:rPr>
              <a:t>) </a:t>
            </a:r>
            <a:r>
              <a:rPr lang="ko-KR" altLang="en-US" sz="1100" kern="0" dirty="0" smtClean="0">
                <a:solidFill>
                  <a:srgbClr val="000000"/>
                </a:solidFill>
                <a:latin typeface="+mn-ea"/>
              </a:rPr>
              <a:t>함수</a:t>
            </a:r>
            <a:endParaRPr lang="en-US" altLang="ko-KR" sz="1100" kern="0" spc="0" dirty="0" smtClean="0">
              <a:solidFill>
                <a:srgbClr val="000000"/>
              </a:solidFill>
              <a:effectLst/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B20ADF8-B038-1620-82BB-0F65803F75D0}"/>
              </a:ext>
            </a:extLst>
          </p:cNvPr>
          <p:cNvSpPr txBox="1"/>
          <p:nvPr/>
        </p:nvSpPr>
        <p:spPr>
          <a:xfrm>
            <a:off x="6392735" y="1544411"/>
            <a:ext cx="5928137" cy="2970044"/>
          </a:xfrm>
          <a:prstGeom prst="rect">
            <a:avLst/>
          </a:prstGeom>
          <a:noFill/>
        </p:spPr>
        <p:txBody>
          <a:bodyPr wrap="square" lIns="144000" rtlCol="0">
            <a:spAutoFit/>
          </a:bodyPr>
          <a:lstStyle/>
          <a:p>
            <a:pPr marL="228600" indent="-228600">
              <a:lnSpc>
                <a:spcPct val="170000"/>
              </a:lnSpc>
              <a:buAutoNum type="arabicPeriod"/>
            </a:pPr>
            <a:r>
              <a:rPr lang="ko-KR" altLang="en-US" sz="1100" kern="0" dirty="0" smtClean="0">
                <a:solidFill>
                  <a:srgbClr val="000000"/>
                </a:solidFill>
                <a:latin typeface="+mn-ea"/>
              </a:rPr>
              <a:t>함수의 두 번째 매개변수로 </a:t>
            </a:r>
            <a:r>
              <a:rPr lang="ko-KR" altLang="en-US" sz="1100" kern="0" dirty="0" err="1" smtClean="0">
                <a:solidFill>
                  <a:srgbClr val="000000"/>
                </a:solidFill>
                <a:latin typeface="+mn-ea"/>
              </a:rPr>
              <a:t>입력받은</a:t>
            </a:r>
            <a:r>
              <a:rPr lang="ko-KR" altLang="en-US" sz="1100" kern="0" dirty="0" smtClean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100" kern="0" dirty="0" err="1" smtClean="0">
                <a:solidFill>
                  <a:srgbClr val="000000"/>
                </a:solidFill>
                <a:latin typeface="+mn-ea"/>
              </a:rPr>
              <a:t>contents_id</a:t>
            </a:r>
            <a:r>
              <a:rPr lang="en-US" altLang="ko-KR" sz="1100" kern="0" dirty="0" smtClean="0">
                <a:solidFill>
                  <a:srgbClr val="000000"/>
                </a:solidFill>
                <a:latin typeface="+mn-ea"/>
              </a:rPr>
              <a:t> </a:t>
            </a:r>
            <a:r>
              <a:rPr lang="ko-KR" altLang="en-US" sz="1100" kern="0" dirty="0" smtClean="0">
                <a:solidFill>
                  <a:srgbClr val="000000"/>
                </a:solidFill>
                <a:latin typeface="+mn-ea"/>
              </a:rPr>
              <a:t>를 이용하여 해당하는 </a:t>
            </a:r>
            <a:endParaRPr lang="en-US" altLang="ko-KR" sz="1100" kern="0" dirty="0" smtClean="0">
              <a:solidFill>
                <a:srgbClr val="000000"/>
              </a:solidFill>
              <a:latin typeface="+mn-ea"/>
            </a:endParaRPr>
          </a:p>
          <a:p>
            <a:pPr>
              <a:lnSpc>
                <a:spcPct val="170000"/>
              </a:lnSpc>
            </a:pPr>
            <a:r>
              <a:rPr lang="en-US" altLang="ko-KR" sz="1100" kern="0" dirty="0" err="1" smtClean="0">
                <a:solidFill>
                  <a:srgbClr val="000000"/>
                </a:solidFill>
                <a:latin typeface="+mn-ea"/>
              </a:rPr>
              <a:t>contents_id</a:t>
            </a:r>
            <a:r>
              <a:rPr lang="ko-KR" altLang="en-US" sz="1100" kern="0" dirty="0">
                <a:solidFill>
                  <a:srgbClr val="000000"/>
                </a:solidFill>
                <a:latin typeface="+mn-ea"/>
              </a:rPr>
              <a:t>를</a:t>
            </a:r>
            <a:r>
              <a:rPr lang="ko-KR" altLang="en-US" sz="1100" kern="0" dirty="0" smtClean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100" kern="0" dirty="0" smtClean="0">
                <a:solidFill>
                  <a:srgbClr val="000000"/>
                </a:solidFill>
                <a:latin typeface="+mn-ea"/>
              </a:rPr>
              <a:t>Contents </a:t>
            </a:r>
            <a:r>
              <a:rPr lang="ko-KR" altLang="en-US" sz="1100" kern="0" dirty="0" smtClean="0">
                <a:solidFill>
                  <a:srgbClr val="000000"/>
                </a:solidFill>
                <a:latin typeface="+mn-ea"/>
              </a:rPr>
              <a:t>테이블에서 찾아 해당 정보를 저장한다</a:t>
            </a:r>
            <a:r>
              <a:rPr lang="en-US" altLang="ko-KR" sz="1100" kern="0" dirty="0" smtClean="0">
                <a:solidFill>
                  <a:srgbClr val="000000"/>
                </a:solidFill>
                <a:latin typeface="+mn-ea"/>
              </a:rPr>
              <a:t>.</a:t>
            </a:r>
          </a:p>
          <a:p>
            <a:pPr>
              <a:lnSpc>
                <a:spcPct val="170000"/>
              </a:lnSpc>
            </a:pPr>
            <a:endParaRPr lang="en-US" altLang="ko-KR" sz="1100" kern="0" dirty="0">
              <a:solidFill>
                <a:srgbClr val="000000"/>
              </a:solidFill>
              <a:latin typeface="+mn-ea"/>
            </a:endParaRPr>
          </a:p>
          <a:p>
            <a:pPr>
              <a:lnSpc>
                <a:spcPct val="170000"/>
              </a:lnSpc>
            </a:pPr>
            <a:r>
              <a:rPr lang="en-US" altLang="ko-KR" sz="1100" kern="0" dirty="0" smtClean="0">
                <a:solidFill>
                  <a:srgbClr val="000000"/>
                </a:solidFill>
                <a:latin typeface="+mn-ea"/>
              </a:rPr>
              <a:t>2. </a:t>
            </a:r>
            <a:r>
              <a:rPr lang="ko-KR" altLang="en-US" sz="1100" kern="0" dirty="0" smtClean="0">
                <a:solidFill>
                  <a:srgbClr val="000000"/>
                </a:solidFill>
                <a:latin typeface="+mn-ea"/>
              </a:rPr>
              <a:t>로그인 한 유저의 </a:t>
            </a:r>
            <a:r>
              <a:rPr lang="en-US" altLang="ko-KR" sz="1100" kern="0" dirty="0" err="1" smtClean="0">
                <a:solidFill>
                  <a:srgbClr val="000000"/>
                </a:solidFill>
                <a:latin typeface="+mn-ea"/>
              </a:rPr>
              <a:t>user_id</a:t>
            </a:r>
            <a:r>
              <a:rPr lang="ko-KR" altLang="en-US" sz="1100" kern="0" dirty="0" smtClean="0">
                <a:solidFill>
                  <a:srgbClr val="000000"/>
                </a:solidFill>
                <a:latin typeface="+mn-ea"/>
              </a:rPr>
              <a:t>를 저장한다</a:t>
            </a:r>
            <a:r>
              <a:rPr lang="en-US" altLang="ko-KR" sz="1100" kern="0" dirty="0" smtClean="0">
                <a:solidFill>
                  <a:srgbClr val="000000"/>
                </a:solidFill>
                <a:latin typeface="+mn-ea"/>
              </a:rPr>
              <a:t>.</a:t>
            </a:r>
          </a:p>
          <a:p>
            <a:pPr>
              <a:lnSpc>
                <a:spcPct val="170000"/>
              </a:lnSpc>
            </a:pPr>
            <a:endParaRPr lang="en-US" altLang="ko-KR" sz="1100" kern="0" dirty="0">
              <a:solidFill>
                <a:srgbClr val="000000"/>
              </a:solidFill>
              <a:latin typeface="+mn-ea"/>
            </a:endParaRPr>
          </a:p>
          <a:p>
            <a:pPr>
              <a:lnSpc>
                <a:spcPct val="170000"/>
              </a:lnSpc>
            </a:pPr>
            <a:r>
              <a:rPr lang="en-US" altLang="ko-KR" sz="1100" kern="0" dirty="0" smtClean="0">
                <a:solidFill>
                  <a:srgbClr val="000000"/>
                </a:solidFill>
                <a:latin typeface="+mn-ea"/>
              </a:rPr>
              <a:t>3. </a:t>
            </a:r>
            <a:r>
              <a:rPr lang="ko-KR" altLang="en-US" sz="1100" kern="0" dirty="0" smtClean="0">
                <a:solidFill>
                  <a:srgbClr val="000000"/>
                </a:solidFill>
                <a:latin typeface="+mn-ea"/>
              </a:rPr>
              <a:t>사용자가 클릭한 컨텐츠를 저장하기 위한 </a:t>
            </a:r>
            <a:r>
              <a:rPr lang="en-US" altLang="ko-KR" sz="1100" kern="0" dirty="0" err="1" smtClean="0">
                <a:solidFill>
                  <a:srgbClr val="000000"/>
                </a:solidFill>
                <a:latin typeface="+mn-ea"/>
              </a:rPr>
              <a:t>WatchingLog</a:t>
            </a:r>
            <a:r>
              <a:rPr lang="en-US" altLang="ko-KR" sz="1100" kern="0" dirty="0" smtClean="0">
                <a:solidFill>
                  <a:srgbClr val="000000"/>
                </a:solidFill>
                <a:latin typeface="+mn-ea"/>
              </a:rPr>
              <a:t> </a:t>
            </a:r>
            <a:r>
              <a:rPr lang="ko-KR" altLang="en-US" sz="1100" kern="0" dirty="0" smtClean="0">
                <a:solidFill>
                  <a:srgbClr val="000000"/>
                </a:solidFill>
                <a:latin typeface="+mn-ea"/>
              </a:rPr>
              <a:t>테이블에 사용자의 </a:t>
            </a:r>
            <a:r>
              <a:rPr lang="en-US" altLang="ko-KR" sz="1100" kern="0" dirty="0" smtClean="0">
                <a:solidFill>
                  <a:srgbClr val="000000"/>
                </a:solidFill>
                <a:latin typeface="+mn-ea"/>
              </a:rPr>
              <a:t>ID,</a:t>
            </a:r>
          </a:p>
          <a:p>
            <a:pPr>
              <a:lnSpc>
                <a:spcPct val="170000"/>
              </a:lnSpc>
            </a:pPr>
            <a:r>
              <a:rPr lang="ko-KR" altLang="en-US" sz="1100" kern="0" dirty="0" smtClean="0">
                <a:solidFill>
                  <a:srgbClr val="000000"/>
                </a:solidFill>
                <a:latin typeface="+mn-ea"/>
              </a:rPr>
              <a:t>컨텐츠 </a:t>
            </a:r>
            <a:r>
              <a:rPr lang="en-US" altLang="ko-KR" sz="1100" kern="0" dirty="0" smtClean="0">
                <a:solidFill>
                  <a:srgbClr val="000000"/>
                </a:solidFill>
                <a:latin typeface="+mn-ea"/>
              </a:rPr>
              <a:t>title, id </a:t>
            </a:r>
            <a:r>
              <a:rPr lang="ko-KR" altLang="en-US" sz="1100" kern="0" dirty="0" smtClean="0">
                <a:solidFill>
                  <a:srgbClr val="000000"/>
                </a:solidFill>
                <a:latin typeface="+mn-ea"/>
              </a:rPr>
              <a:t>그리고 클릭한 시간을 저장하여 테이블에 삽입한다</a:t>
            </a:r>
            <a:r>
              <a:rPr lang="en-US" altLang="ko-KR" sz="1100" kern="0" dirty="0" smtClean="0">
                <a:solidFill>
                  <a:srgbClr val="000000"/>
                </a:solidFill>
                <a:latin typeface="+mn-ea"/>
              </a:rPr>
              <a:t>.</a:t>
            </a:r>
          </a:p>
          <a:p>
            <a:pPr>
              <a:lnSpc>
                <a:spcPct val="170000"/>
              </a:lnSpc>
            </a:pPr>
            <a:r>
              <a:rPr lang="en-US" altLang="ko-KR" sz="1100" kern="0" dirty="0" smtClean="0">
                <a:solidFill>
                  <a:srgbClr val="000000"/>
                </a:solidFill>
                <a:latin typeface="+mn-ea"/>
              </a:rPr>
              <a:t>(</a:t>
            </a:r>
            <a:r>
              <a:rPr lang="ko-KR" altLang="en-US" sz="1100" kern="0" dirty="0" smtClean="0">
                <a:solidFill>
                  <a:srgbClr val="000000"/>
                </a:solidFill>
                <a:latin typeface="+mn-ea"/>
              </a:rPr>
              <a:t>추천 알고리즘에 사용하기 위함</a:t>
            </a:r>
            <a:r>
              <a:rPr lang="en-US" altLang="ko-KR" sz="1100" kern="0" dirty="0" smtClean="0">
                <a:solidFill>
                  <a:srgbClr val="000000"/>
                </a:solidFill>
                <a:latin typeface="+mn-ea"/>
              </a:rPr>
              <a:t>)</a:t>
            </a:r>
          </a:p>
          <a:p>
            <a:pPr>
              <a:lnSpc>
                <a:spcPct val="170000"/>
              </a:lnSpc>
            </a:pPr>
            <a:endParaRPr lang="en-US" altLang="ko-KR" sz="1100" kern="0" dirty="0">
              <a:solidFill>
                <a:srgbClr val="000000"/>
              </a:solidFill>
              <a:latin typeface="+mn-ea"/>
            </a:endParaRPr>
          </a:p>
          <a:p>
            <a:pPr>
              <a:lnSpc>
                <a:spcPct val="170000"/>
              </a:lnSpc>
            </a:pPr>
            <a:r>
              <a:rPr lang="en-US" altLang="ko-KR" sz="1100" kern="0" dirty="0" smtClean="0">
                <a:solidFill>
                  <a:srgbClr val="000000"/>
                </a:solidFill>
                <a:latin typeface="+mn-ea"/>
              </a:rPr>
              <a:t>4. 1</a:t>
            </a:r>
            <a:r>
              <a:rPr lang="ko-KR" altLang="en-US" sz="1100" kern="0" dirty="0" smtClean="0">
                <a:solidFill>
                  <a:srgbClr val="000000"/>
                </a:solidFill>
                <a:latin typeface="+mn-ea"/>
              </a:rPr>
              <a:t>에서 저장한 정보와 </a:t>
            </a:r>
            <a:r>
              <a:rPr lang="en-US" altLang="ko-KR" sz="1100" kern="0" dirty="0" err="1" smtClean="0">
                <a:solidFill>
                  <a:srgbClr val="000000"/>
                </a:solidFill>
                <a:latin typeface="+mn-ea"/>
              </a:rPr>
              <a:t>contents_id</a:t>
            </a:r>
            <a:r>
              <a:rPr lang="ko-KR" altLang="en-US" sz="1100" kern="0" dirty="0" smtClean="0">
                <a:solidFill>
                  <a:srgbClr val="000000"/>
                </a:solidFill>
                <a:latin typeface="+mn-ea"/>
              </a:rPr>
              <a:t>를 </a:t>
            </a:r>
            <a:r>
              <a:rPr lang="ko-KR" altLang="en-US" sz="1100" kern="0" dirty="0" err="1" smtClean="0">
                <a:solidFill>
                  <a:srgbClr val="000000"/>
                </a:solidFill>
                <a:latin typeface="+mn-ea"/>
              </a:rPr>
              <a:t>딕셔너리</a:t>
            </a:r>
            <a:r>
              <a:rPr lang="ko-KR" altLang="en-US" sz="1100" kern="0" dirty="0" smtClean="0">
                <a:solidFill>
                  <a:srgbClr val="000000"/>
                </a:solidFill>
                <a:latin typeface="+mn-ea"/>
              </a:rPr>
              <a:t> 형태로 </a:t>
            </a:r>
            <a:r>
              <a:rPr lang="en-US" altLang="ko-KR" sz="1100" kern="0" dirty="0" smtClean="0">
                <a:solidFill>
                  <a:srgbClr val="000000"/>
                </a:solidFill>
                <a:latin typeface="+mn-ea"/>
              </a:rPr>
              <a:t>HTML </a:t>
            </a:r>
            <a:r>
              <a:rPr lang="ko-KR" altLang="en-US" sz="1100" kern="0" dirty="0" smtClean="0">
                <a:solidFill>
                  <a:srgbClr val="000000"/>
                </a:solidFill>
                <a:latin typeface="+mn-ea"/>
              </a:rPr>
              <a:t>파일에 값을 넘겨준다</a:t>
            </a:r>
            <a:r>
              <a:rPr lang="en-US" altLang="ko-KR" sz="1100" kern="0" dirty="0" smtClean="0">
                <a:solidFill>
                  <a:srgbClr val="000000"/>
                </a:solidFill>
                <a:latin typeface="+mn-ea"/>
              </a:rPr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198" y="1600030"/>
            <a:ext cx="5090601" cy="2225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1208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자유형: 도형 3">
            <a:extLst>
              <a:ext uri="{FF2B5EF4-FFF2-40B4-BE49-F238E27FC236}">
                <a16:creationId xmlns:a16="http://schemas.microsoft.com/office/drawing/2014/main" id="{CB7B3DA9-E450-D7A1-2BC4-5AAF5480F25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357368 w 12192000"/>
              <a:gd name="connsiteY0" fmla="*/ 203199 h 6858000"/>
              <a:gd name="connsiteX1" fmla="*/ 181429 w 12192000"/>
              <a:gd name="connsiteY1" fmla="*/ 379138 h 6858000"/>
              <a:gd name="connsiteX2" fmla="*/ 181429 w 12192000"/>
              <a:gd name="connsiteY2" fmla="*/ 6486117 h 6858000"/>
              <a:gd name="connsiteX3" fmla="*/ 357368 w 12192000"/>
              <a:gd name="connsiteY3" fmla="*/ 6662056 h 6858000"/>
              <a:gd name="connsiteX4" fmla="*/ 11834632 w 12192000"/>
              <a:gd name="connsiteY4" fmla="*/ 6662056 h 6858000"/>
              <a:gd name="connsiteX5" fmla="*/ 12010571 w 12192000"/>
              <a:gd name="connsiteY5" fmla="*/ 6486117 h 6858000"/>
              <a:gd name="connsiteX6" fmla="*/ 12010571 w 12192000"/>
              <a:gd name="connsiteY6" fmla="*/ 379138 h 6858000"/>
              <a:gd name="connsiteX7" fmla="*/ 11834632 w 12192000"/>
              <a:gd name="connsiteY7" fmla="*/ 203199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357368" y="203199"/>
                </a:moveTo>
                <a:cubicBezTo>
                  <a:pt x="260200" y="203199"/>
                  <a:pt x="181429" y="281970"/>
                  <a:pt x="181429" y="379138"/>
                </a:cubicBezTo>
                <a:lnTo>
                  <a:pt x="181429" y="6486117"/>
                </a:lnTo>
                <a:cubicBezTo>
                  <a:pt x="181429" y="6583285"/>
                  <a:pt x="260200" y="6662056"/>
                  <a:pt x="357368" y="6662056"/>
                </a:cubicBezTo>
                <a:lnTo>
                  <a:pt x="11834632" y="6662056"/>
                </a:lnTo>
                <a:cubicBezTo>
                  <a:pt x="11931800" y="6662056"/>
                  <a:pt x="12010571" y="6583285"/>
                  <a:pt x="12010571" y="6486117"/>
                </a:cubicBezTo>
                <a:lnTo>
                  <a:pt x="12010571" y="379138"/>
                </a:lnTo>
                <a:cubicBezTo>
                  <a:pt x="12010571" y="281970"/>
                  <a:pt x="11931800" y="203199"/>
                  <a:pt x="11834632" y="203199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7D7D6B68-D4DC-0B92-4AEE-3D6155000BA3}"/>
              </a:ext>
            </a:extLst>
          </p:cNvPr>
          <p:cNvSpPr/>
          <p:nvPr/>
        </p:nvSpPr>
        <p:spPr>
          <a:xfrm>
            <a:off x="5297830" y="0"/>
            <a:ext cx="1596339" cy="479055"/>
          </a:xfrm>
          <a:custGeom>
            <a:avLst/>
            <a:gdLst>
              <a:gd name="connsiteX0" fmla="*/ 0 w 1755763"/>
              <a:gd name="connsiteY0" fmla="*/ 0 h 689429"/>
              <a:gd name="connsiteX1" fmla="*/ 1755763 w 1755763"/>
              <a:gd name="connsiteY1" fmla="*/ 0 h 689429"/>
              <a:gd name="connsiteX2" fmla="*/ 1713736 w 1755763"/>
              <a:gd name="connsiteY2" fmla="*/ 135387 h 689429"/>
              <a:gd name="connsiteX3" fmla="*/ 877881 w 1755763"/>
              <a:gd name="connsiteY3" fmla="*/ 689429 h 689429"/>
              <a:gd name="connsiteX4" fmla="*/ 42026 w 1755763"/>
              <a:gd name="connsiteY4" fmla="*/ 135387 h 689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55763" h="689429">
                <a:moveTo>
                  <a:pt x="0" y="0"/>
                </a:moveTo>
                <a:lnTo>
                  <a:pt x="1755763" y="0"/>
                </a:lnTo>
                <a:lnTo>
                  <a:pt x="1713736" y="135387"/>
                </a:lnTo>
                <a:cubicBezTo>
                  <a:pt x="1576025" y="460974"/>
                  <a:pt x="1253632" y="689429"/>
                  <a:pt x="877881" y="689429"/>
                </a:cubicBezTo>
                <a:cubicBezTo>
                  <a:pt x="502131" y="689429"/>
                  <a:pt x="179738" y="460974"/>
                  <a:pt x="42026" y="1353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glow rad="1016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6FCE7664-1245-30C4-3259-3D3B7D4D4138}"/>
              </a:ext>
            </a:extLst>
          </p:cNvPr>
          <p:cNvSpPr/>
          <p:nvPr/>
        </p:nvSpPr>
        <p:spPr>
          <a:xfrm>
            <a:off x="5370517" y="0"/>
            <a:ext cx="1450963" cy="435428"/>
          </a:xfrm>
          <a:custGeom>
            <a:avLst/>
            <a:gdLst>
              <a:gd name="connsiteX0" fmla="*/ 0 w 1755763"/>
              <a:gd name="connsiteY0" fmla="*/ 0 h 689429"/>
              <a:gd name="connsiteX1" fmla="*/ 1755763 w 1755763"/>
              <a:gd name="connsiteY1" fmla="*/ 0 h 689429"/>
              <a:gd name="connsiteX2" fmla="*/ 1713736 w 1755763"/>
              <a:gd name="connsiteY2" fmla="*/ 135387 h 689429"/>
              <a:gd name="connsiteX3" fmla="*/ 877881 w 1755763"/>
              <a:gd name="connsiteY3" fmla="*/ 689429 h 689429"/>
              <a:gd name="connsiteX4" fmla="*/ 42026 w 1755763"/>
              <a:gd name="connsiteY4" fmla="*/ 135387 h 689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55763" h="689429">
                <a:moveTo>
                  <a:pt x="0" y="0"/>
                </a:moveTo>
                <a:lnTo>
                  <a:pt x="1755763" y="0"/>
                </a:lnTo>
                <a:lnTo>
                  <a:pt x="1713736" y="135387"/>
                </a:lnTo>
                <a:cubicBezTo>
                  <a:pt x="1576025" y="460974"/>
                  <a:pt x="1253632" y="689429"/>
                  <a:pt x="877881" y="689429"/>
                </a:cubicBezTo>
                <a:cubicBezTo>
                  <a:pt x="502131" y="689429"/>
                  <a:pt x="179738" y="460974"/>
                  <a:pt x="42026" y="135387"/>
                </a:cubicBezTo>
                <a:close/>
              </a:path>
            </a:pathLst>
          </a:custGeom>
          <a:gradFill>
            <a:gsLst>
              <a:gs pos="0">
                <a:srgbClr val="1E3C72"/>
              </a:gs>
              <a:gs pos="100000">
                <a:srgbClr val="2A5298"/>
              </a:gs>
            </a:gsLst>
            <a:lin ang="5400000" scaled="0"/>
          </a:gradFill>
          <a:ln>
            <a:noFill/>
          </a:ln>
          <a:effectLst>
            <a:glow rad="1016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4EA4B8-0CF5-6E45-7613-889423A7F5BC}"/>
              </a:ext>
            </a:extLst>
          </p:cNvPr>
          <p:cNvSpPr txBox="1"/>
          <p:nvPr/>
        </p:nvSpPr>
        <p:spPr>
          <a:xfrm>
            <a:off x="5676900" y="8694"/>
            <a:ext cx="838200" cy="400110"/>
          </a:xfrm>
          <a:prstGeom prst="rect">
            <a:avLst/>
          </a:prstGeom>
          <a:noFill/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bg1">
                      <a:lumMod val="75000"/>
                      <a:alpha val="40000"/>
                    </a:schemeClr>
                  </a:outerShdw>
                </a:effectLst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3</a:t>
            </a:r>
            <a:endParaRPr lang="ko-KR" altLang="en-US" sz="2000" dirty="0">
              <a:solidFill>
                <a:schemeClr val="bg1"/>
              </a:solidFill>
              <a:effectLst>
                <a:outerShdw blurRad="50800" dist="38100" dir="2700000" algn="tl" rotWithShape="0">
                  <a:schemeClr val="bg1">
                    <a:lumMod val="75000"/>
                    <a:alpha val="40000"/>
                  </a:schemeClr>
                </a:outerShdw>
              </a:effectLst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A0CD96-ABA6-699A-B02F-0115F3E711D9}"/>
              </a:ext>
            </a:extLst>
          </p:cNvPr>
          <p:cNvSpPr txBox="1"/>
          <p:nvPr/>
        </p:nvSpPr>
        <p:spPr>
          <a:xfrm>
            <a:off x="1219198" y="537364"/>
            <a:ext cx="9753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1E3C7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프로젝트 수행내용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0A0CD96-ABA6-699A-B02F-0115F3E711D9}"/>
              </a:ext>
            </a:extLst>
          </p:cNvPr>
          <p:cNvSpPr txBox="1"/>
          <p:nvPr/>
        </p:nvSpPr>
        <p:spPr>
          <a:xfrm>
            <a:off x="1219198" y="834292"/>
            <a:ext cx="9753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rgbClr val="1E3C7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Django project</a:t>
            </a:r>
            <a:endParaRPr lang="ko-KR" altLang="en-US" sz="1200" dirty="0">
              <a:solidFill>
                <a:srgbClr val="1E3C72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B20ADF8-B038-1620-82BB-0F65803F75D0}"/>
              </a:ext>
            </a:extLst>
          </p:cNvPr>
          <p:cNvSpPr txBox="1"/>
          <p:nvPr/>
        </p:nvSpPr>
        <p:spPr>
          <a:xfrm>
            <a:off x="1109840" y="948866"/>
            <a:ext cx="7348360" cy="380104"/>
          </a:xfrm>
          <a:prstGeom prst="rect">
            <a:avLst/>
          </a:prstGeom>
          <a:noFill/>
        </p:spPr>
        <p:txBody>
          <a:bodyPr wrap="square" lIns="144000" rtlCol="0">
            <a:spAutoFit/>
          </a:bodyPr>
          <a:lstStyle/>
          <a:p>
            <a:pPr>
              <a:lnSpc>
                <a:spcPct val="170000"/>
              </a:lnSpc>
            </a:pPr>
            <a:r>
              <a:rPr lang="en-US" altLang="ko-KR" sz="1100" kern="0" dirty="0" err="1" smtClean="0">
                <a:solidFill>
                  <a:srgbClr val="000000"/>
                </a:solidFill>
                <a:latin typeface="+mn-ea"/>
              </a:rPr>
              <a:t>main_yl</a:t>
            </a:r>
            <a:r>
              <a:rPr lang="en-US" altLang="ko-KR" sz="1100" kern="0" dirty="0" smtClean="0">
                <a:solidFill>
                  <a:srgbClr val="000000"/>
                </a:solidFill>
                <a:latin typeface="+mn-ea"/>
              </a:rPr>
              <a:t>(</a:t>
            </a:r>
            <a:r>
              <a:rPr lang="ko-KR" altLang="en-US" sz="1100" kern="0" dirty="0" err="1" smtClean="0">
                <a:solidFill>
                  <a:srgbClr val="000000"/>
                </a:solidFill>
                <a:latin typeface="+mn-ea"/>
              </a:rPr>
              <a:t>메인화면</a:t>
            </a:r>
            <a:r>
              <a:rPr lang="en-US" altLang="ko-KR" sz="1100" kern="0" dirty="0" smtClean="0">
                <a:solidFill>
                  <a:srgbClr val="000000"/>
                </a:solidFill>
                <a:latin typeface="+mn-ea"/>
              </a:rPr>
              <a:t>) </a:t>
            </a:r>
            <a:r>
              <a:rPr lang="ko-KR" altLang="en-US" sz="1100" kern="0" dirty="0" smtClean="0">
                <a:solidFill>
                  <a:srgbClr val="000000"/>
                </a:solidFill>
                <a:latin typeface="+mn-ea"/>
              </a:rPr>
              <a:t>함수</a:t>
            </a:r>
            <a:endParaRPr lang="en-US" altLang="ko-KR" sz="1100" kern="0" spc="0" dirty="0" smtClean="0">
              <a:solidFill>
                <a:srgbClr val="000000"/>
              </a:solidFill>
              <a:effectLst/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B20ADF8-B038-1620-82BB-0F65803F75D0}"/>
              </a:ext>
            </a:extLst>
          </p:cNvPr>
          <p:cNvSpPr txBox="1"/>
          <p:nvPr/>
        </p:nvSpPr>
        <p:spPr>
          <a:xfrm>
            <a:off x="9498627" y="328074"/>
            <a:ext cx="2434293" cy="6135526"/>
          </a:xfrm>
          <a:prstGeom prst="rect">
            <a:avLst/>
          </a:prstGeom>
          <a:noFill/>
        </p:spPr>
        <p:txBody>
          <a:bodyPr wrap="square" lIns="144000" rtlCol="0">
            <a:spAutoFit/>
          </a:bodyPr>
          <a:lstStyle/>
          <a:p>
            <a:pPr>
              <a:lnSpc>
                <a:spcPct val="170000"/>
              </a:lnSpc>
            </a:pPr>
            <a:r>
              <a:rPr lang="en-US" altLang="ko-KR" sz="1100" kern="0" dirty="0" smtClean="0">
                <a:solidFill>
                  <a:srgbClr val="000000"/>
                </a:solidFill>
                <a:latin typeface="+mn-ea"/>
              </a:rPr>
              <a:t>1. </a:t>
            </a:r>
            <a:r>
              <a:rPr lang="ko-KR" altLang="en-US" sz="1100" kern="0" dirty="0">
                <a:solidFill>
                  <a:srgbClr val="000000"/>
                </a:solidFill>
                <a:latin typeface="+mn-ea"/>
              </a:rPr>
              <a:t>정렬</a:t>
            </a:r>
            <a:r>
              <a:rPr lang="en-US" altLang="ko-KR" sz="1100" kern="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1100" kern="0" dirty="0">
                <a:solidFill>
                  <a:srgbClr val="000000"/>
                </a:solidFill>
                <a:latin typeface="+mn-ea"/>
              </a:rPr>
              <a:t>조건식을 이용하여 </a:t>
            </a:r>
            <a:endParaRPr lang="en-US" altLang="ko-KR" sz="1100" kern="0" dirty="0">
              <a:solidFill>
                <a:srgbClr val="000000"/>
              </a:solidFill>
              <a:latin typeface="+mn-ea"/>
            </a:endParaRPr>
          </a:p>
          <a:p>
            <a:pPr>
              <a:lnSpc>
                <a:spcPct val="170000"/>
              </a:lnSpc>
            </a:pPr>
            <a:r>
              <a:rPr lang="ko-KR" altLang="en-US" sz="1100" kern="0" dirty="0" err="1" smtClean="0">
                <a:solidFill>
                  <a:srgbClr val="000000"/>
                </a:solidFill>
                <a:latin typeface="+mn-ea"/>
              </a:rPr>
              <a:t>메인화면에</a:t>
            </a:r>
            <a:r>
              <a:rPr lang="ko-KR" altLang="en-US" sz="1100" kern="0" dirty="0" smtClean="0">
                <a:solidFill>
                  <a:srgbClr val="000000"/>
                </a:solidFill>
                <a:latin typeface="+mn-ea"/>
              </a:rPr>
              <a:t> 나타낼 컨텐츠들을 </a:t>
            </a:r>
            <a:r>
              <a:rPr lang="ko-KR" altLang="en-US" sz="1100" kern="0" dirty="0" err="1" smtClean="0">
                <a:solidFill>
                  <a:srgbClr val="000000"/>
                </a:solidFill>
                <a:latin typeface="+mn-ea"/>
              </a:rPr>
              <a:t>기준별로</a:t>
            </a:r>
            <a:r>
              <a:rPr lang="ko-KR" altLang="en-US" sz="1100" kern="0" dirty="0" smtClean="0">
                <a:solidFill>
                  <a:srgbClr val="000000"/>
                </a:solidFill>
                <a:latin typeface="+mn-ea"/>
              </a:rPr>
              <a:t> 저장한다</a:t>
            </a:r>
            <a:r>
              <a:rPr lang="en-US" altLang="ko-KR" sz="1100" kern="0" dirty="0" smtClean="0">
                <a:solidFill>
                  <a:srgbClr val="000000"/>
                </a:solidFill>
                <a:latin typeface="+mn-ea"/>
              </a:rPr>
              <a:t>.</a:t>
            </a:r>
          </a:p>
          <a:p>
            <a:pPr>
              <a:lnSpc>
                <a:spcPct val="170000"/>
              </a:lnSpc>
            </a:pPr>
            <a:endParaRPr lang="en-US" altLang="ko-KR" sz="1100" kern="0" dirty="0">
              <a:solidFill>
                <a:srgbClr val="000000"/>
              </a:solidFill>
              <a:latin typeface="+mn-ea"/>
            </a:endParaRPr>
          </a:p>
          <a:p>
            <a:pPr>
              <a:lnSpc>
                <a:spcPct val="170000"/>
              </a:lnSpc>
            </a:pPr>
            <a:r>
              <a:rPr lang="en-US" altLang="ko-KR" sz="1100" kern="0" dirty="0" smtClean="0">
                <a:solidFill>
                  <a:srgbClr val="000000"/>
                </a:solidFill>
                <a:latin typeface="+mn-ea"/>
              </a:rPr>
              <a:t>2. </a:t>
            </a:r>
            <a:r>
              <a:rPr lang="ko-KR" altLang="en-US" sz="1100" kern="0" dirty="0" smtClean="0">
                <a:solidFill>
                  <a:srgbClr val="000000"/>
                </a:solidFill>
                <a:latin typeface="+mn-ea"/>
              </a:rPr>
              <a:t>장르 기준 추천을 위해 </a:t>
            </a:r>
            <a:r>
              <a:rPr lang="en-US" altLang="ko-KR" sz="1100" kern="0" dirty="0" err="1" smtClean="0">
                <a:solidFill>
                  <a:srgbClr val="000000"/>
                </a:solidFill>
                <a:latin typeface="+mn-ea"/>
              </a:rPr>
              <a:t>WatchingLog</a:t>
            </a:r>
            <a:r>
              <a:rPr lang="en-US" altLang="ko-KR" sz="1100" kern="0" dirty="0" smtClean="0">
                <a:solidFill>
                  <a:srgbClr val="000000"/>
                </a:solidFill>
                <a:latin typeface="+mn-ea"/>
              </a:rPr>
              <a:t> </a:t>
            </a:r>
            <a:r>
              <a:rPr lang="ko-KR" altLang="en-US" sz="1100" kern="0" dirty="0" smtClean="0">
                <a:solidFill>
                  <a:srgbClr val="000000"/>
                </a:solidFill>
                <a:latin typeface="+mn-ea"/>
              </a:rPr>
              <a:t>테이블에서 로그인한 유저의 </a:t>
            </a:r>
            <a:r>
              <a:rPr lang="en-US" altLang="ko-KR" sz="1100" kern="0" dirty="0" smtClean="0">
                <a:solidFill>
                  <a:srgbClr val="000000"/>
                </a:solidFill>
                <a:latin typeface="+mn-ea"/>
              </a:rPr>
              <a:t>ID</a:t>
            </a:r>
            <a:r>
              <a:rPr lang="ko-KR" altLang="en-US" sz="1100" kern="0" dirty="0" smtClean="0">
                <a:solidFill>
                  <a:srgbClr val="000000"/>
                </a:solidFill>
                <a:latin typeface="+mn-ea"/>
              </a:rPr>
              <a:t>와 비교하여 값이 있으면 제일 최근에 클릭한 컨텐츠의 제목을 기준으로 추천한다</a:t>
            </a:r>
            <a:r>
              <a:rPr lang="en-US" altLang="ko-KR" sz="1100" kern="0" dirty="0" smtClean="0">
                <a:solidFill>
                  <a:srgbClr val="000000"/>
                </a:solidFill>
                <a:latin typeface="+mn-ea"/>
              </a:rPr>
              <a:t>.</a:t>
            </a:r>
          </a:p>
          <a:p>
            <a:pPr>
              <a:lnSpc>
                <a:spcPct val="170000"/>
              </a:lnSpc>
            </a:pPr>
            <a:endParaRPr lang="en-US" altLang="ko-KR" sz="1100" kern="0" dirty="0">
              <a:solidFill>
                <a:srgbClr val="000000"/>
              </a:solidFill>
              <a:latin typeface="+mn-ea"/>
            </a:endParaRPr>
          </a:p>
          <a:p>
            <a:pPr>
              <a:lnSpc>
                <a:spcPct val="170000"/>
              </a:lnSpc>
            </a:pPr>
            <a:r>
              <a:rPr lang="en-US" altLang="ko-KR" sz="1100" kern="0" dirty="0" smtClean="0">
                <a:solidFill>
                  <a:srgbClr val="000000"/>
                </a:solidFill>
                <a:latin typeface="+mn-ea"/>
              </a:rPr>
              <a:t>3. </a:t>
            </a:r>
            <a:r>
              <a:rPr lang="ko-KR" altLang="en-US" sz="1100" kern="0" dirty="0" smtClean="0">
                <a:solidFill>
                  <a:srgbClr val="000000"/>
                </a:solidFill>
                <a:latin typeface="+mn-ea"/>
              </a:rPr>
              <a:t>값이 없으면 </a:t>
            </a:r>
            <a:r>
              <a:rPr lang="ko-KR" altLang="en-US" sz="1100" kern="0" dirty="0" err="1" smtClean="0">
                <a:solidFill>
                  <a:srgbClr val="000000"/>
                </a:solidFill>
                <a:latin typeface="+mn-ea"/>
              </a:rPr>
              <a:t>인기도를</a:t>
            </a:r>
            <a:r>
              <a:rPr lang="ko-KR" altLang="en-US" sz="1100" kern="0" dirty="0" smtClean="0">
                <a:solidFill>
                  <a:srgbClr val="000000"/>
                </a:solidFill>
                <a:latin typeface="+mn-ea"/>
              </a:rPr>
              <a:t> 기준으로 정렬하여 제일 큰 값의 컨텐츠의 제목을 기준으로 추천한다</a:t>
            </a:r>
            <a:endParaRPr lang="en-US" altLang="ko-KR" sz="1100" kern="0" dirty="0">
              <a:solidFill>
                <a:srgbClr val="000000"/>
              </a:solidFill>
              <a:latin typeface="+mn-ea"/>
            </a:endParaRPr>
          </a:p>
          <a:p>
            <a:pPr>
              <a:lnSpc>
                <a:spcPct val="170000"/>
              </a:lnSpc>
            </a:pPr>
            <a:r>
              <a:rPr lang="en-US" altLang="ko-KR" sz="1100" kern="0" dirty="0" smtClean="0">
                <a:solidFill>
                  <a:srgbClr val="000000"/>
                </a:solidFill>
                <a:latin typeface="+mn-ea"/>
              </a:rPr>
              <a:t>(</a:t>
            </a:r>
            <a:r>
              <a:rPr lang="ko-KR" altLang="en-US" sz="1100" kern="0" dirty="0" smtClean="0">
                <a:solidFill>
                  <a:srgbClr val="000000"/>
                </a:solidFill>
                <a:latin typeface="+mn-ea"/>
              </a:rPr>
              <a:t>클릭한 컨텐츠 정보가 없기 때문</a:t>
            </a:r>
            <a:r>
              <a:rPr lang="en-US" altLang="ko-KR" sz="1100" kern="0" dirty="0" smtClean="0">
                <a:solidFill>
                  <a:srgbClr val="000000"/>
                </a:solidFill>
                <a:latin typeface="+mn-ea"/>
              </a:rPr>
              <a:t>)</a:t>
            </a:r>
          </a:p>
          <a:p>
            <a:pPr>
              <a:lnSpc>
                <a:spcPct val="170000"/>
              </a:lnSpc>
            </a:pPr>
            <a:endParaRPr lang="en-US" altLang="ko-KR" sz="1100" kern="0" dirty="0">
              <a:solidFill>
                <a:srgbClr val="000000"/>
              </a:solidFill>
              <a:latin typeface="+mn-ea"/>
            </a:endParaRPr>
          </a:p>
          <a:p>
            <a:pPr>
              <a:lnSpc>
                <a:spcPct val="170000"/>
              </a:lnSpc>
            </a:pPr>
            <a:r>
              <a:rPr lang="en-US" altLang="ko-KR" sz="1100" kern="0" dirty="0" smtClean="0">
                <a:solidFill>
                  <a:srgbClr val="000000"/>
                </a:solidFill>
                <a:latin typeface="+mn-ea"/>
              </a:rPr>
              <a:t>4. </a:t>
            </a:r>
            <a:r>
              <a:rPr lang="ko-KR" altLang="en-US" sz="1100" kern="0" dirty="0" smtClean="0">
                <a:solidFill>
                  <a:srgbClr val="000000"/>
                </a:solidFill>
                <a:latin typeface="+mn-ea"/>
              </a:rPr>
              <a:t>로그인한 유저의 </a:t>
            </a:r>
            <a:r>
              <a:rPr lang="en-US" altLang="ko-KR" sz="1100" kern="0" dirty="0" smtClean="0">
                <a:solidFill>
                  <a:srgbClr val="000000"/>
                </a:solidFill>
                <a:latin typeface="+mn-ea"/>
              </a:rPr>
              <a:t>id</a:t>
            </a:r>
            <a:r>
              <a:rPr lang="ko-KR" altLang="en-US" sz="1100" kern="0" dirty="0" smtClean="0">
                <a:solidFill>
                  <a:srgbClr val="000000"/>
                </a:solidFill>
                <a:latin typeface="+mn-ea"/>
              </a:rPr>
              <a:t>와 닉네임을 저장한다</a:t>
            </a:r>
            <a:r>
              <a:rPr lang="en-US" altLang="ko-KR" sz="1100" kern="0" dirty="0" smtClean="0">
                <a:solidFill>
                  <a:srgbClr val="000000"/>
                </a:solidFill>
                <a:latin typeface="+mn-ea"/>
              </a:rPr>
              <a:t>.</a:t>
            </a:r>
          </a:p>
          <a:p>
            <a:pPr>
              <a:lnSpc>
                <a:spcPct val="170000"/>
              </a:lnSpc>
            </a:pPr>
            <a:endParaRPr lang="en-US" altLang="ko-KR" sz="1100" kern="0" dirty="0">
              <a:solidFill>
                <a:srgbClr val="000000"/>
              </a:solidFill>
              <a:latin typeface="+mn-ea"/>
            </a:endParaRPr>
          </a:p>
          <a:p>
            <a:pPr>
              <a:lnSpc>
                <a:spcPct val="170000"/>
              </a:lnSpc>
            </a:pPr>
            <a:r>
              <a:rPr lang="en-US" altLang="ko-KR" sz="1100" kern="0" dirty="0" smtClean="0">
                <a:solidFill>
                  <a:srgbClr val="000000"/>
                </a:solidFill>
                <a:latin typeface="+mn-ea"/>
              </a:rPr>
              <a:t>5. </a:t>
            </a:r>
            <a:r>
              <a:rPr lang="ko-KR" altLang="en-US" sz="1100" kern="0" dirty="0" smtClean="0">
                <a:solidFill>
                  <a:srgbClr val="000000"/>
                </a:solidFill>
                <a:latin typeface="+mn-ea"/>
              </a:rPr>
              <a:t>위 데이터들을 모두 </a:t>
            </a:r>
            <a:r>
              <a:rPr lang="ko-KR" altLang="en-US" sz="1100" kern="0" dirty="0" err="1" smtClean="0">
                <a:solidFill>
                  <a:srgbClr val="000000"/>
                </a:solidFill>
                <a:latin typeface="+mn-ea"/>
              </a:rPr>
              <a:t>딕셔너리</a:t>
            </a:r>
            <a:r>
              <a:rPr lang="ko-KR" altLang="en-US" sz="1100" kern="0" dirty="0" smtClean="0">
                <a:solidFill>
                  <a:srgbClr val="000000"/>
                </a:solidFill>
                <a:latin typeface="+mn-ea"/>
              </a:rPr>
              <a:t> 형태로 저장하여 </a:t>
            </a:r>
            <a:r>
              <a:rPr lang="en-US" altLang="ko-KR" sz="1100" kern="0" dirty="0" smtClean="0">
                <a:solidFill>
                  <a:srgbClr val="000000"/>
                </a:solidFill>
                <a:latin typeface="+mn-ea"/>
              </a:rPr>
              <a:t>HTML </a:t>
            </a:r>
            <a:r>
              <a:rPr lang="ko-KR" altLang="en-US" sz="1100" kern="0" dirty="0" smtClean="0">
                <a:solidFill>
                  <a:srgbClr val="000000"/>
                </a:solidFill>
                <a:latin typeface="+mn-ea"/>
              </a:rPr>
              <a:t>파일에 넘겨준다  </a:t>
            </a:r>
            <a:endParaRPr lang="en-US" altLang="ko-KR" sz="1100" kern="0" dirty="0" smtClean="0">
              <a:solidFill>
                <a:srgbClr val="000000"/>
              </a:solidFill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358" y="1328970"/>
            <a:ext cx="8450582" cy="4560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7898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자유형: 도형 3">
            <a:extLst>
              <a:ext uri="{FF2B5EF4-FFF2-40B4-BE49-F238E27FC236}">
                <a16:creationId xmlns:a16="http://schemas.microsoft.com/office/drawing/2014/main" id="{CB7B3DA9-E450-D7A1-2BC4-5AAF5480F25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357368 w 12192000"/>
              <a:gd name="connsiteY0" fmla="*/ 203199 h 6858000"/>
              <a:gd name="connsiteX1" fmla="*/ 181429 w 12192000"/>
              <a:gd name="connsiteY1" fmla="*/ 379138 h 6858000"/>
              <a:gd name="connsiteX2" fmla="*/ 181429 w 12192000"/>
              <a:gd name="connsiteY2" fmla="*/ 6486117 h 6858000"/>
              <a:gd name="connsiteX3" fmla="*/ 357368 w 12192000"/>
              <a:gd name="connsiteY3" fmla="*/ 6662056 h 6858000"/>
              <a:gd name="connsiteX4" fmla="*/ 11834632 w 12192000"/>
              <a:gd name="connsiteY4" fmla="*/ 6662056 h 6858000"/>
              <a:gd name="connsiteX5" fmla="*/ 12010571 w 12192000"/>
              <a:gd name="connsiteY5" fmla="*/ 6486117 h 6858000"/>
              <a:gd name="connsiteX6" fmla="*/ 12010571 w 12192000"/>
              <a:gd name="connsiteY6" fmla="*/ 379138 h 6858000"/>
              <a:gd name="connsiteX7" fmla="*/ 11834632 w 12192000"/>
              <a:gd name="connsiteY7" fmla="*/ 203199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357368" y="203199"/>
                </a:moveTo>
                <a:cubicBezTo>
                  <a:pt x="260200" y="203199"/>
                  <a:pt x="181429" y="281970"/>
                  <a:pt x="181429" y="379138"/>
                </a:cubicBezTo>
                <a:lnTo>
                  <a:pt x="181429" y="6486117"/>
                </a:lnTo>
                <a:cubicBezTo>
                  <a:pt x="181429" y="6583285"/>
                  <a:pt x="260200" y="6662056"/>
                  <a:pt x="357368" y="6662056"/>
                </a:cubicBezTo>
                <a:lnTo>
                  <a:pt x="11834632" y="6662056"/>
                </a:lnTo>
                <a:cubicBezTo>
                  <a:pt x="11931800" y="6662056"/>
                  <a:pt x="12010571" y="6583285"/>
                  <a:pt x="12010571" y="6486117"/>
                </a:cubicBezTo>
                <a:lnTo>
                  <a:pt x="12010571" y="379138"/>
                </a:lnTo>
                <a:cubicBezTo>
                  <a:pt x="12010571" y="281970"/>
                  <a:pt x="11931800" y="203199"/>
                  <a:pt x="11834632" y="203199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A0CD96-ABA6-699A-B02F-0115F3E711D9}"/>
              </a:ext>
            </a:extLst>
          </p:cNvPr>
          <p:cNvSpPr txBox="1"/>
          <p:nvPr/>
        </p:nvSpPr>
        <p:spPr>
          <a:xfrm>
            <a:off x="310155" y="520507"/>
            <a:ext cx="47466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spc="1500" dirty="0">
                <a:solidFill>
                  <a:srgbClr val="1E3C7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CONTENTS</a:t>
            </a:r>
            <a:endParaRPr lang="ko-KR" altLang="en-US" sz="2000" spc="1500" dirty="0">
              <a:solidFill>
                <a:srgbClr val="1E3C72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2B14E09-140A-DA15-CCB4-AEB889B9C833}"/>
              </a:ext>
            </a:extLst>
          </p:cNvPr>
          <p:cNvSpPr txBox="1"/>
          <p:nvPr/>
        </p:nvSpPr>
        <p:spPr>
          <a:xfrm>
            <a:off x="4993774" y="6358736"/>
            <a:ext cx="220445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000" spc="200" dirty="0">
                <a:solidFill>
                  <a:schemeClr val="bg1">
                    <a:lumMod val="85000"/>
                  </a:schemeClr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SOTAM PPT TEMPLATE</a:t>
            </a:r>
            <a:endParaRPr lang="ko-KR" altLang="en-US" sz="1000" spc="200" dirty="0">
              <a:solidFill>
                <a:schemeClr val="bg1">
                  <a:lumMod val="85000"/>
                </a:schemeClr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F0AAB60E-DE8C-3742-76C2-8190C36797F6}"/>
              </a:ext>
            </a:extLst>
          </p:cNvPr>
          <p:cNvGrpSpPr/>
          <p:nvPr/>
        </p:nvGrpSpPr>
        <p:grpSpPr>
          <a:xfrm>
            <a:off x="498677" y="458488"/>
            <a:ext cx="547589" cy="495301"/>
            <a:chOff x="5721348" y="912970"/>
            <a:chExt cx="547589" cy="495301"/>
          </a:xfrm>
        </p:grpSpPr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FA23177A-4E32-9B9D-EDF4-A45A691A8827}"/>
                </a:ext>
              </a:extLst>
            </p:cNvPr>
            <p:cNvSpPr/>
            <p:nvPr/>
          </p:nvSpPr>
          <p:spPr>
            <a:xfrm>
              <a:off x="5721348" y="912970"/>
              <a:ext cx="495301" cy="495301"/>
            </a:xfrm>
            <a:prstGeom prst="ellipse">
              <a:avLst/>
            </a:prstGeom>
            <a:gradFill>
              <a:gsLst>
                <a:gs pos="0">
                  <a:srgbClr val="1E3C72"/>
                </a:gs>
                <a:gs pos="100000">
                  <a:srgbClr val="2A5298"/>
                </a:gs>
              </a:gsLst>
              <a:lin ang="5400000" scaled="0"/>
            </a:gradFill>
            <a:ln>
              <a:noFill/>
            </a:ln>
            <a:effectLst>
              <a:glow rad="101600">
                <a:schemeClr val="bg1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7DF9877A-8641-B5C2-8734-E658A4006484}"/>
                </a:ext>
              </a:extLst>
            </p:cNvPr>
            <p:cNvSpPr/>
            <p:nvPr/>
          </p:nvSpPr>
          <p:spPr>
            <a:xfrm>
              <a:off x="5968998" y="912970"/>
              <a:ext cx="299939" cy="29993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glow rad="101600">
                <a:schemeClr val="bg1">
                  <a:lumMod val="9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</p:grp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EB9F7F2-8070-3907-7F04-AA4B84C48399}"/>
              </a:ext>
            </a:extLst>
          </p:cNvPr>
          <p:cNvCxnSpPr>
            <a:cxnSpLocks/>
          </p:cNvCxnSpPr>
          <p:nvPr/>
        </p:nvCxnSpPr>
        <p:spPr>
          <a:xfrm>
            <a:off x="4867088" y="2334043"/>
            <a:ext cx="2457823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541FC9E-2255-DCB2-BAAA-613530C14A4F}"/>
              </a:ext>
            </a:extLst>
          </p:cNvPr>
          <p:cNvCxnSpPr>
            <a:cxnSpLocks/>
          </p:cNvCxnSpPr>
          <p:nvPr/>
        </p:nvCxnSpPr>
        <p:spPr>
          <a:xfrm>
            <a:off x="1403126" y="1397025"/>
            <a:ext cx="0" cy="44450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1F513A9-D976-D14C-02CE-4839947B6C71}"/>
              </a:ext>
            </a:extLst>
          </p:cNvPr>
          <p:cNvSpPr txBox="1"/>
          <p:nvPr/>
        </p:nvSpPr>
        <p:spPr>
          <a:xfrm>
            <a:off x="1207376" y="1361830"/>
            <a:ext cx="520703" cy="461665"/>
          </a:xfrm>
          <a:prstGeom prst="rect">
            <a:avLst/>
          </a:prstGeom>
          <a:noFill/>
        </p:spPr>
        <p:txBody>
          <a:bodyPr wrap="square" lIns="180000" rIns="36000" rtlCol="0">
            <a:spAutoFit/>
          </a:bodyPr>
          <a:lstStyle/>
          <a:p>
            <a:r>
              <a:rPr lang="en-US" altLang="ko-KR" sz="2400" dirty="0">
                <a:solidFill>
                  <a:srgbClr val="2A5298"/>
                </a:solidFill>
                <a:latin typeface="나눔스퀘어 네오 Bold" panose="020B0600000101010101" charset="-127"/>
                <a:ea typeface="나눔스퀘어 네오 Bold" panose="020B0600000101010101" charset="-127"/>
              </a:rPr>
              <a:t> 1</a:t>
            </a:r>
            <a:endParaRPr lang="ko-KR" altLang="en-US" sz="2400" dirty="0">
              <a:solidFill>
                <a:srgbClr val="2A5298"/>
              </a:solidFill>
              <a:latin typeface="나눔스퀘어 네오 Bold" panose="020B0600000101010101" charset="-127"/>
              <a:ea typeface="나눔스퀘어 네오 Bold" panose="020B0600000101010101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40B0597-307D-9498-EDBF-A4B4FB02A85D}"/>
              </a:ext>
            </a:extLst>
          </p:cNvPr>
          <p:cNvSpPr txBox="1"/>
          <p:nvPr/>
        </p:nvSpPr>
        <p:spPr>
          <a:xfrm>
            <a:off x="1675397" y="1822768"/>
            <a:ext cx="2659535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tx1">
                  <a:lumMod val="85000"/>
                  <a:lumOff val="15000"/>
                </a:schemeClr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스퀘어 네오 Bold" panose="020B0600000101010101" charset="-127"/>
                <a:ea typeface="나눔스퀘어 네오 Bold" panose="020B0600000101010101" charset="-127"/>
              </a:rPr>
              <a:t>프로젝트 개요</a:t>
            </a:r>
            <a:endParaRPr lang="en-US" altLang="ko-KR" sz="1400" dirty="0">
              <a:latin typeface="나눔스퀘어 네오 Bold" panose="020B0600000101010101" charset="-127"/>
              <a:ea typeface="나눔스퀘어 네오 Bold" panose="020B0600000101010101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>
                  <a:lumMod val="85000"/>
                  <a:lumOff val="15000"/>
                </a:schemeClr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스퀘어 네오 Bold" panose="020B0600000101010101" charset="-127"/>
                <a:ea typeface="나눔스퀘어 네오 Bold" panose="020B0600000101010101" charset="-127"/>
              </a:rPr>
              <a:t>프로젝트  </a:t>
            </a:r>
            <a:r>
              <a:rPr lang="ko-KR" altLang="en-US" sz="1400" dirty="0" err="1" smtClean="0">
                <a:latin typeface="나눔스퀘어 네오 Bold" panose="020B0600000101010101" charset="-127"/>
                <a:ea typeface="나눔스퀘어 네오 Bold" panose="020B0600000101010101" charset="-127"/>
              </a:rPr>
              <a:t>선정배경</a:t>
            </a:r>
            <a:endParaRPr lang="en-US" altLang="ko-KR" sz="1400" dirty="0">
              <a:latin typeface="나눔스퀘어 네오 Bold" panose="020B0600000101010101" charset="-127"/>
              <a:ea typeface="나눔스퀘어 네오 Bold" panose="020B0600000101010101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>
                  <a:lumMod val="85000"/>
                  <a:lumOff val="15000"/>
                </a:schemeClr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스퀘어 네오 Bold" panose="020B0600000101010101" charset="-127"/>
                <a:ea typeface="나눔스퀘어 네오 Bold" panose="020B0600000101010101" charset="-127"/>
              </a:rPr>
              <a:t>프로젝트 목표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2BABB7C-3FA5-8E14-25A0-C1F30F4C7384}"/>
              </a:ext>
            </a:extLst>
          </p:cNvPr>
          <p:cNvSpPr txBox="1"/>
          <p:nvPr/>
        </p:nvSpPr>
        <p:spPr>
          <a:xfrm>
            <a:off x="1701738" y="1407997"/>
            <a:ext cx="23166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네오 Bold" panose="020B0600000101010101" charset="-127"/>
                <a:ea typeface="나눔스퀘어 네오 Bold" panose="020B0600000101010101" charset="-127"/>
              </a:rPr>
              <a:t>프로젝트 개요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2221CA3E-A864-025A-EFA9-568E2A877313}"/>
              </a:ext>
            </a:extLst>
          </p:cNvPr>
          <p:cNvCxnSpPr>
            <a:cxnSpLocks/>
          </p:cNvCxnSpPr>
          <p:nvPr/>
        </p:nvCxnSpPr>
        <p:spPr>
          <a:xfrm>
            <a:off x="4824105" y="1410219"/>
            <a:ext cx="0" cy="44450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0FE519EA-CAA6-DD93-AE5D-9FFAB90C1C75}"/>
              </a:ext>
            </a:extLst>
          </p:cNvPr>
          <p:cNvSpPr txBox="1"/>
          <p:nvPr/>
        </p:nvSpPr>
        <p:spPr>
          <a:xfrm>
            <a:off x="4659884" y="1361830"/>
            <a:ext cx="520703" cy="461665"/>
          </a:xfrm>
          <a:prstGeom prst="rect">
            <a:avLst/>
          </a:prstGeom>
          <a:noFill/>
        </p:spPr>
        <p:txBody>
          <a:bodyPr wrap="square" lIns="180000" rIns="36000" rtlCol="0">
            <a:spAutoFit/>
          </a:bodyPr>
          <a:lstStyle/>
          <a:p>
            <a:r>
              <a:rPr lang="en-US" altLang="ko-KR" sz="2400" dirty="0">
                <a:solidFill>
                  <a:srgbClr val="2A5298"/>
                </a:solidFill>
                <a:latin typeface="나눔스퀘어 네오 Bold" panose="020B0600000101010101" charset="-127"/>
                <a:ea typeface="나눔스퀘어 네오 Bold" panose="020B0600000101010101" charset="-127"/>
              </a:rPr>
              <a:t> 2</a:t>
            </a:r>
            <a:endParaRPr lang="ko-KR" altLang="en-US" sz="2400" dirty="0">
              <a:solidFill>
                <a:srgbClr val="2A5298"/>
              </a:solidFill>
              <a:latin typeface="나눔스퀘어 네오 Bold" panose="020B0600000101010101" charset="-127"/>
              <a:ea typeface="나눔스퀘어 네오 Bold" panose="020B0600000101010101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DEA6183-A054-0E63-BE5C-0F1CAB580979}"/>
              </a:ext>
            </a:extLst>
          </p:cNvPr>
          <p:cNvSpPr txBox="1"/>
          <p:nvPr/>
        </p:nvSpPr>
        <p:spPr>
          <a:xfrm>
            <a:off x="5136240" y="1797380"/>
            <a:ext cx="2659535" cy="7075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tx1">
                  <a:lumMod val="85000"/>
                  <a:lumOff val="15000"/>
                </a:schemeClr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스퀘어 네오 Bold" panose="020B0600000101010101" charset="-127"/>
                <a:ea typeface="나눔스퀘어 네오 Bold" panose="020B0600000101010101" charset="-127"/>
              </a:rPr>
              <a:t>중간발표 진행결과 요약</a:t>
            </a:r>
            <a:endParaRPr lang="en-US" altLang="ko-KR" sz="1400" dirty="0">
              <a:latin typeface="나눔스퀘어 네오 Bold" panose="020B0600000101010101" charset="-127"/>
              <a:ea typeface="나눔스퀘어 네오 Bold" panose="020B0600000101010101" charset="-127"/>
            </a:endParaRPr>
          </a:p>
          <a:p>
            <a:pPr>
              <a:lnSpc>
                <a:spcPct val="150000"/>
              </a:lnSpc>
              <a:buClr>
                <a:schemeClr val="tx1">
                  <a:lumMod val="85000"/>
                  <a:lumOff val="15000"/>
                </a:schemeClr>
              </a:buClr>
            </a:pPr>
            <a:endParaRPr lang="ko-KR" altLang="en-US" sz="1400" dirty="0">
              <a:latin typeface="나눔스퀘어 네오 Bold" panose="020B0600000101010101" charset="-127"/>
              <a:ea typeface="나눔스퀘어 네오 Bold" panose="020B0600000101010101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EBE2EDF-3212-CBE3-EF0B-9CB7BD064F7B}"/>
              </a:ext>
            </a:extLst>
          </p:cNvPr>
          <p:cNvSpPr txBox="1"/>
          <p:nvPr/>
        </p:nvSpPr>
        <p:spPr>
          <a:xfrm>
            <a:off x="5145748" y="1407997"/>
            <a:ext cx="23166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네오 Bold" panose="020B0600000101010101" charset="-127"/>
                <a:ea typeface="나눔스퀘어 네오 Bold" panose="020B0600000101010101" charset="-127"/>
              </a:rPr>
              <a:t>중간발표 진행결과 </a:t>
            </a: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E67DBC8E-4356-41FA-D2ED-6CC0D85AF4CF}"/>
              </a:ext>
            </a:extLst>
          </p:cNvPr>
          <p:cNvCxnSpPr>
            <a:cxnSpLocks/>
          </p:cNvCxnSpPr>
          <p:nvPr/>
        </p:nvCxnSpPr>
        <p:spPr>
          <a:xfrm>
            <a:off x="8247310" y="1387283"/>
            <a:ext cx="0" cy="44450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85530652-FF3A-9026-20EC-E4508E1639D6}"/>
              </a:ext>
            </a:extLst>
          </p:cNvPr>
          <p:cNvSpPr txBox="1"/>
          <p:nvPr/>
        </p:nvSpPr>
        <p:spPr>
          <a:xfrm>
            <a:off x="8069055" y="1361830"/>
            <a:ext cx="520703" cy="461665"/>
          </a:xfrm>
          <a:prstGeom prst="rect">
            <a:avLst/>
          </a:prstGeom>
          <a:noFill/>
        </p:spPr>
        <p:txBody>
          <a:bodyPr wrap="square" lIns="180000" rIns="36000" rtlCol="0">
            <a:spAutoFit/>
          </a:bodyPr>
          <a:lstStyle/>
          <a:p>
            <a:r>
              <a:rPr lang="en-US" altLang="ko-KR" sz="2400" dirty="0">
                <a:solidFill>
                  <a:srgbClr val="2A5298"/>
                </a:solidFill>
                <a:latin typeface="나눔스퀘어 네오 Bold" panose="020B0600000101010101" charset="-127"/>
                <a:ea typeface="나눔스퀘어 네오 Bold" panose="020B0600000101010101" charset="-127"/>
              </a:rPr>
              <a:t> 3</a:t>
            </a:r>
            <a:endParaRPr lang="ko-KR" altLang="en-US" sz="2400" dirty="0">
              <a:solidFill>
                <a:srgbClr val="2A5298"/>
              </a:solidFill>
              <a:latin typeface="나눔스퀘어 네오 Bold" panose="020B0600000101010101" charset="-127"/>
              <a:ea typeface="나눔스퀘어 네오 Bold" panose="020B0600000101010101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B400F83-6915-592F-9104-3C62D544402B}"/>
              </a:ext>
            </a:extLst>
          </p:cNvPr>
          <p:cNvSpPr txBox="1"/>
          <p:nvPr/>
        </p:nvSpPr>
        <p:spPr>
          <a:xfrm>
            <a:off x="8601565" y="1777329"/>
            <a:ext cx="2659535" cy="23233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tx1">
                  <a:lumMod val="85000"/>
                  <a:lumOff val="15000"/>
                </a:schemeClr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스퀘어 네오 Bold" panose="020B0600000101010101" charset="-127"/>
                <a:ea typeface="나눔스퀘어 네오 Bold" panose="020B0600000101010101" charset="-127"/>
              </a:rPr>
              <a:t>프로제트 수행 시나리오</a:t>
            </a:r>
            <a:endParaRPr lang="en-US" altLang="ko-KR" sz="1400" dirty="0">
              <a:latin typeface="나눔스퀘어 네오 Bold" panose="020B0600000101010101" charset="-127"/>
              <a:ea typeface="나눔스퀘어 네오 Bold" panose="020B0600000101010101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>
                  <a:lumMod val="85000"/>
                  <a:lumOff val="15000"/>
                </a:schemeClr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스퀘어 네오 Bold" panose="020B0600000101010101" charset="-127"/>
                <a:ea typeface="나눔스퀘어 네오 Bold" panose="020B0600000101010101" charset="-127"/>
              </a:rPr>
              <a:t>개발환경 설계</a:t>
            </a:r>
            <a:endParaRPr lang="en-US" altLang="ko-KR" sz="1400" dirty="0">
              <a:latin typeface="나눔스퀘어 네오 Bold" panose="020B0600000101010101" charset="-127"/>
              <a:ea typeface="나눔스퀘어 네오 Bold" panose="020B0600000101010101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>
                  <a:lumMod val="85000"/>
                  <a:lumOff val="15000"/>
                </a:schemeClr>
              </a:buClr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나눔스퀘어 네오 Bold" panose="020B0600000101010101" charset="-127"/>
                <a:ea typeface="나눔스퀘어 네오 Bold" panose="020B0600000101010101" charset="-127"/>
              </a:rPr>
              <a:t>DB</a:t>
            </a:r>
            <a:r>
              <a:rPr lang="ko-KR" altLang="en-US" sz="1400" dirty="0">
                <a:latin typeface="나눔스퀘어 네오 Bold" panose="020B0600000101010101" charset="-127"/>
                <a:ea typeface="나눔스퀘어 네오 Bold" panose="020B0600000101010101" charset="-127"/>
              </a:rPr>
              <a:t> 테이블 구성</a:t>
            </a:r>
            <a:endParaRPr lang="en-US" altLang="ko-KR" sz="1400" dirty="0">
              <a:latin typeface="나눔스퀘어 네오 Bold" panose="020B0600000101010101" charset="-127"/>
              <a:ea typeface="나눔스퀘어 네오 Bold" panose="020B0600000101010101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>
                  <a:lumMod val="85000"/>
                  <a:lumOff val="15000"/>
                </a:schemeClr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스퀘어 네오 Bold" panose="020B0600000101010101" charset="-127"/>
                <a:ea typeface="나눔스퀘어 네오 Bold" panose="020B0600000101010101" charset="-127"/>
              </a:rPr>
              <a:t>소스파일 구성</a:t>
            </a:r>
            <a:endParaRPr lang="en-US" altLang="ko-KR" sz="1400" dirty="0">
              <a:latin typeface="나눔스퀘어 네오 Bold" panose="020B0600000101010101" charset="-127"/>
              <a:ea typeface="나눔스퀘어 네오 Bold" panose="020B0600000101010101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>
                  <a:lumMod val="85000"/>
                  <a:lumOff val="15000"/>
                </a:schemeClr>
              </a:buClr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latin typeface="나눔스퀘어 네오 Bold" panose="020B0600000101010101" charset="-127"/>
                <a:ea typeface="나눔스퀘어 네오 Bold" panose="020B0600000101010101" charset="-127"/>
              </a:rPr>
              <a:t>메뉴별</a:t>
            </a:r>
            <a:r>
              <a:rPr lang="ko-KR" altLang="en-US" sz="1400" dirty="0">
                <a:latin typeface="나눔스퀘어 네오 Bold" panose="020B0600000101010101" charset="-127"/>
                <a:ea typeface="나눔스퀘어 네오 Bold" panose="020B0600000101010101" charset="-127"/>
              </a:rPr>
              <a:t> 기능</a:t>
            </a:r>
            <a:endParaRPr lang="en-US" altLang="ko-KR" sz="1400" dirty="0">
              <a:latin typeface="나눔스퀘어 네오 Bold" panose="020B0600000101010101" charset="-127"/>
              <a:ea typeface="나눔스퀘어 네오 Bold" panose="020B0600000101010101" charset="-127"/>
            </a:endParaRPr>
          </a:p>
          <a:p>
            <a:pPr>
              <a:lnSpc>
                <a:spcPct val="150000"/>
              </a:lnSpc>
              <a:buClr>
                <a:schemeClr val="tx1">
                  <a:lumMod val="85000"/>
                  <a:lumOff val="15000"/>
                </a:schemeClr>
              </a:buClr>
            </a:pPr>
            <a:endParaRPr lang="en-US" altLang="ko-KR" sz="1400" dirty="0">
              <a:latin typeface="나눔스퀘어 네오 Bold" panose="020B0600000101010101" charset="-127"/>
              <a:ea typeface="나눔스퀘어 네오 Bold" panose="020B0600000101010101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>
                  <a:lumMod val="85000"/>
                  <a:lumOff val="15000"/>
                </a:schemeClr>
              </a:buClr>
              <a:buFont typeface="Wingdings" panose="05000000000000000000" pitchFamily="2" charset="2"/>
              <a:buChar char="§"/>
            </a:pPr>
            <a:endParaRPr lang="ko-KR" altLang="en-US" sz="1400" dirty="0">
              <a:latin typeface="나눔스퀘어 네오 Bold" panose="020B0600000101010101" charset="-127"/>
              <a:ea typeface="나눔스퀘어 네오 Bold" panose="020B0600000101010101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2207B03-0A80-5B2F-A8E5-5AB3D44408E7}"/>
              </a:ext>
            </a:extLst>
          </p:cNvPr>
          <p:cNvSpPr txBox="1"/>
          <p:nvPr/>
        </p:nvSpPr>
        <p:spPr>
          <a:xfrm>
            <a:off x="8604853" y="1407997"/>
            <a:ext cx="23166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네오 Bold" panose="020B0600000101010101" charset="-127"/>
                <a:ea typeface="나눔스퀘어 네오 Bold" panose="020B0600000101010101" charset="-127"/>
              </a:rPr>
              <a:t>프로젝트 수행내용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113E20-E5C2-5D05-3AB1-28BFA5031A31}"/>
              </a:ext>
            </a:extLst>
          </p:cNvPr>
          <p:cNvSpPr txBox="1"/>
          <p:nvPr/>
        </p:nvSpPr>
        <p:spPr>
          <a:xfrm>
            <a:off x="1728079" y="3971415"/>
            <a:ext cx="23166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네오 Bold" panose="020B0600000101010101" charset="-127"/>
                <a:ea typeface="나눔스퀘어 네오 Bold" panose="020B0600000101010101" charset="-127"/>
              </a:rPr>
              <a:t>프로젝트 성과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FF3053-F597-264E-65E6-06BF13121786}"/>
              </a:ext>
            </a:extLst>
          </p:cNvPr>
          <p:cNvSpPr txBox="1"/>
          <p:nvPr/>
        </p:nvSpPr>
        <p:spPr>
          <a:xfrm>
            <a:off x="1854138" y="4409174"/>
            <a:ext cx="2659535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tx1">
                  <a:lumMod val="85000"/>
                  <a:lumOff val="15000"/>
                </a:schemeClr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스퀘어 네오 Bold" panose="020B0600000101010101" charset="-127"/>
                <a:ea typeface="나눔스퀘어 네오 Bold" panose="020B0600000101010101" charset="-127"/>
              </a:rPr>
              <a:t>독창성 및 차별성</a:t>
            </a:r>
            <a:endParaRPr lang="en-US" altLang="ko-KR" sz="1400" dirty="0">
              <a:latin typeface="나눔스퀘어 네오 Bold" panose="020B0600000101010101" charset="-127"/>
              <a:ea typeface="나눔스퀘어 네오 Bold" panose="020B0600000101010101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>
                  <a:lumMod val="85000"/>
                  <a:lumOff val="15000"/>
                </a:schemeClr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스퀘어 네오 Bold" panose="020B0600000101010101" charset="-127"/>
                <a:ea typeface="나눔스퀘어 네오 Bold" panose="020B0600000101010101" charset="-127"/>
              </a:rPr>
              <a:t>역할분담 및 수행내용</a:t>
            </a:r>
            <a:endParaRPr lang="en-US" altLang="ko-KR" sz="1400" dirty="0">
              <a:latin typeface="나눔스퀘어 네오 Bold" panose="020B0600000101010101" charset="-127"/>
              <a:ea typeface="나눔스퀘어 네오 Bold" panose="020B0600000101010101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>
                  <a:lumMod val="85000"/>
                  <a:lumOff val="15000"/>
                </a:schemeClr>
              </a:buClr>
              <a:buFont typeface="Wingdings" panose="05000000000000000000" pitchFamily="2" charset="2"/>
              <a:buChar char="§"/>
            </a:pPr>
            <a:r>
              <a:rPr lang="ko-KR" altLang="en-US" sz="1400" dirty="0" err="1" smtClean="0">
                <a:latin typeface="나눔스퀘어 네오 Bold" panose="020B0600000101010101" charset="-127"/>
                <a:ea typeface="나눔스퀘어 네오 Bold" panose="020B0600000101010101" charset="-127"/>
              </a:rPr>
              <a:t>느낀점</a:t>
            </a:r>
            <a:endParaRPr lang="en-US" altLang="ko-KR" sz="1400" dirty="0">
              <a:latin typeface="나눔스퀘어 네오 Bold" panose="020B0600000101010101" charset="-127"/>
              <a:ea typeface="나눔스퀘어 네오 Bold" panose="020B0600000101010101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EF732C0-A7E6-6667-9C53-F9287FC3206F}"/>
              </a:ext>
            </a:extLst>
          </p:cNvPr>
          <p:cNvSpPr txBox="1"/>
          <p:nvPr/>
        </p:nvSpPr>
        <p:spPr>
          <a:xfrm>
            <a:off x="1207376" y="3888097"/>
            <a:ext cx="520703" cy="461665"/>
          </a:xfrm>
          <a:prstGeom prst="rect">
            <a:avLst/>
          </a:prstGeom>
          <a:noFill/>
        </p:spPr>
        <p:txBody>
          <a:bodyPr wrap="square" lIns="180000" rIns="36000" rtlCol="0">
            <a:spAutoFit/>
          </a:bodyPr>
          <a:lstStyle/>
          <a:p>
            <a:r>
              <a:rPr lang="en-US" altLang="ko-KR" sz="2400" dirty="0">
                <a:solidFill>
                  <a:srgbClr val="2A5298"/>
                </a:solidFill>
                <a:latin typeface="나눔스퀘어 네오 Bold" panose="020B0600000101010101" charset="-127"/>
                <a:ea typeface="나눔스퀘어 네오 Bold" panose="020B0600000101010101" charset="-127"/>
              </a:rPr>
              <a:t> 4</a:t>
            </a:r>
            <a:endParaRPr lang="ko-KR" altLang="en-US" sz="2400" dirty="0">
              <a:solidFill>
                <a:srgbClr val="2A5298"/>
              </a:solidFill>
              <a:latin typeface="나눔스퀘어 네오 Bold" panose="020B0600000101010101" charset="-127"/>
              <a:ea typeface="나눔스퀘어 네오 Bold" panose="020B0600000101010101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2B964AD1-78D8-BA84-917F-37441E79FAE1}"/>
              </a:ext>
            </a:extLst>
          </p:cNvPr>
          <p:cNvCxnSpPr>
            <a:cxnSpLocks/>
          </p:cNvCxnSpPr>
          <p:nvPr/>
        </p:nvCxnSpPr>
        <p:spPr>
          <a:xfrm>
            <a:off x="1403126" y="3905262"/>
            <a:ext cx="0" cy="44450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94401DA-146C-F69E-9285-094DB801C7C9}"/>
              </a:ext>
            </a:extLst>
          </p:cNvPr>
          <p:cNvSpPr txBox="1"/>
          <p:nvPr/>
        </p:nvSpPr>
        <p:spPr>
          <a:xfrm>
            <a:off x="5209498" y="3978197"/>
            <a:ext cx="26595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네오 Bold" panose="020B0600000101010101" charset="-127"/>
                <a:ea typeface="나눔스퀘어 네오 Bold" panose="020B0600000101010101" charset="-127"/>
              </a:rPr>
              <a:t>결론 및 향후과제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8B1000A-85C0-1403-2EFF-F97CF0C25337}"/>
              </a:ext>
            </a:extLst>
          </p:cNvPr>
          <p:cNvSpPr txBox="1"/>
          <p:nvPr/>
        </p:nvSpPr>
        <p:spPr>
          <a:xfrm>
            <a:off x="4746642" y="3885864"/>
            <a:ext cx="520703" cy="461665"/>
          </a:xfrm>
          <a:prstGeom prst="rect">
            <a:avLst/>
          </a:prstGeom>
          <a:noFill/>
        </p:spPr>
        <p:txBody>
          <a:bodyPr wrap="square" lIns="180000" rIns="36000" rtlCol="0">
            <a:spAutoFit/>
          </a:bodyPr>
          <a:lstStyle/>
          <a:p>
            <a:r>
              <a:rPr lang="en-US" altLang="ko-KR" sz="2400" dirty="0">
                <a:solidFill>
                  <a:srgbClr val="2A5298"/>
                </a:solidFill>
                <a:latin typeface="나눔스퀘어 네오 Bold" panose="020B0600000101010101" charset="-127"/>
                <a:ea typeface="나눔스퀘어 네오 Bold" panose="020B0600000101010101" charset="-127"/>
              </a:rPr>
              <a:t> 5</a:t>
            </a:r>
            <a:endParaRPr lang="ko-KR" altLang="en-US" sz="2400" dirty="0">
              <a:solidFill>
                <a:srgbClr val="2A5298"/>
              </a:solidFill>
              <a:latin typeface="나눔스퀘어 네오 Bold" panose="020B0600000101010101" charset="-127"/>
              <a:ea typeface="나눔스퀘어 네오 Bold" panose="020B0600000101010101" charset="-127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CE2AF5F1-8340-7C2D-F59B-93860BA34390}"/>
              </a:ext>
            </a:extLst>
          </p:cNvPr>
          <p:cNvCxnSpPr>
            <a:cxnSpLocks/>
          </p:cNvCxnSpPr>
          <p:nvPr/>
        </p:nvCxnSpPr>
        <p:spPr>
          <a:xfrm>
            <a:off x="4920235" y="3885864"/>
            <a:ext cx="0" cy="44450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5A3913E-08DF-4EFC-8DFB-EFE5ED7CA209}"/>
              </a:ext>
            </a:extLst>
          </p:cNvPr>
          <p:cNvSpPr txBox="1"/>
          <p:nvPr/>
        </p:nvSpPr>
        <p:spPr>
          <a:xfrm>
            <a:off x="5145748" y="4352433"/>
            <a:ext cx="2659535" cy="7075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tx1">
                  <a:lumMod val="85000"/>
                  <a:lumOff val="15000"/>
                </a:schemeClr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스퀘어 네오 Bold" panose="020B0600000101010101" charset="-127"/>
                <a:ea typeface="나눔스퀘어 네오 Bold" panose="020B0600000101010101" charset="-127"/>
              </a:rPr>
              <a:t>결론</a:t>
            </a:r>
            <a:endParaRPr lang="en-US" altLang="ko-KR" sz="1400" dirty="0">
              <a:latin typeface="나눔스퀘어 네오 Bold" panose="020B0600000101010101" charset="-127"/>
              <a:ea typeface="나눔스퀘어 네오 Bold" panose="020B0600000101010101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>
                  <a:lumMod val="85000"/>
                  <a:lumOff val="15000"/>
                </a:schemeClr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스퀘어 네오 Bold" panose="020B0600000101010101" charset="-127"/>
                <a:ea typeface="나눔스퀘어 네오 Bold" panose="020B0600000101010101" charset="-127"/>
              </a:rPr>
              <a:t>향후과제</a:t>
            </a:r>
            <a:endParaRPr lang="en-US" altLang="ko-KR" sz="1400" dirty="0">
              <a:latin typeface="나눔스퀘어 네오 Bold" panose="020B0600000101010101" charset="-127"/>
              <a:ea typeface="나눔스퀘어 네오 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83139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자유형: 도형 3">
            <a:extLst>
              <a:ext uri="{FF2B5EF4-FFF2-40B4-BE49-F238E27FC236}">
                <a16:creationId xmlns:a16="http://schemas.microsoft.com/office/drawing/2014/main" id="{CB7B3DA9-E450-D7A1-2BC4-5AAF5480F25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357368 w 12192000"/>
              <a:gd name="connsiteY0" fmla="*/ 203199 h 6858000"/>
              <a:gd name="connsiteX1" fmla="*/ 181429 w 12192000"/>
              <a:gd name="connsiteY1" fmla="*/ 379138 h 6858000"/>
              <a:gd name="connsiteX2" fmla="*/ 181429 w 12192000"/>
              <a:gd name="connsiteY2" fmla="*/ 6486117 h 6858000"/>
              <a:gd name="connsiteX3" fmla="*/ 357368 w 12192000"/>
              <a:gd name="connsiteY3" fmla="*/ 6662056 h 6858000"/>
              <a:gd name="connsiteX4" fmla="*/ 11834632 w 12192000"/>
              <a:gd name="connsiteY4" fmla="*/ 6662056 h 6858000"/>
              <a:gd name="connsiteX5" fmla="*/ 12010571 w 12192000"/>
              <a:gd name="connsiteY5" fmla="*/ 6486117 h 6858000"/>
              <a:gd name="connsiteX6" fmla="*/ 12010571 w 12192000"/>
              <a:gd name="connsiteY6" fmla="*/ 379138 h 6858000"/>
              <a:gd name="connsiteX7" fmla="*/ 11834632 w 12192000"/>
              <a:gd name="connsiteY7" fmla="*/ 203199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357368" y="203199"/>
                </a:moveTo>
                <a:cubicBezTo>
                  <a:pt x="260200" y="203199"/>
                  <a:pt x="181429" y="281970"/>
                  <a:pt x="181429" y="379138"/>
                </a:cubicBezTo>
                <a:lnTo>
                  <a:pt x="181429" y="6486117"/>
                </a:lnTo>
                <a:cubicBezTo>
                  <a:pt x="181429" y="6583285"/>
                  <a:pt x="260200" y="6662056"/>
                  <a:pt x="357368" y="6662056"/>
                </a:cubicBezTo>
                <a:lnTo>
                  <a:pt x="11834632" y="6662056"/>
                </a:lnTo>
                <a:cubicBezTo>
                  <a:pt x="11931800" y="6662056"/>
                  <a:pt x="12010571" y="6583285"/>
                  <a:pt x="12010571" y="6486117"/>
                </a:cubicBezTo>
                <a:lnTo>
                  <a:pt x="12010571" y="379138"/>
                </a:lnTo>
                <a:cubicBezTo>
                  <a:pt x="12010571" y="281970"/>
                  <a:pt x="11931800" y="203199"/>
                  <a:pt x="11834632" y="203199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7D7D6B68-D4DC-0B92-4AEE-3D6155000BA3}"/>
              </a:ext>
            </a:extLst>
          </p:cNvPr>
          <p:cNvSpPr/>
          <p:nvPr/>
        </p:nvSpPr>
        <p:spPr>
          <a:xfrm>
            <a:off x="5297830" y="0"/>
            <a:ext cx="1596339" cy="479055"/>
          </a:xfrm>
          <a:custGeom>
            <a:avLst/>
            <a:gdLst>
              <a:gd name="connsiteX0" fmla="*/ 0 w 1755763"/>
              <a:gd name="connsiteY0" fmla="*/ 0 h 689429"/>
              <a:gd name="connsiteX1" fmla="*/ 1755763 w 1755763"/>
              <a:gd name="connsiteY1" fmla="*/ 0 h 689429"/>
              <a:gd name="connsiteX2" fmla="*/ 1713736 w 1755763"/>
              <a:gd name="connsiteY2" fmla="*/ 135387 h 689429"/>
              <a:gd name="connsiteX3" fmla="*/ 877881 w 1755763"/>
              <a:gd name="connsiteY3" fmla="*/ 689429 h 689429"/>
              <a:gd name="connsiteX4" fmla="*/ 42026 w 1755763"/>
              <a:gd name="connsiteY4" fmla="*/ 135387 h 689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55763" h="689429">
                <a:moveTo>
                  <a:pt x="0" y="0"/>
                </a:moveTo>
                <a:lnTo>
                  <a:pt x="1755763" y="0"/>
                </a:lnTo>
                <a:lnTo>
                  <a:pt x="1713736" y="135387"/>
                </a:lnTo>
                <a:cubicBezTo>
                  <a:pt x="1576025" y="460974"/>
                  <a:pt x="1253632" y="689429"/>
                  <a:pt x="877881" y="689429"/>
                </a:cubicBezTo>
                <a:cubicBezTo>
                  <a:pt x="502131" y="689429"/>
                  <a:pt x="179738" y="460974"/>
                  <a:pt x="42026" y="1353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glow rad="1016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6FCE7664-1245-30C4-3259-3D3B7D4D4138}"/>
              </a:ext>
            </a:extLst>
          </p:cNvPr>
          <p:cNvSpPr/>
          <p:nvPr/>
        </p:nvSpPr>
        <p:spPr>
          <a:xfrm>
            <a:off x="5370517" y="0"/>
            <a:ext cx="1450963" cy="435428"/>
          </a:xfrm>
          <a:custGeom>
            <a:avLst/>
            <a:gdLst>
              <a:gd name="connsiteX0" fmla="*/ 0 w 1755763"/>
              <a:gd name="connsiteY0" fmla="*/ 0 h 689429"/>
              <a:gd name="connsiteX1" fmla="*/ 1755763 w 1755763"/>
              <a:gd name="connsiteY1" fmla="*/ 0 h 689429"/>
              <a:gd name="connsiteX2" fmla="*/ 1713736 w 1755763"/>
              <a:gd name="connsiteY2" fmla="*/ 135387 h 689429"/>
              <a:gd name="connsiteX3" fmla="*/ 877881 w 1755763"/>
              <a:gd name="connsiteY3" fmla="*/ 689429 h 689429"/>
              <a:gd name="connsiteX4" fmla="*/ 42026 w 1755763"/>
              <a:gd name="connsiteY4" fmla="*/ 135387 h 689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55763" h="689429">
                <a:moveTo>
                  <a:pt x="0" y="0"/>
                </a:moveTo>
                <a:lnTo>
                  <a:pt x="1755763" y="0"/>
                </a:lnTo>
                <a:lnTo>
                  <a:pt x="1713736" y="135387"/>
                </a:lnTo>
                <a:cubicBezTo>
                  <a:pt x="1576025" y="460974"/>
                  <a:pt x="1253632" y="689429"/>
                  <a:pt x="877881" y="689429"/>
                </a:cubicBezTo>
                <a:cubicBezTo>
                  <a:pt x="502131" y="689429"/>
                  <a:pt x="179738" y="460974"/>
                  <a:pt x="42026" y="135387"/>
                </a:cubicBezTo>
                <a:close/>
              </a:path>
            </a:pathLst>
          </a:custGeom>
          <a:gradFill>
            <a:gsLst>
              <a:gs pos="0">
                <a:srgbClr val="1E3C72"/>
              </a:gs>
              <a:gs pos="100000">
                <a:srgbClr val="2A5298"/>
              </a:gs>
            </a:gsLst>
            <a:lin ang="5400000" scaled="0"/>
          </a:gradFill>
          <a:ln>
            <a:noFill/>
          </a:ln>
          <a:effectLst>
            <a:glow rad="1016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4EA4B8-0CF5-6E45-7613-889423A7F5BC}"/>
              </a:ext>
            </a:extLst>
          </p:cNvPr>
          <p:cNvSpPr txBox="1"/>
          <p:nvPr/>
        </p:nvSpPr>
        <p:spPr>
          <a:xfrm>
            <a:off x="5676900" y="8694"/>
            <a:ext cx="838200" cy="400110"/>
          </a:xfrm>
          <a:prstGeom prst="rect">
            <a:avLst/>
          </a:prstGeom>
          <a:noFill/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bg1">
                      <a:lumMod val="75000"/>
                      <a:alpha val="40000"/>
                    </a:schemeClr>
                  </a:outerShdw>
                </a:effectLst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3</a:t>
            </a:r>
            <a:endParaRPr lang="ko-KR" altLang="en-US" sz="2000" dirty="0">
              <a:solidFill>
                <a:schemeClr val="bg1"/>
              </a:solidFill>
              <a:effectLst>
                <a:outerShdw blurRad="50800" dist="38100" dir="2700000" algn="tl" rotWithShape="0">
                  <a:schemeClr val="bg1">
                    <a:lumMod val="75000"/>
                    <a:alpha val="40000"/>
                  </a:schemeClr>
                </a:outerShdw>
              </a:effectLst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A0CD96-ABA6-699A-B02F-0115F3E711D9}"/>
              </a:ext>
            </a:extLst>
          </p:cNvPr>
          <p:cNvSpPr txBox="1"/>
          <p:nvPr/>
        </p:nvSpPr>
        <p:spPr>
          <a:xfrm>
            <a:off x="1219198" y="537364"/>
            <a:ext cx="9753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1E3C7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프로젝트 수행내용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0A0CD96-ABA6-699A-B02F-0115F3E711D9}"/>
              </a:ext>
            </a:extLst>
          </p:cNvPr>
          <p:cNvSpPr txBox="1"/>
          <p:nvPr/>
        </p:nvSpPr>
        <p:spPr>
          <a:xfrm>
            <a:off x="1219198" y="834292"/>
            <a:ext cx="9753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rgbClr val="1E3C7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Django project</a:t>
            </a:r>
            <a:endParaRPr lang="ko-KR" altLang="en-US" sz="1200" dirty="0">
              <a:solidFill>
                <a:srgbClr val="1E3C72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B20ADF8-B038-1620-82BB-0F65803F75D0}"/>
              </a:ext>
            </a:extLst>
          </p:cNvPr>
          <p:cNvSpPr txBox="1"/>
          <p:nvPr/>
        </p:nvSpPr>
        <p:spPr>
          <a:xfrm>
            <a:off x="1109840" y="948866"/>
            <a:ext cx="7348360" cy="626710"/>
          </a:xfrm>
          <a:prstGeom prst="rect">
            <a:avLst/>
          </a:prstGeom>
          <a:noFill/>
        </p:spPr>
        <p:txBody>
          <a:bodyPr wrap="square" lIns="144000" rtlCol="0">
            <a:spAutoFit/>
          </a:bodyPr>
          <a:lstStyle/>
          <a:p>
            <a:pPr>
              <a:lnSpc>
                <a:spcPct val="170000"/>
              </a:lnSpc>
            </a:pPr>
            <a:r>
              <a:rPr lang="en-US" altLang="ko-KR" sz="1100" kern="0" dirty="0" smtClean="0">
                <a:solidFill>
                  <a:srgbClr val="000000"/>
                </a:solidFill>
                <a:latin typeface="+mn-ea"/>
              </a:rPr>
              <a:t>search(</a:t>
            </a:r>
            <a:r>
              <a:rPr lang="ko-KR" altLang="en-US" sz="1100" kern="0" dirty="0" smtClean="0">
                <a:solidFill>
                  <a:srgbClr val="000000"/>
                </a:solidFill>
                <a:latin typeface="+mn-ea"/>
              </a:rPr>
              <a:t>검색</a:t>
            </a:r>
            <a:r>
              <a:rPr lang="en-US" altLang="ko-KR" sz="1100" kern="0" dirty="0" smtClean="0">
                <a:solidFill>
                  <a:srgbClr val="000000"/>
                </a:solidFill>
                <a:latin typeface="+mn-ea"/>
              </a:rPr>
              <a:t>),</a:t>
            </a:r>
          </a:p>
          <a:p>
            <a:pPr>
              <a:lnSpc>
                <a:spcPct val="170000"/>
              </a:lnSpc>
            </a:pPr>
            <a:r>
              <a:rPr lang="en-US" altLang="ko-KR" sz="1100" kern="0" spc="0" dirty="0" err="1" smtClean="0">
                <a:solidFill>
                  <a:srgbClr val="000000"/>
                </a:solidFill>
                <a:effectLst/>
                <a:latin typeface="+mn-ea"/>
              </a:rPr>
              <a:t>search_result</a:t>
            </a:r>
            <a:r>
              <a:rPr lang="en-US" altLang="ko-KR" sz="1100" kern="0" spc="0" dirty="0" smtClean="0">
                <a:solidFill>
                  <a:srgbClr val="000000"/>
                </a:solidFill>
                <a:effectLst/>
                <a:latin typeface="+mn-ea"/>
              </a:rPr>
              <a:t>(</a:t>
            </a:r>
            <a:r>
              <a:rPr lang="ko-KR" altLang="en-US" sz="1100" kern="0" spc="0" dirty="0" smtClean="0">
                <a:solidFill>
                  <a:srgbClr val="000000"/>
                </a:solidFill>
                <a:effectLst/>
                <a:latin typeface="+mn-ea"/>
              </a:rPr>
              <a:t>검색 결과</a:t>
            </a:r>
            <a:r>
              <a:rPr lang="en-US" altLang="ko-KR" sz="1100" kern="0" spc="0" dirty="0" smtClean="0">
                <a:solidFill>
                  <a:srgbClr val="000000"/>
                </a:solidFill>
                <a:effectLst/>
                <a:latin typeface="+mn-ea"/>
              </a:rPr>
              <a:t>) </a:t>
            </a:r>
            <a:r>
              <a:rPr lang="ko-KR" altLang="en-US" sz="1100" kern="0" spc="0" dirty="0" smtClean="0">
                <a:solidFill>
                  <a:srgbClr val="000000"/>
                </a:solidFill>
                <a:effectLst/>
                <a:latin typeface="+mn-ea"/>
              </a:rPr>
              <a:t>함수</a:t>
            </a:r>
            <a:endParaRPr lang="en-US" altLang="ko-KR" sz="1100" kern="0" spc="0" dirty="0" smtClean="0">
              <a:solidFill>
                <a:srgbClr val="000000"/>
              </a:solidFill>
              <a:effectLst/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B20ADF8-B038-1620-82BB-0F65803F75D0}"/>
              </a:ext>
            </a:extLst>
          </p:cNvPr>
          <p:cNvSpPr txBox="1"/>
          <p:nvPr/>
        </p:nvSpPr>
        <p:spPr>
          <a:xfrm>
            <a:off x="7850655" y="1765055"/>
            <a:ext cx="3442185" cy="3257815"/>
          </a:xfrm>
          <a:prstGeom prst="rect">
            <a:avLst/>
          </a:prstGeom>
          <a:noFill/>
        </p:spPr>
        <p:txBody>
          <a:bodyPr wrap="square" lIns="144000" rtlCol="0">
            <a:spAutoFit/>
          </a:bodyPr>
          <a:lstStyle/>
          <a:p>
            <a:pPr marL="228600" indent="-228600">
              <a:lnSpc>
                <a:spcPct val="170000"/>
              </a:lnSpc>
              <a:buAutoNum type="arabicPeriod"/>
            </a:pPr>
            <a:r>
              <a:rPr lang="ko-KR" altLang="en-US" sz="1100" kern="0" dirty="0" err="1" smtClean="0">
                <a:solidFill>
                  <a:srgbClr val="000000"/>
                </a:solidFill>
                <a:latin typeface="+mn-ea"/>
              </a:rPr>
              <a:t>검색창에서</a:t>
            </a:r>
            <a:r>
              <a:rPr lang="ko-KR" altLang="en-US" sz="1100" kern="0" dirty="0" smtClean="0">
                <a:solidFill>
                  <a:srgbClr val="000000"/>
                </a:solidFill>
                <a:latin typeface="+mn-ea"/>
              </a:rPr>
              <a:t> 입력한 내용을 </a:t>
            </a:r>
            <a:r>
              <a:rPr lang="en-US" altLang="ko-KR" sz="1100" kern="0" dirty="0" smtClean="0">
                <a:solidFill>
                  <a:srgbClr val="000000"/>
                </a:solidFill>
                <a:latin typeface="+mn-ea"/>
              </a:rPr>
              <a:t>URL</a:t>
            </a:r>
            <a:r>
              <a:rPr lang="ko-KR" altLang="en-US" sz="1100" kern="0" dirty="0" smtClean="0">
                <a:solidFill>
                  <a:srgbClr val="000000"/>
                </a:solidFill>
                <a:latin typeface="+mn-ea"/>
              </a:rPr>
              <a:t>을 통해 검색 </a:t>
            </a:r>
            <a:r>
              <a:rPr lang="ko-KR" altLang="en-US" sz="1100" kern="0" dirty="0" err="1" smtClean="0">
                <a:solidFill>
                  <a:srgbClr val="000000"/>
                </a:solidFill>
                <a:latin typeface="+mn-ea"/>
              </a:rPr>
              <a:t>결과창으로</a:t>
            </a:r>
            <a:r>
              <a:rPr lang="ko-KR" altLang="en-US" sz="1100" kern="0" dirty="0" smtClean="0">
                <a:solidFill>
                  <a:srgbClr val="000000"/>
                </a:solidFill>
                <a:latin typeface="+mn-ea"/>
              </a:rPr>
              <a:t> 값을 넘겨준다</a:t>
            </a:r>
            <a:r>
              <a:rPr lang="en-US" altLang="ko-KR" sz="1100" kern="0" dirty="0" smtClean="0">
                <a:solidFill>
                  <a:srgbClr val="000000"/>
                </a:solidFill>
                <a:latin typeface="+mn-ea"/>
              </a:rPr>
              <a:t>.</a:t>
            </a:r>
            <a:r>
              <a:rPr lang="ko-KR" altLang="en-US" sz="1100" kern="0" dirty="0" smtClean="0">
                <a:solidFill>
                  <a:srgbClr val="000000"/>
                </a:solidFill>
                <a:latin typeface="+mn-ea"/>
              </a:rPr>
              <a:t> </a:t>
            </a:r>
            <a:endParaRPr lang="en-US" altLang="ko-KR" sz="1100" kern="0" dirty="0" smtClean="0">
              <a:solidFill>
                <a:srgbClr val="000000"/>
              </a:solidFill>
              <a:latin typeface="+mn-ea"/>
            </a:endParaRPr>
          </a:p>
          <a:p>
            <a:pPr marL="228600" indent="-228600">
              <a:lnSpc>
                <a:spcPct val="170000"/>
              </a:lnSpc>
              <a:buAutoNum type="arabicPeriod"/>
            </a:pPr>
            <a:endParaRPr lang="en-US" altLang="ko-KR" sz="1100" kern="0" dirty="0">
              <a:solidFill>
                <a:srgbClr val="000000"/>
              </a:solidFill>
              <a:latin typeface="+mn-ea"/>
            </a:endParaRPr>
          </a:p>
          <a:p>
            <a:pPr marL="228600" indent="-228600">
              <a:lnSpc>
                <a:spcPct val="170000"/>
              </a:lnSpc>
              <a:buAutoNum type="arabicPeriod"/>
            </a:pPr>
            <a:r>
              <a:rPr lang="ko-KR" altLang="en-US" sz="1100" kern="0" dirty="0">
                <a:solidFill>
                  <a:srgbClr val="000000"/>
                </a:solidFill>
                <a:latin typeface="+mn-ea"/>
              </a:rPr>
              <a:t>검</a:t>
            </a:r>
            <a:r>
              <a:rPr lang="ko-KR" altLang="en-US" sz="1100" kern="0" dirty="0" smtClean="0">
                <a:solidFill>
                  <a:srgbClr val="000000"/>
                </a:solidFill>
                <a:latin typeface="+mn-ea"/>
              </a:rPr>
              <a:t>색 결과에서는 </a:t>
            </a:r>
            <a:r>
              <a:rPr lang="en-US" altLang="ko-KR" sz="1100" kern="0" dirty="0" smtClean="0">
                <a:solidFill>
                  <a:srgbClr val="000000"/>
                </a:solidFill>
                <a:latin typeface="+mn-ea"/>
              </a:rPr>
              <a:t>URL</a:t>
            </a:r>
            <a:r>
              <a:rPr lang="ko-KR" altLang="en-US" sz="1100" kern="0" dirty="0" smtClean="0">
                <a:solidFill>
                  <a:srgbClr val="000000"/>
                </a:solidFill>
                <a:latin typeface="+mn-ea"/>
              </a:rPr>
              <a:t>로 부터 </a:t>
            </a:r>
            <a:r>
              <a:rPr lang="ko-KR" altLang="en-US" sz="1100" kern="0" dirty="0" err="1" smtClean="0">
                <a:solidFill>
                  <a:srgbClr val="000000"/>
                </a:solidFill>
                <a:latin typeface="+mn-ea"/>
              </a:rPr>
              <a:t>입력받은</a:t>
            </a:r>
            <a:r>
              <a:rPr lang="ko-KR" altLang="en-US" sz="1100" kern="0" dirty="0" smtClean="0">
                <a:solidFill>
                  <a:srgbClr val="000000"/>
                </a:solidFill>
                <a:latin typeface="+mn-ea"/>
              </a:rPr>
              <a:t> 검색 내용을 </a:t>
            </a:r>
            <a:r>
              <a:rPr lang="en-US" altLang="ko-KR" sz="1100" kern="0" dirty="0" smtClean="0">
                <a:solidFill>
                  <a:srgbClr val="000000"/>
                </a:solidFill>
                <a:latin typeface="+mn-ea"/>
              </a:rPr>
              <a:t>Contents </a:t>
            </a:r>
            <a:r>
              <a:rPr lang="ko-KR" altLang="en-US" sz="1100" kern="0" dirty="0" smtClean="0">
                <a:solidFill>
                  <a:srgbClr val="000000"/>
                </a:solidFill>
                <a:latin typeface="+mn-ea"/>
              </a:rPr>
              <a:t>테이블에서 비교하여 결과를 제공해준다</a:t>
            </a:r>
            <a:r>
              <a:rPr lang="en-US" altLang="ko-KR" sz="1100" kern="0" dirty="0" smtClean="0">
                <a:solidFill>
                  <a:srgbClr val="000000"/>
                </a:solidFill>
                <a:latin typeface="+mn-ea"/>
              </a:rPr>
              <a:t>.</a:t>
            </a:r>
          </a:p>
          <a:p>
            <a:pPr marL="228600" indent="-228600">
              <a:lnSpc>
                <a:spcPct val="170000"/>
              </a:lnSpc>
              <a:buAutoNum type="arabicPeriod"/>
            </a:pPr>
            <a:endParaRPr lang="en-US" altLang="ko-KR" sz="1100" kern="0" dirty="0">
              <a:solidFill>
                <a:srgbClr val="000000"/>
              </a:solidFill>
              <a:latin typeface="+mn-ea"/>
            </a:endParaRPr>
          </a:p>
          <a:p>
            <a:pPr marL="228600" indent="-228600">
              <a:lnSpc>
                <a:spcPct val="170000"/>
              </a:lnSpc>
              <a:buAutoNum type="arabicPeriod"/>
            </a:pPr>
            <a:r>
              <a:rPr lang="ko-KR" altLang="en-US" sz="1100" kern="0" dirty="0" smtClean="0">
                <a:solidFill>
                  <a:srgbClr val="000000"/>
                </a:solidFill>
                <a:latin typeface="+mn-ea"/>
              </a:rPr>
              <a:t>검색 결과창에서도 </a:t>
            </a:r>
            <a:r>
              <a:rPr lang="en-US" altLang="ko-KR" sz="1100" kern="0" dirty="0">
                <a:solidFill>
                  <a:srgbClr val="000000"/>
                </a:solidFill>
                <a:latin typeface="+mn-ea"/>
              </a:rPr>
              <a:t>search </a:t>
            </a:r>
            <a:r>
              <a:rPr lang="ko-KR" altLang="en-US" sz="1100" kern="0" dirty="0">
                <a:solidFill>
                  <a:srgbClr val="000000"/>
                </a:solidFill>
                <a:latin typeface="+mn-ea"/>
              </a:rPr>
              <a:t>함수의 코드를 넣어</a:t>
            </a:r>
            <a:r>
              <a:rPr lang="ko-KR" altLang="en-US" sz="1100" kern="0" dirty="0" smtClean="0">
                <a:solidFill>
                  <a:srgbClr val="000000"/>
                </a:solidFill>
                <a:latin typeface="+mn-ea"/>
              </a:rPr>
              <a:t> 동일하게 검색을 할 수 있도록 한다</a:t>
            </a:r>
            <a:r>
              <a:rPr lang="en-US" altLang="ko-KR" sz="1100" kern="0" dirty="0" smtClean="0">
                <a:solidFill>
                  <a:srgbClr val="000000"/>
                </a:solidFill>
                <a:latin typeface="+mn-ea"/>
              </a:rPr>
              <a:t>.</a:t>
            </a:r>
          </a:p>
          <a:p>
            <a:pPr marL="228600" indent="-228600">
              <a:lnSpc>
                <a:spcPct val="170000"/>
              </a:lnSpc>
              <a:buAutoNum type="arabicPeriod"/>
            </a:pPr>
            <a:endParaRPr lang="en-US" altLang="ko-KR" sz="1100" kern="0" dirty="0">
              <a:solidFill>
                <a:srgbClr val="000000"/>
              </a:solidFill>
              <a:latin typeface="+mn-ea"/>
            </a:endParaRPr>
          </a:p>
          <a:p>
            <a:pPr marL="228600" indent="-228600">
              <a:lnSpc>
                <a:spcPct val="170000"/>
              </a:lnSpc>
              <a:buAutoNum type="arabicPeriod"/>
            </a:pPr>
            <a:endParaRPr lang="en-US" altLang="ko-KR" sz="1100" kern="0" dirty="0" smtClean="0">
              <a:solidFill>
                <a:srgbClr val="000000"/>
              </a:solidFill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840" y="1675585"/>
            <a:ext cx="6492803" cy="2309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4495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자유형: 도형 3">
            <a:extLst>
              <a:ext uri="{FF2B5EF4-FFF2-40B4-BE49-F238E27FC236}">
                <a16:creationId xmlns:a16="http://schemas.microsoft.com/office/drawing/2014/main" id="{CB7B3DA9-E450-D7A1-2BC4-5AAF5480F25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357368 w 12192000"/>
              <a:gd name="connsiteY0" fmla="*/ 203199 h 6858000"/>
              <a:gd name="connsiteX1" fmla="*/ 181429 w 12192000"/>
              <a:gd name="connsiteY1" fmla="*/ 379138 h 6858000"/>
              <a:gd name="connsiteX2" fmla="*/ 181429 w 12192000"/>
              <a:gd name="connsiteY2" fmla="*/ 6486117 h 6858000"/>
              <a:gd name="connsiteX3" fmla="*/ 357368 w 12192000"/>
              <a:gd name="connsiteY3" fmla="*/ 6662056 h 6858000"/>
              <a:gd name="connsiteX4" fmla="*/ 11834632 w 12192000"/>
              <a:gd name="connsiteY4" fmla="*/ 6662056 h 6858000"/>
              <a:gd name="connsiteX5" fmla="*/ 12010571 w 12192000"/>
              <a:gd name="connsiteY5" fmla="*/ 6486117 h 6858000"/>
              <a:gd name="connsiteX6" fmla="*/ 12010571 w 12192000"/>
              <a:gd name="connsiteY6" fmla="*/ 379138 h 6858000"/>
              <a:gd name="connsiteX7" fmla="*/ 11834632 w 12192000"/>
              <a:gd name="connsiteY7" fmla="*/ 203199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357368" y="203199"/>
                </a:moveTo>
                <a:cubicBezTo>
                  <a:pt x="260200" y="203199"/>
                  <a:pt x="181429" y="281970"/>
                  <a:pt x="181429" y="379138"/>
                </a:cubicBezTo>
                <a:lnTo>
                  <a:pt x="181429" y="6486117"/>
                </a:lnTo>
                <a:cubicBezTo>
                  <a:pt x="181429" y="6583285"/>
                  <a:pt x="260200" y="6662056"/>
                  <a:pt x="357368" y="6662056"/>
                </a:cubicBezTo>
                <a:lnTo>
                  <a:pt x="11834632" y="6662056"/>
                </a:lnTo>
                <a:cubicBezTo>
                  <a:pt x="11931800" y="6662056"/>
                  <a:pt x="12010571" y="6583285"/>
                  <a:pt x="12010571" y="6486117"/>
                </a:cubicBezTo>
                <a:lnTo>
                  <a:pt x="12010571" y="379138"/>
                </a:lnTo>
                <a:cubicBezTo>
                  <a:pt x="12010571" y="281970"/>
                  <a:pt x="11931800" y="203199"/>
                  <a:pt x="11834632" y="203199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7D7D6B68-D4DC-0B92-4AEE-3D6155000BA3}"/>
              </a:ext>
            </a:extLst>
          </p:cNvPr>
          <p:cNvSpPr/>
          <p:nvPr/>
        </p:nvSpPr>
        <p:spPr>
          <a:xfrm>
            <a:off x="5297830" y="0"/>
            <a:ext cx="1596339" cy="479055"/>
          </a:xfrm>
          <a:custGeom>
            <a:avLst/>
            <a:gdLst>
              <a:gd name="connsiteX0" fmla="*/ 0 w 1755763"/>
              <a:gd name="connsiteY0" fmla="*/ 0 h 689429"/>
              <a:gd name="connsiteX1" fmla="*/ 1755763 w 1755763"/>
              <a:gd name="connsiteY1" fmla="*/ 0 h 689429"/>
              <a:gd name="connsiteX2" fmla="*/ 1713736 w 1755763"/>
              <a:gd name="connsiteY2" fmla="*/ 135387 h 689429"/>
              <a:gd name="connsiteX3" fmla="*/ 877881 w 1755763"/>
              <a:gd name="connsiteY3" fmla="*/ 689429 h 689429"/>
              <a:gd name="connsiteX4" fmla="*/ 42026 w 1755763"/>
              <a:gd name="connsiteY4" fmla="*/ 135387 h 689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55763" h="689429">
                <a:moveTo>
                  <a:pt x="0" y="0"/>
                </a:moveTo>
                <a:lnTo>
                  <a:pt x="1755763" y="0"/>
                </a:lnTo>
                <a:lnTo>
                  <a:pt x="1713736" y="135387"/>
                </a:lnTo>
                <a:cubicBezTo>
                  <a:pt x="1576025" y="460974"/>
                  <a:pt x="1253632" y="689429"/>
                  <a:pt x="877881" y="689429"/>
                </a:cubicBezTo>
                <a:cubicBezTo>
                  <a:pt x="502131" y="689429"/>
                  <a:pt x="179738" y="460974"/>
                  <a:pt x="42026" y="1353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glow rad="1016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6FCE7664-1245-30C4-3259-3D3B7D4D4138}"/>
              </a:ext>
            </a:extLst>
          </p:cNvPr>
          <p:cNvSpPr/>
          <p:nvPr/>
        </p:nvSpPr>
        <p:spPr>
          <a:xfrm>
            <a:off x="5370517" y="0"/>
            <a:ext cx="1450963" cy="435428"/>
          </a:xfrm>
          <a:custGeom>
            <a:avLst/>
            <a:gdLst>
              <a:gd name="connsiteX0" fmla="*/ 0 w 1755763"/>
              <a:gd name="connsiteY0" fmla="*/ 0 h 689429"/>
              <a:gd name="connsiteX1" fmla="*/ 1755763 w 1755763"/>
              <a:gd name="connsiteY1" fmla="*/ 0 h 689429"/>
              <a:gd name="connsiteX2" fmla="*/ 1713736 w 1755763"/>
              <a:gd name="connsiteY2" fmla="*/ 135387 h 689429"/>
              <a:gd name="connsiteX3" fmla="*/ 877881 w 1755763"/>
              <a:gd name="connsiteY3" fmla="*/ 689429 h 689429"/>
              <a:gd name="connsiteX4" fmla="*/ 42026 w 1755763"/>
              <a:gd name="connsiteY4" fmla="*/ 135387 h 689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55763" h="689429">
                <a:moveTo>
                  <a:pt x="0" y="0"/>
                </a:moveTo>
                <a:lnTo>
                  <a:pt x="1755763" y="0"/>
                </a:lnTo>
                <a:lnTo>
                  <a:pt x="1713736" y="135387"/>
                </a:lnTo>
                <a:cubicBezTo>
                  <a:pt x="1576025" y="460974"/>
                  <a:pt x="1253632" y="689429"/>
                  <a:pt x="877881" y="689429"/>
                </a:cubicBezTo>
                <a:cubicBezTo>
                  <a:pt x="502131" y="689429"/>
                  <a:pt x="179738" y="460974"/>
                  <a:pt x="42026" y="135387"/>
                </a:cubicBezTo>
                <a:close/>
              </a:path>
            </a:pathLst>
          </a:custGeom>
          <a:gradFill>
            <a:gsLst>
              <a:gs pos="0">
                <a:srgbClr val="1E3C72"/>
              </a:gs>
              <a:gs pos="100000">
                <a:srgbClr val="2A5298"/>
              </a:gs>
            </a:gsLst>
            <a:lin ang="5400000" scaled="0"/>
          </a:gradFill>
          <a:ln>
            <a:noFill/>
          </a:ln>
          <a:effectLst>
            <a:glow rad="1016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4EA4B8-0CF5-6E45-7613-889423A7F5BC}"/>
              </a:ext>
            </a:extLst>
          </p:cNvPr>
          <p:cNvSpPr txBox="1"/>
          <p:nvPr/>
        </p:nvSpPr>
        <p:spPr>
          <a:xfrm>
            <a:off x="5676900" y="8694"/>
            <a:ext cx="838200" cy="400110"/>
          </a:xfrm>
          <a:prstGeom prst="rect">
            <a:avLst/>
          </a:prstGeom>
          <a:noFill/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bg1">
                      <a:lumMod val="75000"/>
                      <a:alpha val="40000"/>
                    </a:schemeClr>
                  </a:outerShdw>
                </a:effectLst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3</a:t>
            </a:r>
            <a:endParaRPr lang="ko-KR" altLang="en-US" sz="2000" dirty="0">
              <a:solidFill>
                <a:schemeClr val="bg1"/>
              </a:solidFill>
              <a:effectLst>
                <a:outerShdw blurRad="50800" dist="38100" dir="2700000" algn="tl" rotWithShape="0">
                  <a:schemeClr val="bg1">
                    <a:lumMod val="75000"/>
                    <a:alpha val="40000"/>
                  </a:schemeClr>
                </a:outerShdw>
              </a:effectLst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A0CD96-ABA6-699A-B02F-0115F3E711D9}"/>
              </a:ext>
            </a:extLst>
          </p:cNvPr>
          <p:cNvSpPr txBox="1"/>
          <p:nvPr/>
        </p:nvSpPr>
        <p:spPr>
          <a:xfrm>
            <a:off x="1219198" y="537364"/>
            <a:ext cx="9753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1E3C7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프로젝트 수행내용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0A0CD96-ABA6-699A-B02F-0115F3E711D9}"/>
              </a:ext>
            </a:extLst>
          </p:cNvPr>
          <p:cNvSpPr txBox="1"/>
          <p:nvPr/>
        </p:nvSpPr>
        <p:spPr>
          <a:xfrm>
            <a:off x="1219198" y="834292"/>
            <a:ext cx="9753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rgbClr val="1E3C7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Django project</a:t>
            </a:r>
            <a:endParaRPr lang="ko-KR" altLang="en-US" sz="1200" dirty="0">
              <a:solidFill>
                <a:srgbClr val="1E3C72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B20ADF8-B038-1620-82BB-0F65803F75D0}"/>
              </a:ext>
            </a:extLst>
          </p:cNvPr>
          <p:cNvSpPr txBox="1"/>
          <p:nvPr/>
        </p:nvSpPr>
        <p:spPr>
          <a:xfrm>
            <a:off x="1109840" y="948866"/>
            <a:ext cx="7348360" cy="380104"/>
          </a:xfrm>
          <a:prstGeom prst="rect">
            <a:avLst/>
          </a:prstGeom>
          <a:noFill/>
        </p:spPr>
        <p:txBody>
          <a:bodyPr wrap="square" lIns="144000" rtlCol="0">
            <a:spAutoFit/>
          </a:bodyPr>
          <a:lstStyle/>
          <a:p>
            <a:pPr>
              <a:lnSpc>
                <a:spcPct val="170000"/>
              </a:lnSpc>
            </a:pPr>
            <a:r>
              <a:rPr lang="en-US" altLang="ko-KR" sz="1100" kern="0" dirty="0" err="1" smtClean="0">
                <a:solidFill>
                  <a:srgbClr val="000000"/>
                </a:solidFill>
                <a:latin typeface="+mn-ea"/>
              </a:rPr>
              <a:t>user_update</a:t>
            </a:r>
            <a:r>
              <a:rPr lang="en-US" altLang="ko-KR" sz="1100" kern="0" dirty="0" smtClean="0">
                <a:solidFill>
                  <a:srgbClr val="000000"/>
                </a:solidFill>
                <a:latin typeface="+mn-ea"/>
              </a:rPr>
              <a:t>(</a:t>
            </a:r>
            <a:r>
              <a:rPr lang="ko-KR" altLang="en-US" sz="1100" kern="0" dirty="0" smtClean="0">
                <a:solidFill>
                  <a:srgbClr val="000000"/>
                </a:solidFill>
                <a:latin typeface="+mn-ea"/>
              </a:rPr>
              <a:t>회원 정보 수정</a:t>
            </a:r>
            <a:r>
              <a:rPr lang="en-US" altLang="ko-KR" sz="1100" kern="0" dirty="0" smtClean="0">
                <a:solidFill>
                  <a:srgbClr val="000000"/>
                </a:solidFill>
                <a:latin typeface="+mn-ea"/>
              </a:rPr>
              <a:t>)</a:t>
            </a:r>
            <a:r>
              <a:rPr lang="ko-KR" altLang="en-US" sz="1100" kern="0" dirty="0" smtClean="0">
                <a:solidFill>
                  <a:srgbClr val="000000"/>
                </a:solidFill>
                <a:latin typeface="+mn-ea"/>
              </a:rPr>
              <a:t>함수</a:t>
            </a:r>
            <a:endParaRPr lang="en-US" altLang="ko-KR" sz="1100" kern="0" spc="0" dirty="0" smtClean="0">
              <a:solidFill>
                <a:srgbClr val="000000"/>
              </a:solidFill>
              <a:effectLst/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B20ADF8-B038-1620-82BB-0F65803F75D0}"/>
              </a:ext>
            </a:extLst>
          </p:cNvPr>
          <p:cNvSpPr txBox="1"/>
          <p:nvPr/>
        </p:nvSpPr>
        <p:spPr>
          <a:xfrm>
            <a:off x="6515101" y="1540940"/>
            <a:ext cx="5417820" cy="3545586"/>
          </a:xfrm>
          <a:prstGeom prst="rect">
            <a:avLst/>
          </a:prstGeom>
          <a:noFill/>
        </p:spPr>
        <p:txBody>
          <a:bodyPr wrap="square" lIns="144000" rtlCol="0">
            <a:spAutoFit/>
          </a:bodyPr>
          <a:lstStyle/>
          <a:p>
            <a:pPr marL="228600" indent="-228600">
              <a:lnSpc>
                <a:spcPct val="170000"/>
              </a:lnSpc>
              <a:buAutoNum type="arabicPeriod"/>
            </a:pPr>
            <a:r>
              <a:rPr lang="ko-KR" altLang="en-US" sz="1100" kern="0" dirty="0" smtClean="0">
                <a:solidFill>
                  <a:srgbClr val="000000"/>
                </a:solidFill>
                <a:latin typeface="+mn-ea"/>
              </a:rPr>
              <a:t>회원 정보 수정에서는 함수의 두 번째 매개변수로 </a:t>
            </a:r>
            <a:r>
              <a:rPr lang="ko-KR" altLang="en-US" sz="1100" kern="0" dirty="0" err="1" smtClean="0">
                <a:solidFill>
                  <a:srgbClr val="000000"/>
                </a:solidFill>
                <a:latin typeface="+mn-ea"/>
              </a:rPr>
              <a:t>입력받은</a:t>
            </a:r>
            <a:r>
              <a:rPr lang="ko-KR" altLang="en-US" sz="1100" kern="0" dirty="0" smtClean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100" kern="0" dirty="0" err="1" smtClean="0">
                <a:solidFill>
                  <a:srgbClr val="000000"/>
                </a:solidFill>
                <a:latin typeface="+mn-ea"/>
              </a:rPr>
              <a:t>user_id</a:t>
            </a:r>
            <a:r>
              <a:rPr lang="ko-KR" altLang="en-US" sz="1100" kern="0" dirty="0" smtClean="0">
                <a:solidFill>
                  <a:srgbClr val="000000"/>
                </a:solidFill>
                <a:latin typeface="+mn-ea"/>
              </a:rPr>
              <a:t>로 </a:t>
            </a:r>
            <a:r>
              <a:rPr lang="en-US" altLang="ko-KR" sz="1100" kern="0" dirty="0">
                <a:solidFill>
                  <a:srgbClr val="000000"/>
                </a:solidFill>
                <a:latin typeface="+mn-ea"/>
              </a:rPr>
              <a:t>Users </a:t>
            </a:r>
            <a:r>
              <a:rPr lang="ko-KR" altLang="en-US" sz="1100" kern="0" dirty="0" smtClean="0">
                <a:solidFill>
                  <a:srgbClr val="000000"/>
                </a:solidFill>
                <a:latin typeface="+mn-ea"/>
              </a:rPr>
              <a:t>테 </a:t>
            </a:r>
            <a:r>
              <a:rPr lang="ko-KR" altLang="en-US" sz="1100" kern="0" dirty="0" err="1" smtClean="0">
                <a:solidFill>
                  <a:srgbClr val="000000"/>
                </a:solidFill>
                <a:latin typeface="+mn-ea"/>
              </a:rPr>
              <a:t>이블에</a:t>
            </a:r>
            <a:r>
              <a:rPr lang="ko-KR" altLang="en-US" sz="1100" kern="0" dirty="0" smtClean="0">
                <a:solidFill>
                  <a:srgbClr val="000000"/>
                </a:solidFill>
                <a:latin typeface="+mn-ea"/>
              </a:rPr>
              <a:t> </a:t>
            </a:r>
            <a:r>
              <a:rPr lang="ko-KR" altLang="en-US" sz="1100" kern="0" dirty="0">
                <a:solidFill>
                  <a:srgbClr val="000000"/>
                </a:solidFill>
                <a:latin typeface="+mn-ea"/>
              </a:rPr>
              <a:t>접근하여 해당 </a:t>
            </a:r>
            <a:r>
              <a:rPr lang="en-US" altLang="ko-KR" sz="1100" kern="0" dirty="0" err="1">
                <a:solidFill>
                  <a:srgbClr val="000000"/>
                </a:solidFill>
                <a:latin typeface="+mn-ea"/>
              </a:rPr>
              <a:t>user_id</a:t>
            </a:r>
            <a:r>
              <a:rPr lang="ko-KR" altLang="en-US" sz="1100" kern="0" dirty="0">
                <a:solidFill>
                  <a:srgbClr val="000000"/>
                </a:solidFill>
                <a:latin typeface="+mn-ea"/>
              </a:rPr>
              <a:t>를 가진 행의 데이터를 </a:t>
            </a:r>
            <a:r>
              <a:rPr lang="ko-KR" altLang="en-US" sz="1100" kern="0" dirty="0" smtClean="0">
                <a:solidFill>
                  <a:srgbClr val="000000"/>
                </a:solidFill>
                <a:latin typeface="+mn-ea"/>
              </a:rPr>
              <a:t>나타낸다</a:t>
            </a:r>
            <a:r>
              <a:rPr lang="en-US" altLang="ko-KR" sz="1100" kern="0" dirty="0" smtClean="0">
                <a:solidFill>
                  <a:srgbClr val="000000"/>
                </a:solidFill>
                <a:latin typeface="+mn-ea"/>
              </a:rPr>
              <a:t>.</a:t>
            </a:r>
          </a:p>
          <a:p>
            <a:pPr>
              <a:lnSpc>
                <a:spcPct val="170000"/>
              </a:lnSpc>
            </a:pPr>
            <a:endParaRPr lang="en-US" altLang="ko-KR" sz="1100" kern="0" dirty="0" smtClean="0">
              <a:solidFill>
                <a:srgbClr val="000000"/>
              </a:solidFill>
              <a:latin typeface="+mn-ea"/>
            </a:endParaRPr>
          </a:p>
          <a:p>
            <a:pPr>
              <a:lnSpc>
                <a:spcPct val="170000"/>
              </a:lnSpc>
            </a:pPr>
            <a:r>
              <a:rPr lang="en-US" altLang="ko-KR" sz="1100" kern="0" dirty="0" smtClean="0">
                <a:solidFill>
                  <a:srgbClr val="000000"/>
                </a:solidFill>
                <a:latin typeface="+mn-ea"/>
              </a:rPr>
              <a:t>2. </a:t>
            </a:r>
            <a:r>
              <a:rPr lang="ko-KR" altLang="en-US" sz="1100" kern="0" dirty="0" smtClean="0">
                <a:solidFill>
                  <a:srgbClr val="000000"/>
                </a:solidFill>
                <a:latin typeface="+mn-ea"/>
              </a:rPr>
              <a:t>닉네임</a:t>
            </a:r>
            <a:r>
              <a:rPr lang="en-US" altLang="ko-KR" sz="1100" kern="0" dirty="0" smtClean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1100" kern="0" dirty="0" smtClean="0">
                <a:solidFill>
                  <a:srgbClr val="000000"/>
                </a:solidFill>
                <a:latin typeface="+mn-ea"/>
              </a:rPr>
              <a:t>이메일</a:t>
            </a:r>
            <a:r>
              <a:rPr lang="en-US" altLang="ko-KR" sz="1100" kern="0" dirty="0" smtClean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1100" kern="0" dirty="0" smtClean="0">
                <a:solidFill>
                  <a:srgbClr val="000000"/>
                </a:solidFill>
                <a:latin typeface="+mn-ea"/>
              </a:rPr>
              <a:t>생일 정보를 바꿀 수 있도록 하고 수정 버튼 클릭 시 </a:t>
            </a:r>
            <a:r>
              <a:rPr lang="en-US" altLang="ko-KR" sz="1100" kern="0" dirty="0" smtClean="0">
                <a:solidFill>
                  <a:srgbClr val="000000"/>
                </a:solidFill>
                <a:latin typeface="+mn-ea"/>
              </a:rPr>
              <a:t>(POST </a:t>
            </a:r>
            <a:r>
              <a:rPr lang="ko-KR" altLang="en-US" sz="1100" kern="0" dirty="0" smtClean="0">
                <a:solidFill>
                  <a:srgbClr val="000000"/>
                </a:solidFill>
                <a:latin typeface="+mn-ea"/>
              </a:rPr>
              <a:t>요청 시</a:t>
            </a:r>
            <a:r>
              <a:rPr lang="en-US" altLang="ko-KR" sz="1100" kern="0" dirty="0" smtClean="0">
                <a:solidFill>
                  <a:srgbClr val="000000"/>
                </a:solidFill>
                <a:latin typeface="+mn-ea"/>
              </a:rPr>
              <a:t>) </a:t>
            </a:r>
            <a:r>
              <a:rPr lang="ko-KR" altLang="en-US" sz="1100" kern="0" dirty="0" smtClean="0">
                <a:solidFill>
                  <a:srgbClr val="000000"/>
                </a:solidFill>
                <a:latin typeface="+mn-ea"/>
              </a:rPr>
              <a:t>각각 변수에 입력된 정보를 저장한다</a:t>
            </a:r>
            <a:r>
              <a:rPr lang="en-US" altLang="ko-KR" sz="1100" kern="0" dirty="0" smtClean="0">
                <a:solidFill>
                  <a:srgbClr val="000000"/>
                </a:solidFill>
                <a:latin typeface="+mn-ea"/>
              </a:rPr>
              <a:t>. </a:t>
            </a:r>
          </a:p>
          <a:p>
            <a:pPr>
              <a:lnSpc>
                <a:spcPct val="170000"/>
              </a:lnSpc>
            </a:pPr>
            <a:endParaRPr lang="en-US" altLang="ko-KR" sz="1100" kern="0" dirty="0">
              <a:solidFill>
                <a:srgbClr val="000000"/>
              </a:solidFill>
              <a:latin typeface="+mn-ea"/>
            </a:endParaRPr>
          </a:p>
          <a:p>
            <a:pPr>
              <a:lnSpc>
                <a:spcPct val="170000"/>
              </a:lnSpc>
            </a:pPr>
            <a:r>
              <a:rPr lang="en-US" altLang="ko-KR" sz="1100" kern="0" dirty="0" smtClean="0">
                <a:solidFill>
                  <a:srgbClr val="000000"/>
                </a:solidFill>
                <a:latin typeface="+mn-ea"/>
              </a:rPr>
              <a:t>3. </a:t>
            </a:r>
            <a:r>
              <a:rPr lang="ko-KR" altLang="en-US" sz="1100" kern="0" dirty="0" smtClean="0">
                <a:solidFill>
                  <a:srgbClr val="000000"/>
                </a:solidFill>
                <a:latin typeface="+mn-ea"/>
              </a:rPr>
              <a:t>입력되지 않은 정보가 있거나 닉네임이 이미 존재할 경우</a:t>
            </a:r>
            <a:r>
              <a:rPr lang="en-US" altLang="ko-KR" sz="1100" kern="0" dirty="0" smtClean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1100" kern="0" dirty="0" smtClean="0">
                <a:solidFill>
                  <a:srgbClr val="000000"/>
                </a:solidFill>
                <a:latin typeface="+mn-ea"/>
              </a:rPr>
              <a:t>이메일이나 날짜 형식이 틀렸을 경우 메시지를 출력하고 정보 수정 창을 다시 보여준다</a:t>
            </a:r>
            <a:r>
              <a:rPr lang="en-US" altLang="ko-KR" sz="1100" kern="0" dirty="0" smtClean="0">
                <a:solidFill>
                  <a:srgbClr val="000000"/>
                </a:solidFill>
                <a:latin typeface="+mn-ea"/>
              </a:rPr>
              <a:t>.</a:t>
            </a:r>
          </a:p>
          <a:p>
            <a:pPr>
              <a:lnSpc>
                <a:spcPct val="170000"/>
              </a:lnSpc>
            </a:pPr>
            <a:endParaRPr lang="en-US" altLang="ko-KR" sz="1100" kern="0" dirty="0">
              <a:solidFill>
                <a:srgbClr val="000000"/>
              </a:solidFill>
              <a:latin typeface="+mn-ea"/>
            </a:endParaRPr>
          </a:p>
          <a:p>
            <a:pPr>
              <a:lnSpc>
                <a:spcPct val="170000"/>
              </a:lnSpc>
            </a:pPr>
            <a:r>
              <a:rPr lang="en-US" altLang="ko-KR" sz="1100" kern="0" dirty="0" smtClean="0">
                <a:solidFill>
                  <a:srgbClr val="000000"/>
                </a:solidFill>
                <a:latin typeface="+mn-ea"/>
              </a:rPr>
              <a:t>4. </a:t>
            </a:r>
            <a:r>
              <a:rPr lang="ko-KR" altLang="en-US" sz="1100" kern="0" dirty="0" smtClean="0">
                <a:solidFill>
                  <a:srgbClr val="000000"/>
                </a:solidFill>
                <a:latin typeface="+mn-ea"/>
              </a:rPr>
              <a:t>닉네임 중복이 없고 모든 정보를 알맞게 입력했을 경우 함수의 두번째 매개변수로 </a:t>
            </a:r>
            <a:r>
              <a:rPr lang="ko-KR" altLang="en-US" sz="1100" kern="0" dirty="0" err="1" smtClean="0">
                <a:solidFill>
                  <a:srgbClr val="000000"/>
                </a:solidFill>
                <a:latin typeface="+mn-ea"/>
              </a:rPr>
              <a:t>입력받은</a:t>
            </a:r>
            <a:r>
              <a:rPr lang="ko-KR" altLang="en-US" sz="1100" kern="0" dirty="0" smtClean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100" kern="0" dirty="0" err="1" smtClean="0">
                <a:solidFill>
                  <a:srgbClr val="000000"/>
                </a:solidFill>
                <a:latin typeface="+mn-ea"/>
              </a:rPr>
              <a:t>user_id</a:t>
            </a:r>
            <a:r>
              <a:rPr lang="ko-KR" altLang="en-US" sz="1100" kern="0" dirty="0" smtClean="0">
                <a:solidFill>
                  <a:srgbClr val="000000"/>
                </a:solidFill>
                <a:latin typeface="+mn-ea"/>
              </a:rPr>
              <a:t>로 </a:t>
            </a:r>
            <a:r>
              <a:rPr lang="en-US" altLang="ko-KR" sz="1100" kern="0" dirty="0" smtClean="0">
                <a:solidFill>
                  <a:srgbClr val="000000"/>
                </a:solidFill>
                <a:latin typeface="+mn-ea"/>
              </a:rPr>
              <a:t>Users </a:t>
            </a:r>
            <a:r>
              <a:rPr lang="ko-KR" altLang="en-US" sz="1100" kern="0" dirty="0" smtClean="0">
                <a:solidFill>
                  <a:srgbClr val="000000"/>
                </a:solidFill>
                <a:latin typeface="+mn-ea"/>
              </a:rPr>
              <a:t>테이블에 접근하여 해당 </a:t>
            </a:r>
            <a:r>
              <a:rPr lang="en-US" altLang="ko-KR" sz="1100" kern="0" dirty="0" err="1" smtClean="0">
                <a:solidFill>
                  <a:srgbClr val="000000"/>
                </a:solidFill>
                <a:latin typeface="+mn-ea"/>
              </a:rPr>
              <a:t>user_id</a:t>
            </a:r>
            <a:r>
              <a:rPr lang="ko-KR" altLang="en-US" sz="1100" kern="0" dirty="0" smtClean="0">
                <a:solidFill>
                  <a:srgbClr val="000000"/>
                </a:solidFill>
                <a:latin typeface="+mn-ea"/>
              </a:rPr>
              <a:t>를 가진 행의 데이터를 변경하여 저장한다</a:t>
            </a:r>
            <a:r>
              <a:rPr lang="en-US" altLang="ko-KR" sz="1100" kern="0" dirty="0" smtClean="0">
                <a:solidFill>
                  <a:srgbClr val="000000"/>
                </a:solidFill>
                <a:latin typeface="+mn-ea"/>
              </a:rPr>
              <a:t>.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198" y="1540941"/>
            <a:ext cx="4587638" cy="4198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6503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자유형: 도형 3">
            <a:extLst>
              <a:ext uri="{FF2B5EF4-FFF2-40B4-BE49-F238E27FC236}">
                <a16:creationId xmlns:a16="http://schemas.microsoft.com/office/drawing/2014/main" id="{CB7B3DA9-E450-D7A1-2BC4-5AAF5480F25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357368 w 12192000"/>
              <a:gd name="connsiteY0" fmla="*/ 203199 h 6858000"/>
              <a:gd name="connsiteX1" fmla="*/ 181429 w 12192000"/>
              <a:gd name="connsiteY1" fmla="*/ 379138 h 6858000"/>
              <a:gd name="connsiteX2" fmla="*/ 181429 w 12192000"/>
              <a:gd name="connsiteY2" fmla="*/ 6486117 h 6858000"/>
              <a:gd name="connsiteX3" fmla="*/ 357368 w 12192000"/>
              <a:gd name="connsiteY3" fmla="*/ 6662056 h 6858000"/>
              <a:gd name="connsiteX4" fmla="*/ 11834632 w 12192000"/>
              <a:gd name="connsiteY4" fmla="*/ 6662056 h 6858000"/>
              <a:gd name="connsiteX5" fmla="*/ 12010571 w 12192000"/>
              <a:gd name="connsiteY5" fmla="*/ 6486117 h 6858000"/>
              <a:gd name="connsiteX6" fmla="*/ 12010571 w 12192000"/>
              <a:gd name="connsiteY6" fmla="*/ 379138 h 6858000"/>
              <a:gd name="connsiteX7" fmla="*/ 11834632 w 12192000"/>
              <a:gd name="connsiteY7" fmla="*/ 203199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357368" y="203199"/>
                </a:moveTo>
                <a:cubicBezTo>
                  <a:pt x="260200" y="203199"/>
                  <a:pt x="181429" y="281970"/>
                  <a:pt x="181429" y="379138"/>
                </a:cubicBezTo>
                <a:lnTo>
                  <a:pt x="181429" y="6486117"/>
                </a:lnTo>
                <a:cubicBezTo>
                  <a:pt x="181429" y="6583285"/>
                  <a:pt x="260200" y="6662056"/>
                  <a:pt x="357368" y="6662056"/>
                </a:cubicBezTo>
                <a:lnTo>
                  <a:pt x="11834632" y="6662056"/>
                </a:lnTo>
                <a:cubicBezTo>
                  <a:pt x="11931800" y="6662056"/>
                  <a:pt x="12010571" y="6583285"/>
                  <a:pt x="12010571" y="6486117"/>
                </a:cubicBezTo>
                <a:lnTo>
                  <a:pt x="12010571" y="379138"/>
                </a:lnTo>
                <a:cubicBezTo>
                  <a:pt x="12010571" y="281970"/>
                  <a:pt x="11931800" y="203199"/>
                  <a:pt x="11834632" y="203199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7D7D6B68-D4DC-0B92-4AEE-3D6155000BA3}"/>
              </a:ext>
            </a:extLst>
          </p:cNvPr>
          <p:cNvSpPr/>
          <p:nvPr/>
        </p:nvSpPr>
        <p:spPr>
          <a:xfrm>
            <a:off x="5297830" y="0"/>
            <a:ext cx="1596339" cy="479055"/>
          </a:xfrm>
          <a:custGeom>
            <a:avLst/>
            <a:gdLst>
              <a:gd name="connsiteX0" fmla="*/ 0 w 1755763"/>
              <a:gd name="connsiteY0" fmla="*/ 0 h 689429"/>
              <a:gd name="connsiteX1" fmla="*/ 1755763 w 1755763"/>
              <a:gd name="connsiteY1" fmla="*/ 0 h 689429"/>
              <a:gd name="connsiteX2" fmla="*/ 1713736 w 1755763"/>
              <a:gd name="connsiteY2" fmla="*/ 135387 h 689429"/>
              <a:gd name="connsiteX3" fmla="*/ 877881 w 1755763"/>
              <a:gd name="connsiteY3" fmla="*/ 689429 h 689429"/>
              <a:gd name="connsiteX4" fmla="*/ 42026 w 1755763"/>
              <a:gd name="connsiteY4" fmla="*/ 135387 h 689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55763" h="689429">
                <a:moveTo>
                  <a:pt x="0" y="0"/>
                </a:moveTo>
                <a:lnTo>
                  <a:pt x="1755763" y="0"/>
                </a:lnTo>
                <a:lnTo>
                  <a:pt x="1713736" y="135387"/>
                </a:lnTo>
                <a:cubicBezTo>
                  <a:pt x="1576025" y="460974"/>
                  <a:pt x="1253632" y="689429"/>
                  <a:pt x="877881" y="689429"/>
                </a:cubicBezTo>
                <a:cubicBezTo>
                  <a:pt x="502131" y="689429"/>
                  <a:pt x="179738" y="460974"/>
                  <a:pt x="42026" y="1353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glow rad="1016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6FCE7664-1245-30C4-3259-3D3B7D4D4138}"/>
              </a:ext>
            </a:extLst>
          </p:cNvPr>
          <p:cNvSpPr/>
          <p:nvPr/>
        </p:nvSpPr>
        <p:spPr>
          <a:xfrm>
            <a:off x="5370517" y="0"/>
            <a:ext cx="1450963" cy="435428"/>
          </a:xfrm>
          <a:custGeom>
            <a:avLst/>
            <a:gdLst>
              <a:gd name="connsiteX0" fmla="*/ 0 w 1755763"/>
              <a:gd name="connsiteY0" fmla="*/ 0 h 689429"/>
              <a:gd name="connsiteX1" fmla="*/ 1755763 w 1755763"/>
              <a:gd name="connsiteY1" fmla="*/ 0 h 689429"/>
              <a:gd name="connsiteX2" fmla="*/ 1713736 w 1755763"/>
              <a:gd name="connsiteY2" fmla="*/ 135387 h 689429"/>
              <a:gd name="connsiteX3" fmla="*/ 877881 w 1755763"/>
              <a:gd name="connsiteY3" fmla="*/ 689429 h 689429"/>
              <a:gd name="connsiteX4" fmla="*/ 42026 w 1755763"/>
              <a:gd name="connsiteY4" fmla="*/ 135387 h 689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55763" h="689429">
                <a:moveTo>
                  <a:pt x="0" y="0"/>
                </a:moveTo>
                <a:lnTo>
                  <a:pt x="1755763" y="0"/>
                </a:lnTo>
                <a:lnTo>
                  <a:pt x="1713736" y="135387"/>
                </a:lnTo>
                <a:cubicBezTo>
                  <a:pt x="1576025" y="460974"/>
                  <a:pt x="1253632" y="689429"/>
                  <a:pt x="877881" y="689429"/>
                </a:cubicBezTo>
                <a:cubicBezTo>
                  <a:pt x="502131" y="689429"/>
                  <a:pt x="179738" y="460974"/>
                  <a:pt x="42026" y="135387"/>
                </a:cubicBezTo>
                <a:close/>
              </a:path>
            </a:pathLst>
          </a:custGeom>
          <a:gradFill>
            <a:gsLst>
              <a:gs pos="0">
                <a:srgbClr val="1E3C72"/>
              </a:gs>
              <a:gs pos="100000">
                <a:srgbClr val="2A5298"/>
              </a:gs>
            </a:gsLst>
            <a:lin ang="5400000" scaled="0"/>
          </a:gradFill>
          <a:ln>
            <a:noFill/>
          </a:ln>
          <a:effectLst>
            <a:glow rad="1016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4EA4B8-0CF5-6E45-7613-889423A7F5BC}"/>
              </a:ext>
            </a:extLst>
          </p:cNvPr>
          <p:cNvSpPr txBox="1"/>
          <p:nvPr/>
        </p:nvSpPr>
        <p:spPr>
          <a:xfrm>
            <a:off x="5676900" y="8694"/>
            <a:ext cx="838200" cy="400110"/>
          </a:xfrm>
          <a:prstGeom prst="rect">
            <a:avLst/>
          </a:prstGeom>
          <a:noFill/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bg1">
                      <a:lumMod val="75000"/>
                      <a:alpha val="40000"/>
                    </a:schemeClr>
                  </a:outerShdw>
                </a:effectLst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3</a:t>
            </a:r>
            <a:endParaRPr lang="ko-KR" altLang="en-US" sz="2000" dirty="0">
              <a:solidFill>
                <a:schemeClr val="bg1"/>
              </a:solidFill>
              <a:effectLst>
                <a:outerShdw blurRad="50800" dist="38100" dir="2700000" algn="tl" rotWithShape="0">
                  <a:schemeClr val="bg1">
                    <a:lumMod val="75000"/>
                    <a:alpha val="40000"/>
                  </a:schemeClr>
                </a:outerShdw>
              </a:effectLst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A0CD96-ABA6-699A-B02F-0115F3E711D9}"/>
              </a:ext>
            </a:extLst>
          </p:cNvPr>
          <p:cNvSpPr txBox="1"/>
          <p:nvPr/>
        </p:nvSpPr>
        <p:spPr>
          <a:xfrm>
            <a:off x="1219198" y="537364"/>
            <a:ext cx="9753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1E3C7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프로젝트 수행내용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0A0CD96-ABA6-699A-B02F-0115F3E711D9}"/>
              </a:ext>
            </a:extLst>
          </p:cNvPr>
          <p:cNvSpPr txBox="1"/>
          <p:nvPr/>
        </p:nvSpPr>
        <p:spPr>
          <a:xfrm>
            <a:off x="1219198" y="834292"/>
            <a:ext cx="9753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rgbClr val="1E3C7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Django project</a:t>
            </a:r>
            <a:endParaRPr lang="ko-KR" altLang="en-US" sz="1200" dirty="0">
              <a:solidFill>
                <a:srgbClr val="1E3C72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B20ADF8-B038-1620-82BB-0F65803F75D0}"/>
              </a:ext>
            </a:extLst>
          </p:cNvPr>
          <p:cNvSpPr txBox="1"/>
          <p:nvPr/>
        </p:nvSpPr>
        <p:spPr>
          <a:xfrm>
            <a:off x="1219198" y="946168"/>
            <a:ext cx="7348360" cy="955646"/>
          </a:xfrm>
          <a:prstGeom prst="rect">
            <a:avLst/>
          </a:prstGeom>
          <a:noFill/>
        </p:spPr>
        <p:txBody>
          <a:bodyPr wrap="square" lIns="144000" rtlCol="0">
            <a:spAutoFit/>
          </a:bodyPr>
          <a:lstStyle/>
          <a:p>
            <a:pPr>
              <a:lnSpc>
                <a:spcPct val="170000"/>
              </a:lnSpc>
            </a:pPr>
            <a:r>
              <a:rPr lang="en-US" altLang="ko-KR" sz="1100" kern="0" spc="0" dirty="0" smtClean="0">
                <a:solidFill>
                  <a:srgbClr val="000000"/>
                </a:solidFill>
                <a:effectLst/>
                <a:latin typeface="+mn-ea"/>
              </a:rPr>
              <a:t>app</a:t>
            </a:r>
          </a:p>
          <a:p>
            <a:pPr>
              <a:lnSpc>
                <a:spcPct val="170000"/>
              </a:lnSpc>
            </a:pPr>
            <a:r>
              <a:rPr lang="ko-KR" altLang="en-US" sz="1100" kern="0" spc="0" dirty="0" err="1" smtClean="0">
                <a:solidFill>
                  <a:srgbClr val="000000"/>
                </a:solidFill>
                <a:effectLst/>
                <a:latin typeface="+mn-ea"/>
              </a:rPr>
              <a:t>ㄴ</a:t>
            </a:r>
            <a:r>
              <a:rPr lang="ko-KR" altLang="en-US" sz="1100" kern="0" spc="0" dirty="0" smtClean="0">
                <a:solidFill>
                  <a:srgbClr val="000000"/>
                </a:solidFill>
                <a:effectLst/>
                <a:latin typeface="+mn-ea"/>
              </a:rPr>
              <a:t> </a:t>
            </a:r>
            <a:r>
              <a:rPr lang="en-US" altLang="ko-KR" sz="1100" kern="0" spc="0" dirty="0" smtClean="0">
                <a:solidFill>
                  <a:srgbClr val="000000"/>
                </a:solidFill>
                <a:effectLst/>
                <a:latin typeface="+mn-ea"/>
              </a:rPr>
              <a:t>recommend.py</a:t>
            </a:r>
          </a:p>
          <a:p>
            <a:pPr>
              <a:lnSpc>
                <a:spcPct val="170000"/>
              </a:lnSpc>
            </a:pPr>
            <a:r>
              <a:rPr lang="ko-KR" altLang="en-US" sz="1100" kern="0" dirty="0" smtClean="0">
                <a:solidFill>
                  <a:srgbClr val="000000"/>
                </a:solidFill>
                <a:latin typeface="+mn-ea"/>
              </a:rPr>
              <a:t>장르 기반 추천 알고리즘</a:t>
            </a:r>
            <a:endParaRPr lang="en-US" altLang="ko-KR" sz="1100" kern="0" spc="0" dirty="0" smtClean="0">
              <a:solidFill>
                <a:srgbClr val="000000"/>
              </a:solidFill>
              <a:effectLst/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2354" y="1928437"/>
            <a:ext cx="4724809" cy="354360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B20ADF8-B038-1620-82BB-0F65803F75D0}"/>
              </a:ext>
            </a:extLst>
          </p:cNvPr>
          <p:cNvSpPr txBox="1"/>
          <p:nvPr/>
        </p:nvSpPr>
        <p:spPr>
          <a:xfrm>
            <a:off x="5997163" y="2967675"/>
            <a:ext cx="5943377" cy="1531188"/>
          </a:xfrm>
          <a:prstGeom prst="rect">
            <a:avLst/>
          </a:prstGeom>
          <a:noFill/>
        </p:spPr>
        <p:txBody>
          <a:bodyPr wrap="square" lIns="144000" rtlCol="0">
            <a:spAutoFit/>
          </a:bodyPr>
          <a:lstStyle/>
          <a:p>
            <a:pPr marL="228600" indent="-228600">
              <a:lnSpc>
                <a:spcPct val="170000"/>
              </a:lnSpc>
              <a:buAutoNum type="arabicPeriod"/>
            </a:pPr>
            <a:r>
              <a:rPr lang="en-US" altLang="ko-KR" sz="1100" kern="0" spc="0" dirty="0" smtClean="0">
                <a:solidFill>
                  <a:srgbClr val="000000"/>
                </a:solidFill>
                <a:effectLst/>
                <a:latin typeface="+mn-ea"/>
              </a:rPr>
              <a:t>MySQL</a:t>
            </a:r>
            <a:r>
              <a:rPr lang="ko-KR" altLang="en-US" sz="1100" kern="0" dirty="0" smtClean="0">
                <a:solidFill>
                  <a:srgbClr val="000000"/>
                </a:solidFill>
                <a:latin typeface="+mn-ea"/>
              </a:rPr>
              <a:t>의 해당 프로젝트에서 사용하는 </a:t>
            </a:r>
            <a:r>
              <a:rPr lang="en-US" altLang="ko-KR" sz="1100" kern="0" dirty="0" smtClean="0">
                <a:solidFill>
                  <a:srgbClr val="000000"/>
                </a:solidFill>
                <a:latin typeface="+mn-ea"/>
              </a:rPr>
              <a:t>DB</a:t>
            </a:r>
            <a:r>
              <a:rPr lang="ko-KR" altLang="en-US" sz="1100" kern="0" dirty="0" smtClean="0">
                <a:solidFill>
                  <a:srgbClr val="000000"/>
                </a:solidFill>
                <a:latin typeface="+mn-ea"/>
              </a:rPr>
              <a:t>를 연동한다</a:t>
            </a:r>
            <a:r>
              <a:rPr lang="en-US" altLang="ko-KR" sz="1100" kern="0" dirty="0" smtClean="0">
                <a:solidFill>
                  <a:srgbClr val="000000"/>
                </a:solidFill>
                <a:latin typeface="+mn-ea"/>
              </a:rPr>
              <a:t>.</a:t>
            </a:r>
          </a:p>
          <a:p>
            <a:pPr marL="228600" indent="-228600">
              <a:lnSpc>
                <a:spcPct val="170000"/>
              </a:lnSpc>
              <a:buAutoNum type="arabicPeriod"/>
            </a:pPr>
            <a:endParaRPr lang="en-US" altLang="ko-KR" sz="1100" kern="0" dirty="0" smtClean="0">
              <a:solidFill>
                <a:srgbClr val="000000"/>
              </a:solidFill>
              <a:latin typeface="+mn-ea"/>
            </a:endParaRPr>
          </a:p>
          <a:p>
            <a:pPr marL="228600" indent="-228600">
              <a:lnSpc>
                <a:spcPct val="170000"/>
              </a:lnSpc>
              <a:buAutoNum type="arabicPeriod"/>
            </a:pPr>
            <a:r>
              <a:rPr lang="ko-KR" altLang="en-US" sz="1100" kern="0" spc="0" dirty="0" smtClean="0">
                <a:solidFill>
                  <a:srgbClr val="000000"/>
                </a:solidFill>
                <a:effectLst/>
                <a:latin typeface="+mn-ea"/>
              </a:rPr>
              <a:t>컨텐츠 정보가 저장된 테이블인 </a:t>
            </a:r>
            <a:r>
              <a:rPr lang="en-US" altLang="ko-KR" sz="1100" kern="0" spc="0" dirty="0" smtClean="0">
                <a:solidFill>
                  <a:srgbClr val="000000"/>
                </a:solidFill>
                <a:effectLst/>
                <a:latin typeface="+mn-ea"/>
              </a:rPr>
              <a:t>contents</a:t>
            </a:r>
            <a:r>
              <a:rPr lang="ko-KR" altLang="en-US" sz="1100" kern="0" dirty="0" smtClean="0">
                <a:solidFill>
                  <a:srgbClr val="000000"/>
                </a:solidFill>
                <a:latin typeface="+mn-ea"/>
              </a:rPr>
              <a:t>의 데이터들을 데이터프레임 형식으로 필요한 속성들만 접근하여 저장한다</a:t>
            </a:r>
            <a:r>
              <a:rPr lang="en-US" altLang="ko-KR" sz="1100" kern="0" dirty="0" smtClean="0">
                <a:solidFill>
                  <a:srgbClr val="000000"/>
                </a:solidFill>
                <a:latin typeface="+mn-ea"/>
              </a:rPr>
              <a:t>.</a:t>
            </a:r>
          </a:p>
          <a:p>
            <a:pPr marL="228600" indent="-228600">
              <a:lnSpc>
                <a:spcPct val="170000"/>
              </a:lnSpc>
              <a:buAutoNum type="arabicPeriod"/>
            </a:pPr>
            <a:endParaRPr lang="en-US" altLang="ko-KR" sz="1100" kern="0" dirty="0" smtClean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B20ADF8-B038-1620-82BB-0F65803F75D0}"/>
              </a:ext>
            </a:extLst>
          </p:cNvPr>
          <p:cNvSpPr txBox="1"/>
          <p:nvPr/>
        </p:nvSpPr>
        <p:spPr>
          <a:xfrm>
            <a:off x="5997163" y="4786487"/>
            <a:ext cx="6079424" cy="626710"/>
          </a:xfrm>
          <a:prstGeom prst="rect">
            <a:avLst/>
          </a:prstGeom>
          <a:noFill/>
        </p:spPr>
        <p:txBody>
          <a:bodyPr wrap="square" lIns="144000" rtlCol="0">
            <a:spAutoFit/>
          </a:bodyPr>
          <a:lstStyle/>
          <a:p>
            <a:pPr>
              <a:lnSpc>
                <a:spcPct val="170000"/>
              </a:lnSpc>
            </a:pPr>
            <a:r>
              <a:rPr lang="en-US" altLang="ko-KR" sz="1100" kern="0" dirty="0" smtClean="0">
                <a:solidFill>
                  <a:srgbClr val="000000"/>
                </a:solidFill>
                <a:latin typeface="+mn-ea"/>
              </a:rPr>
              <a:t>* </a:t>
            </a:r>
            <a:r>
              <a:rPr lang="ko-KR" altLang="en-US" sz="1100" kern="0" dirty="0" smtClean="0">
                <a:solidFill>
                  <a:srgbClr val="000000"/>
                </a:solidFill>
                <a:latin typeface="+mn-ea"/>
              </a:rPr>
              <a:t>코사인 유사도 </a:t>
            </a:r>
            <a:r>
              <a:rPr lang="en-US" altLang="ko-KR" sz="1100" kern="0" dirty="0" smtClean="0">
                <a:solidFill>
                  <a:srgbClr val="000000"/>
                </a:solidFill>
                <a:latin typeface="+mn-ea"/>
              </a:rPr>
              <a:t>: </a:t>
            </a:r>
            <a:r>
              <a:rPr lang="ko-KR" altLang="en-US" sz="1100" kern="0" dirty="0" smtClean="0">
                <a:solidFill>
                  <a:srgbClr val="000000"/>
                </a:solidFill>
                <a:latin typeface="+mn-ea"/>
              </a:rPr>
              <a:t>내적 공간 내에서 두 벡터 사이의 코사인 각도를 구하는 방법</a:t>
            </a:r>
            <a:endParaRPr lang="en-US" altLang="ko-KR" sz="1100" kern="0" dirty="0">
              <a:solidFill>
                <a:srgbClr val="000000"/>
              </a:solidFill>
              <a:latin typeface="+mn-ea"/>
            </a:endParaRPr>
          </a:p>
          <a:p>
            <a:pPr>
              <a:lnSpc>
                <a:spcPct val="170000"/>
              </a:lnSpc>
            </a:pPr>
            <a:r>
              <a:rPr lang="ko-KR" altLang="en-US" sz="1100" kern="0" dirty="0" smtClean="0">
                <a:solidFill>
                  <a:srgbClr val="000000"/>
                </a:solidFill>
                <a:latin typeface="+mn-ea"/>
              </a:rPr>
              <a:t>완전히 같은 방향일 경우 </a:t>
            </a:r>
            <a:r>
              <a:rPr lang="en-US" altLang="ko-KR" sz="1100" kern="0" dirty="0" smtClean="0">
                <a:solidFill>
                  <a:srgbClr val="000000"/>
                </a:solidFill>
                <a:latin typeface="+mn-ea"/>
              </a:rPr>
              <a:t>1, </a:t>
            </a:r>
            <a:r>
              <a:rPr lang="ko-KR" altLang="en-US" sz="1100" kern="0" dirty="0" smtClean="0">
                <a:solidFill>
                  <a:srgbClr val="000000"/>
                </a:solidFill>
                <a:latin typeface="+mn-ea"/>
              </a:rPr>
              <a:t>반대 방향일 경우 </a:t>
            </a:r>
            <a:r>
              <a:rPr lang="en-US" altLang="ko-KR" sz="1100" kern="0" dirty="0" smtClean="0">
                <a:solidFill>
                  <a:srgbClr val="000000"/>
                </a:solidFill>
                <a:latin typeface="+mn-ea"/>
              </a:rPr>
              <a:t>-1 (</a:t>
            </a:r>
            <a:r>
              <a:rPr lang="ko-KR" altLang="en-US" sz="1100" kern="0" dirty="0" smtClean="0">
                <a:solidFill>
                  <a:srgbClr val="000000"/>
                </a:solidFill>
                <a:latin typeface="+mn-ea"/>
              </a:rPr>
              <a:t>코사인 </a:t>
            </a:r>
            <a:r>
              <a:rPr lang="ko-KR" altLang="en-US" sz="1100" kern="0" dirty="0" err="1" smtClean="0">
                <a:solidFill>
                  <a:srgbClr val="000000"/>
                </a:solidFill>
                <a:latin typeface="+mn-ea"/>
              </a:rPr>
              <a:t>유사도가</a:t>
            </a:r>
            <a:r>
              <a:rPr lang="ko-KR" altLang="en-US" sz="1100" kern="0" dirty="0" smtClean="0">
                <a:solidFill>
                  <a:srgbClr val="000000"/>
                </a:solidFill>
                <a:latin typeface="+mn-ea"/>
              </a:rPr>
              <a:t> 높으면 비슷한 콘텐츠</a:t>
            </a:r>
            <a:r>
              <a:rPr lang="en-US" altLang="ko-KR" sz="1100" kern="0" dirty="0" smtClean="0">
                <a:solidFill>
                  <a:srgbClr val="000000"/>
                </a:solidFill>
                <a:latin typeface="+mn-ea"/>
              </a:rPr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9102492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자유형: 도형 3">
            <a:extLst>
              <a:ext uri="{FF2B5EF4-FFF2-40B4-BE49-F238E27FC236}">
                <a16:creationId xmlns:a16="http://schemas.microsoft.com/office/drawing/2014/main" id="{CB7B3DA9-E450-D7A1-2BC4-5AAF5480F25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357368 w 12192000"/>
              <a:gd name="connsiteY0" fmla="*/ 203199 h 6858000"/>
              <a:gd name="connsiteX1" fmla="*/ 181429 w 12192000"/>
              <a:gd name="connsiteY1" fmla="*/ 379138 h 6858000"/>
              <a:gd name="connsiteX2" fmla="*/ 181429 w 12192000"/>
              <a:gd name="connsiteY2" fmla="*/ 6486117 h 6858000"/>
              <a:gd name="connsiteX3" fmla="*/ 357368 w 12192000"/>
              <a:gd name="connsiteY3" fmla="*/ 6662056 h 6858000"/>
              <a:gd name="connsiteX4" fmla="*/ 11834632 w 12192000"/>
              <a:gd name="connsiteY4" fmla="*/ 6662056 h 6858000"/>
              <a:gd name="connsiteX5" fmla="*/ 12010571 w 12192000"/>
              <a:gd name="connsiteY5" fmla="*/ 6486117 h 6858000"/>
              <a:gd name="connsiteX6" fmla="*/ 12010571 w 12192000"/>
              <a:gd name="connsiteY6" fmla="*/ 379138 h 6858000"/>
              <a:gd name="connsiteX7" fmla="*/ 11834632 w 12192000"/>
              <a:gd name="connsiteY7" fmla="*/ 203199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357368" y="203199"/>
                </a:moveTo>
                <a:cubicBezTo>
                  <a:pt x="260200" y="203199"/>
                  <a:pt x="181429" y="281970"/>
                  <a:pt x="181429" y="379138"/>
                </a:cubicBezTo>
                <a:lnTo>
                  <a:pt x="181429" y="6486117"/>
                </a:lnTo>
                <a:cubicBezTo>
                  <a:pt x="181429" y="6583285"/>
                  <a:pt x="260200" y="6662056"/>
                  <a:pt x="357368" y="6662056"/>
                </a:cubicBezTo>
                <a:lnTo>
                  <a:pt x="11834632" y="6662056"/>
                </a:lnTo>
                <a:cubicBezTo>
                  <a:pt x="11931800" y="6662056"/>
                  <a:pt x="12010571" y="6583285"/>
                  <a:pt x="12010571" y="6486117"/>
                </a:cubicBezTo>
                <a:lnTo>
                  <a:pt x="12010571" y="379138"/>
                </a:lnTo>
                <a:cubicBezTo>
                  <a:pt x="12010571" y="281970"/>
                  <a:pt x="11931800" y="203199"/>
                  <a:pt x="11834632" y="203199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7D7D6B68-D4DC-0B92-4AEE-3D6155000BA3}"/>
              </a:ext>
            </a:extLst>
          </p:cNvPr>
          <p:cNvSpPr/>
          <p:nvPr/>
        </p:nvSpPr>
        <p:spPr>
          <a:xfrm>
            <a:off x="5297830" y="0"/>
            <a:ext cx="1596339" cy="479055"/>
          </a:xfrm>
          <a:custGeom>
            <a:avLst/>
            <a:gdLst>
              <a:gd name="connsiteX0" fmla="*/ 0 w 1755763"/>
              <a:gd name="connsiteY0" fmla="*/ 0 h 689429"/>
              <a:gd name="connsiteX1" fmla="*/ 1755763 w 1755763"/>
              <a:gd name="connsiteY1" fmla="*/ 0 h 689429"/>
              <a:gd name="connsiteX2" fmla="*/ 1713736 w 1755763"/>
              <a:gd name="connsiteY2" fmla="*/ 135387 h 689429"/>
              <a:gd name="connsiteX3" fmla="*/ 877881 w 1755763"/>
              <a:gd name="connsiteY3" fmla="*/ 689429 h 689429"/>
              <a:gd name="connsiteX4" fmla="*/ 42026 w 1755763"/>
              <a:gd name="connsiteY4" fmla="*/ 135387 h 689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55763" h="689429">
                <a:moveTo>
                  <a:pt x="0" y="0"/>
                </a:moveTo>
                <a:lnTo>
                  <a:pt x="1755763" y="0"/>
                </a:lnTo>
                <a:lnTo>
                  <a:pt x="1713736" y="135387"/>
                </a:lnTo>
                <a:cubicBezTo>
                  <a:pt x="1576025" y="460974"/>
                  <a:pt x="1253632" y="689429"/>
                  <a:pt x="877881" y="689429"/>
                </a:cubicBezTo>
                <a:cubicBezTo>
                  <a:pt x="502131" y="689429"/>
                  <a:pt x="179738" y="460974"/>
                  <a:pt x="42026" y="1353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glow rad="1016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6FCE7664-1245-30C4-3259-3D3B7D4D4138}"/>
              </a:ext>
            </a:extLst>
          </p:cNvPr>
          <p:cNvSpPr/>
          <p:nvPr/>
        </p:nvSpPr>
        <p:spPr>
          <a:xfrm>
            <a:off x="5370517" y="0"/>
            <a:ext cx="1450963" cy="435428"/>
          </a:xfrm>
          <a:custGeom>
            <a:avLst/>
            <a:gdLst>
              <a:gd name="connsiteX0" fmla="*/ 0 w 1755763"/>
              <a:gd name="connsiteY0" fmla="*/ 0 h 689429"/>
              <a:gd name="connsiteX1" fmla="*/ 1755763 w 1755763"/>
              <a:gd name="connsiteY1" fmla="*/ 0 h 689429"/>
              <a:gd name="connsiteX2" fmla="*/ 1713736 w 1755763"/>
              <a:gd name="connsiteY2" fmla="*/ 135387 h 689429"/>
              <a:gd name="connsiteX3" fmla="*/ 877881 w 1755763"/>
              <a:gd name="connsiteY3" fmla="*/ 689429 h 689429"/>
              <a:gd name="connsiteX4" fmla="*/ 42026 w 1755763"/>
              <a:gd name="connsiteY4" fmla="*/ 135387 h 689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55763" h="689429">
                <a:moveTo>
                  <a:pt x="0" y="0"/>
                </a:moveTo>
                <a:lnTo>
                  <a:pt x="1755763" y="0"/>
                </a:lnTo>
                <a:lnTo>
                  <a:pt x="1713736" y="135387"/>
                </a:lnTo>
                <a:cubicBezTo>
                  <a:pt x="1576025" y="460974"/>
                  <a:pt x="1253632" y="689429"/>
                  <a:pt x="877881" y="689429"/>
                </a:cubicBezTo>
                <a:cubicBezTo>
                  <a:pt x="502131" y="689429"/>
                  <a:pt x="179738" y="460974"/>
                  <a:pt x="42026" y="135387"/>
                </a:cubicBezTo>
                <a:close/>
              </a:path>
            </a:pathLst>
          </a:custGeom>
          <a:gradFill>
            <a:gsLst>
              <a:gs pos="0">
                <a:srgbClr val="1E3C72"/>
              </a:gs>
              <a:gs pos="100000">
                <a:srgbClr val="2A5298"/>
              </a:gs>
            </a:gsLst>
            <a:lin ang="5400000" scaled="0"/>
          </a:gradFill>
          <a:ln>
            <a:noFill/>
          </a:ln>
          <a:effectLst>
            <a:glow rad="1016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4EA4B8-0CF5-6E45-7613-889423A7F5BC}"/>
              </a:ext>
            </a:extLst>
          </p:cNvPr>
          <p:cNvSpPr txBox="1"/>
          <p:nvPr/>
        </p:nvSpPr>
        <p:spPr>
          <a:xfrm>
            <a:off x="5676900" y="8694"/>
            <a:ext cx="838200" cy="400110"/>
          </a:xfrm>
          <a:prstGeom prst="rect">
            <a:avLst/>
          </a:prstGeom>
          <a:noFill/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bg1">
                      <a:lumMod val="75000"/>
                      <a:alpha val="40000"/>
                    </a:schemeClr>
                  </a:outerShdw>
                </a:effectLst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3</a:t>
            </a:r>
            <a:endParaRPr lang="ko-KR" altLang="en-US" sz="2000" dirty="0">
              <a:solidFill>
                <a:schemeClr val="bg1"/>
              </a:solidFill>
              <a:effectLst>
                <a:outerShdw blurRad="50800" dist="38100" dir="2700000" algn="tl" rotWithShape="0">
                  <a:schemeClr val="bg1">
                    <a:lumMod val="75000"/>
                    <a:alpha val="40000"/>
                  </a:schemeClr>
                </a:outerShdw>
              </a:effectLst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A0CD96-ABA6-699A-B02F-0115F3E711D9}"/>
              </a:ext>
            </a:extLst>
          </p:cNvPr>
          <p:cNvSpPr txBox="1"/>
          <p:nvPr/>
        </p:nvSpPr>
        <p:spPr>
          <a:xfrm>
            <a:off x="1219198" y="537364"/>
            <a:ext cx="9753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1E3C7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프로젝트 수행내용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0A0CD96-ABA6-699A-B02F-0115F3E711D9}"/>
              </a:ext>
            </a:extLst>
          </p:cNvPr>
          <p:cNvSpPr txBox="1"/>
          <p:nvPr/>
        </p:nvSpPr>
        <p:spPr>
          <a:xfrm>
            <a:off x="1219198" y="834292"/>
            <a:ext cx="9753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rgbClr val="1E3C7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Django project</a:t>
            </a:r>
            <a:endParaRPr lang="ko-KR" altLang="en-US" sz="1200" dirty="0">
              <a:solidFill>
                <a:srgbClr val="1E3C72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B20ADF8-B038-1620-82BB-0F65803F75D0}"/>
              </a:ext>
            </a:extLst>
          </p:cNvPr>
          <p:cNvSpPr txBox="1"/>
          <p:nvPr/>
        </p:nvSpPr>
        <p:spPr>
          <a:xfrm>
            <a:off x="5815780" y="1487284"/>
            <a:ext cx="6079424" cy="5559984"/>
          </a:xfrm>
          <a:prstGeom prst="rect">
            <a:avLst/>
          </a:prstGeom>
          <a:noFill/>
        </p:spPr>
        <p:txBody>
          <a:bodyPr wrap="square" lIns="144000" rtlCol="0">
            <a:spAutoFit/>
          </a:bodyPr>
          <a:lstStyle/>
          <a:p>
            <a:pPr marL="228600" indent="-228600">
              <a:lnSpc>
                <a:spcPct val="170000"/>
              </a:lnSpc>
              <a:buAutoNum type="arabicPeriod"/>
            </a:pPr>
            <a:r>
              <a:rPr lang="ko-KR" altLang="en-US" sz="1100" kern="0" dirty="0" smtClean="0">
                <a:solidFill>
                  <a:srgbClr val="000000"/>
                </a:solidFill>
                <a:latin typeface="+mn-ea"/>
              </a:rPr>
              <a:t>테이블에서 </a:t>
            </a:r>
            <a:r>
              <a:rPr lang="en-US" altLang="ko-KR" sz="1100" kern="0" dirty="0" smtClean="0">
                <a:solidFill>
                  <a:srgbClr val="000000"/>
                </a:solidFill>
                <a:latin typeface="+mn-ea"/>
              </a:rPr>
              <a:t>‘genres’ (</a:t>
            </a:r>
            <a:r>
              <a:rPr lang="ko-KR" altLang="en-US" sz="1100" kern="0" dirty="0" smtClean="0">
                <a:solidFill>
                  <a:srgbClr val="000000"/>
                </a:solidFill>
                <a:latin typeface="+mn-ea"/>
              </a:rPr>
              <a:t>장르</a:t>
            </a:r>
            <a:r>
              <a:rPr lang="en-US" altLang="ko-KR" sz="1100" kern="0" dirty="0" smtClean="0">
                <a:solidFill>
                  <a:srgbClr val="000000"/>
                </a:solidFill>
                <a:latin typeface="+mn-ea"/>
              </a:rPr>
              <a:t>)</a:t>
            </a:r>
            <a:r>
              <a:rPr lang="ko-KR" altLang="en-US" sz="1100" kern="0" dirty="0" smtClean="0">
                <a:solidFill>
                  <a:srgbClr val="000000"/>
                </a:solidFill>
                <a:latin typeface="+mn-ea"/>
              </a:rPr>
              <a:t>가 </a:t>
            </a:r>
            <a:r>
              <a:rPr lang="en-US" altLang="ko-KR" sz="1100" kern="0" dirty="0" smtClean="0">
                <a:solidFill>
                  <a:srgbClr val="000000"/>
                </a:solidFill>
                <a:latin typeface="+mn-ea"/>
              </a:rPr>
              <a:t>“,”</a:t>
            </a:r>
            <a:r>
              <a:rPr lang="ko-KR" altLang="en-US" sz="1100" kern="0" dirty="0" smtClean="0">
                <a:solidFill>
                  <a:srgbClr val="000000"/>
                </a:solidFill>
                <a:latin typeface="+mn-ea"/>
              </a:rPr>
              <a:t>를 이용한 문자열로 저장이 되어있기 때문에 </a:t>
            </a:r>
            <a:r>
              <a:rPr lang="en-US" altLang="ko-KR" sz="1100" kern="0" dirty="0" smtClean="0">
                <a:solidFill>
                  <a:srgbClr val="000000"/>
                </a:solidFill>
                <a:latin typeface="+mn-ea"/>
              </a:rPr>
              <a:t>split </a:t>
            </a:r>
            <a:r>
              <a:rPr lang="ko-KR" altLang="en-US" sz="1100" kern="0" dirty="0" smtClean="0">
                <a:solidFill>
                  <a:srgbClr val="000000"/>
                </a:solidFill>
                <a:latin typeface="+mn-ea"/>
              </a:rPr>
              <a:t>함수를 이용하여 </a:t>
            </a:r>
            <a:r>
              <a:rPr lang="en-US" altLang="ko-KR" sz="1100" kern="0" dirty="0" smtClean="0">
                <a:solidFill>
                  <a:srgbClr val="000000"/>
                </a:solidFill>
                <a:latin typeface="+mn-ea"/>
              </a:rPr>
              <a:t>“,”</a:t>
            </a:r>
            <a:r>
              <a:rPr lang="ko-KR" altLang="en-US" sz="1100" kern="0" dirty="0" smtClean="0">
                <a:solidFill>
                  <a:srgbClr val="000000"/>
                </a:solidFill>
                <a:latin typeface="+mn-ea"/>
              </a:rPr>
              <a:t>를 </a:t>
            </a:r>
            <a:r>
              <a:rPr lang="ko-KR" altLang="en-US" sz="1100" kern="0" dirty="0" err="1" smtClean="0">
                <a:solidFill>
                  <a:srgbClr val="000000"/>
                </a:solidFill>
                <a:latin typeface="+mn-ea"/>
              </a:rPr>
              <a:t>구분자로</a:t>
            </a:r>
            <a:r>
              <a:rPr lang="ko-KR" altLang="en-US" sz="1100" kern="0" dirty="0" smtClean="0">
                <a:solidFill>
                  <a:srgbClr val="000000"/>
                </a:solidFill>
                <a:latin typeface="+mn-ea"/>
              </a:rPr>
              <a:t> 나누어 저장한다</a:t>
            </a:r>
            <a:r>
              <a:rPr lang="en-US" altLang="ko-KR" sz="1100" kern="0" dirty="0" smtClean="0">
                <a:solidFill>
                  <a:srgbClr val="000000"/>
                </a:solidFill>
                <a:latin typeface="+mn-ea"/>
              </a:rPr>
              <a:t>.</a:t>
            </a:r>
          </a:p>
          <a:p>
            <a:pPr marL="228600" indent="-228600">
              <a:lnSpc>
                <a:spcPct val="170000"/>
              </a:lnSpc>
              <a:buAutoNum type="arabicPeriod"/>
            </a:pPr>
            <a:endParaRPr lang="en-US" altLang="ko-KR" sz="1100" kern="0" dirty="0">
              <a:solidFill>
                <a:srgbClr val="000000"/>
              </a:solidFill>
              <a:latin typeface="+mn-ea"/>
            </a:endParaRPr>
          </a:p>
          <a:p>
            <a:pPr marL="228600" indent="-228600">
              <a:lnSpc>
                <a:spcPct val="170000"/>
              </a:lnSpc>
              <a:buAutoNum type="arabicPeriod"/>
            </a:pPr>
            <a:r>
              <a:rPr lang="ko-KR" altLang="en-US" sz="1100" kern="0" dirty="0" smtClean="0">
                <a:solidFill>
                  <a:srgbClr val="000000"/>
                </a:solidFill>
                <a:latin typeface="+mn-ea"/>
              </a:rPr>
              <a:t>이러면 리스트 형식으로 저장이 되고</a:t>
            </a:r>
            <a:r>
              <a:rPr lang="en-US" altLang="ko-KR" sz="1100" kern="0" dirty="0" smtClean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1100" kern="0" dirty="0" smtClean="0">
                <a:solidFill>
                  <a:srgbClr val="000000"/>
                </a:solidFill>
                <a:latin typeface="+mn-ea"/>
              </a:rPr>
              <a:t>이 리스트 객체 내의 개별 값을 연속된 문자열로 변환하기 위해 </a:t>
            </a:r>
            <a:r>
              <a:rPr lang="en-US" altLang="ko-KR" sz="1100" kern="0" dirty="0" smtClean="0">
                <a:solidFill>
                  <a:srgbClr val="000000"/>
                </a:solidFill>
                <a:latin typeface="+mn-ea"/>
              </a:rPr>
              <a:t>join</a:t>
            </a:r>
            <a:r>
              <a:rPr lang="ko-KR" altLang="en-US" sz="1100" kern="0" dirty="0" smtClean="0">
                <a:solidFill>
                  <a:srgbClr val="000000"/>
                </a:solidFill>
                <a:latin typeface="+mn-ea"/>
              </a:rPr>
              <a:t>을 사용한다</a:t>
            </a:r>
            <a:r>
              <a:rPr lang="en-US" altLang="ko-KR" sz="1100" kern="0" dirty="0" smtClean="0">
                <a:solidFill>
                  <a:srgbClr val="000000"/>
                </a:solidFill>
                <a:latin typeface="+mn-ea"/>
              </a:rPr>
              <a:t>.</a:t>
            </a:r>
          </a:p>
          <a:p>
            <a:pPr>
              <a:lnSpc>
                <a:spcPct val="170000"/>
              </a:lnSpc>
            </a:pPr>
            <a:endParaRPr lang="en-US" altLang="ko-KR" sz="1100" kern="0" dirty="0" smtClean="0">
              <a:solidFill>
                <a:srgbClr val="000000"/>
              </a:solidFill>
              <a:latin typeface="+mn-ea"/>
            </a:endParaRPr>
          </a:p>
          <a:p>
            <a:pPr>
              <a:lnSpc>
                <a:spcPct val="170000"/>
              </a:lnSpc>
            </a:pPr>
            <a:r>
              <a:rPr lang="en-US" altLang="ko-KR" sz="1100" kern="0" dirty="0" smtClean="0">
                <a:solidFill>
                  <a:srgbClr val="000000"/>
                </a:solidFill>
                <a:latin typeface="+mn-ea"/>
              </a:rPr>
              <a:t>3.  </a:t>
            </a:r>
            <a:r>
              <a:rPr lang="ko-KR" altLang="en-US" sz="1100" kern="0" dirty="0" smtClean="0">
                <a:solidFill>
                  <a:srgbClr val="000000"/>
                </a:solidFill>
                <a:latin typeface="+mn-ea"/>
              </a:rPr>
              <a:t>이를 </a:t>
            </a:r>
            <a:r>
              <a:rPr lang="en-US" altLang="ko-KR" sz="1100" kern="0" dirty="0" err="1" smtClean="0">
                <a:solidFill>
                  <a:srgbClr val="000000"/>
                </a:solidFill>
                <a:latin typeface="+mn-ea"/>
              </a:rPr>
              <a:t>CountVectorizer</a:t>
            </a:r>
            <a:r>
              <a:rPr lang="en-US" altLang="ko-KR" sz="1100" kern="0" dirty="0" smtClean="0">
                <a:solidFill>
                  <a:srgbClr val="000000"/>
                </a:solidFill>
                <a:latin typeface="+mn-ea"/>
              </a:rPr>
              <a:t> </a:t>
            </a:r>
            <a:r>
              <a:rPr lang="ko-KR" altLang="en-US" sz="1100" kern="0" dirty="0" err="1" smtClean="0">
                <a:solidFill>
                  <a:srgbClr val="000000"/>
                </a:solidFill>
                <a:latin typeface="+mn-ea"/>
              </a:rPr>
              <a:t>메소드로</a:t>
            </a:r>
            <a:r>
              <a:rPr lang="ko-KR" altLang="en-US" sz="1100" kern="0" dirty="0" smtClean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100" kern="0" dirty="0" err="1" smtClean="0">
                <a:solidFill>
                  <a:srgbClr val="000000"/>
                </a:solidFill>
                <a:latin typeface="+mn-ea"/>
              </a:rPr>
              <a:t>countvectorizer</a:t>
            </a:r>
            <a:r>
              <a:rPr lang="ko-KR" altLang="en-US" sz="1100" kern="0" dirty="0" smtClean="0">
                <a:solidFill>
                  <a:srgbClr val="000000"/>
                </a:solidFill>
                <a:latin typeface="+mn-ea"/>
              </a:rPr>
              <a:t>로 변환하고 </a:t>
            </a:r>
            <a:r>
              <a:rPr lang="en-US" altLang="ko-KR" sz="1100" kern="0" dirty="0" err="1" smtClean="0">
                <a:solidFill>
                  <a:srgbClr val="000000"/>
                </a:solidFill>
                <a:latin typeface="+mn-ea"/>
              </a:rPr>
              <a:t>fit_transform</a:t>
            </a:r>
            <a:r>
              <a:rPr lang="en-US" altLang="ko-KR" sz="1100" kern="0" dirty="0" smtClean="0">
                <a:solidFill>
                  <a:srgbClr val="000000"/>
                </a:solidFill>
                <a:latin typeface="+mn-ea"/>
              </a:rPr>
              <a:t> </a:t>
            </a:r>
            <a:r>
              <a:rPr lang="ko-KR" altLang="en-US" sz="1100" kern="0" dirty="0" err="1" smtClean="0">
                <a:solidFill>
                  <a:srgbClr val="000000"/>
                </a:solidFill>
                <a:latin typeface="+mn-ea"/>
              </a:rPr>
              <a:t>메소드를</a:t>
            </a:r>
            <a:r>
              <a:rPr lang="ko-KR" altLang="en-US" sz="1100" kern="0" dirty="0" smtClean="0">
                <a:solidFill>
                  <a:srgbClr val="000000"/>
                </a:solidFill>
                <a:latin typeface="+mn-ea"/>
              </a:rPr>
              <a:t> 이용하여 테이블에 저장돼있는 레코드와 개별 단어 피처로 구성된 피처 벡터 행렬을 생성한다</a:t>
            </a:r>
            <a:r>
              <a:rPr lang="en-US" altLang="ko-KR" sz="1100" kern="0" dirty="0" smtClean="0">
                <a:solidFill>
                  <a:srgbClr val="000000"/>
                </a:solidFill>
                <a:latin typeface="+mn-ea"/>
              </a:rPr>
              <a:t>.</a:t>
            </a:r>
          </a:p>
          <a:p>
            <a:pPr>
              <a:lnSpc>
                <a:spcPct val="170000"/>
              </a:lnSpc>
            </a:pPr>
            <a:r>
              <a:rPr lang="ko-KR" altLang="en-US" sz="1100" kern="0" dirty="0" smtClean="0">
                <a:solidFill>
                  <a:srgbClr val="000000"/>
                </a:solidFill>
                <a:latin typeface="+mn-ea"/>
              </a:rPr>
              <a:t>즉</a:t>
            </a:r>
            <a:r>
              <a:rPr lang="en-US" altLang="ko-KR" sz="1100" kern="0" dirty="0" smtClean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1100" kern="0" dirty="0" smtClean="0">
                <a:solidFill>
                  <a:srgbClr val="000000"/>
                </a:solidFill>
                <a:latin typeface="+mn-ea"/>
              </a:rPr>
              <a:t>단어의 빈도 수와 단어를 구분해낸다</a:t>
            </a:r>
            <a:r>
              <a:rPr lang="en-US" altLang="ko-KR" sz="1100" kern="0" dirty="0" smtClean="0">
                <a:solidFill>
                  <a:srgbClr val="000000"/>
                </a:solidFill>
                <a:latin typeface="+mn-ea"/>
              </a:rPr>
              <a:t>.</a:t>
            </a:r>
          </a:p>
          <a:p>
            <a:pPr>
              <a:lnSpc>
                <a:spcPct val="170000"/>
              </a:lnSpc>
            </a:pPr>
            <a:endParaRPr lang="en-US" altLang="ko-KR" sz="1100" kern="0" dirty="0">
              <a:solidFill>
                <a:srgbClr val="000000"/>
              </a:solidFill>
              <a:latin typeface="+mn-ea"/>
            </a:endParaRPr>
          </a:p>
          <a:p>
            <a:pPr>
              <a:lnSpc>
                <a:spcPct val="170000"/>
              </a:lnSpc>
            </a:pPr>
            <a:r>
              <a:rPr lang="en-US" altLang="ko-KR" sz="1100" kern="0" dirty="0" smtClean="0">
                <a:solidFill>
                  <a:srgbClr val="000000"/>
                </a:solidFill>
                <a:latin typeface="+mn-ea"/>
              </a:rPr>
              <a:t>4. </a:t>
            </a:r>
            <a:r>
              <a:rPr lang="ko-KR" altLang="en-US" sz="1100" kern="0" dirty="0" smtClean="0">
                <a:solidFill>
                  <a:srgbClr val="000000"/>
                </a:solidFill>
                <a:latin typeface="+mn-ea"/>
              </a:rPr>
              <a:t>다음으로 </a:t>
            </a:r>
            <a:r>
              <a:rPr lang="en-US" altLang="ko-KR" sz="1100" kern="0" dirty="0" err="1" smtClean="0">
                <a:solidFill>
                  <a:srgbClr val="000000"/>
                </a:solidFill>
                <a:latin typeface="+mn-ea"/>
              </a:rPr>
              <a:t>cosine_similarity</a:t>
            </a:r>
            <a:r>
              <a:rPr lang="en-US" altLang="ko-KR" sz="1100" kern="0" dirty="0">
                <a:solidFill>
                  <a:srgbClr val="000000"/>
                </a:solidFill>
                <a:latin typeface="+mn-ea"/>
              </a:rPr>
              <a:t> </a:t>
            </a:r>
            <a:r>
              <a:rPr lang="ko-KR" altLang="en-US" sz="1100" kern="0" dirty="0" err="1" smtClean="0">
                <a:solidFill>
                  <a:srgbClr val="000000"/>
                </a:solidFill>
                <a:latin typeface="+mn-ea"/>
              </a:rPr>
              <a:t>메소드로</a:t>
            </a:r>
            <a:r>
              <a:rPr lang="ko-KR" altLang="en-US" sz="1100" kern="0" dirty="0" smtClean="0">
                <a:solidFill>
                  <a:srgbClr val="000000"/>
                </a:solidFill>
                <a:latin typeface="+mn-ea"/>
              </a:rPr>
              <a:t> 피처 </a:t>
            </a:r>
            <a:r>
              <a:rPr lang="ko-KR" altLang="en-US" sz="1100" kern="0" dirty="0" err="1" smtClean="0">
                <a:solidFill>
                  <a:srgbClr val="000000"/>
                </a:solidFill>
                <a:latin typeface="+mn-ea"/>
              </a:rPr>
              <a:t>벡터화한</a:t>
            </a:r>
            <a:r>
              <a:rPr lang="ko-KR" altLang="en-US" sz="1100" kern="0" dirty="0" smtClean="0">
                <a:solidFill>
                  <a:srgbClr val="000000"/>
                </a:solidFill>
                <a:latin typeface="+mn-ea"/>
              </a:rPr>
              <a:t> 행렬 데이터의 유사도 정보를 저장한다</a:t>
            </a:r>
            <a:endParaRPr lang="en-US" altLang="ko-KR" sz="1100" kern="0" dirty="0" smtClean="0">
              <a:solidFill>
                <a:srgbClr val="000000"/>
              </a:solidFill>
              <a:latin typeface="+mn-ea"/>
            </a:endParaRPr>
          </a:p>
          <a:p>
            <a:pPr>
              <a:lnSpc>
                <a:spcPct val="170000"/>
              </a:lnSpc>
            </a:pPr>
            <a:endParaRPr lang="en-US" altLang="ko-KR" sz="1100" kern="0" dirty="0" smtClean="0">
              <a:solidFill>
                <a:srgbClr val="000000"/>
              </a:solidFill>
              <a:latin typeface="+mn-ea"/>
            </a:endParaRPr>
          </a:p>
          <a:p>
            <a:pPr>
              <a:lnSpc>
                <a:spcPct val="170000"/>
              </a:lnSpc>
            </a:pPr>
            <a:r>
              <a:rPr lang="en-US" altLang="ko-KR" sz="1100" kern="0" dirty="0" smtClean="0">
                <a:solidFill>
                  <a:srgbClr val="000000"/>
                </a:solidFill>
                <a:latin typeface="+mn-ea"/>
              </a:rPr>
              <a:t>5. </a:t>
            </a:r>
            <a:r>
              <a:rPr lang="en-US" altLang="ko-KR" sz="1100" kern="0" dirty="0" err="1" smtClean="0">
                <a:solidFill>
                  <a:srgbClr val="000000"/>
                </a:solidFill>
                <a:latin typeface="+mn-ea"/>
              </a:rPr>
              <a:t>argsort</a:t>
            </a:r>
            <a:r>
              <a:rPr lang="en-US" altLang="ko-KR" sz="1100" kern="0" dirty="0" smtClean="0">
                <a:solidFill>
                  <a:srgbClr val="000000"/>
                </a:solidFill>
                <a:latin typeface="+mn-ea"/>
              </a:rPr>
              <a:t>()</a:t>
            </a:r>
            <a:r>
              <a:rPr lang="ko-KR" altLang="en-US" sz="1100" kern="0" dirty="0" smtClean="0">
                <a:solidFill>
                  <a:srgbClr val="000000"/>
                </a:solidFill>
                <a:latin typeface="+mn-ea"/>
              </a:rPr>
              <a:t>를 이용하여 </a:t>
            </a:r>
            <a:r>
              <a:rPr lang="ko-KR" altLang="en-US" sz="1100" kern="0" dirty="0" err="1" smtClean="0">
                <a:solidFill>
                  <a:srgbClr val="000000"/>
                </a:solidFill>
                <a:latin typeface="+mn-ea"/>
              </a:rPr>
              <a:t>유사도가</a:t>
            </a:r>
            <a:r>
              <a:rPr lang="ko-KR" altLang="en-US" sz="1100" kern="0" dirty="0" smtClean="0">
                <a:solidFill>
                  <a:srgbClr val="000000"/>
                </a:solidFill>
                <a:latin typeface="+mn-ea"/>
              </a:rPr>
              <a:t> 높은 순으로 정리된 </a:t>
            </a:r>
            <a:r>
              <a:rPr lang="en-US" altLang="ko-KR" sz="1100" kern="0" dirty="0" err="1" smtClean="0">
                <a:solidFill>
                  <a:srgbClr val="000000"/>
                </a:solidFill>
                <a:latin typeface="+mn-ea"/>
              </a:rPr>
              <a:t>genre_sim</a:t>
            </a:r>
            <a:r>
              <a:rPr lang="en-US" altLang="ko-KR" sz="1100" kern="0" dirty="0" smtClean="0">
                <a:solidFill>
                  <a:srgbClr val="000000"/>
                </a:solidFill>
                <a:latin typeface="+mn-ea"/>
              </a:rPr>
              <a:t> </a:t>
            </a:r>
            <a:r>
              <a:rPr lang="ko-KR" altLang="en-US" sz="1100" kern="0" dirty="0" smtClean="0">
                <a:solidFill>
                  <a:srgbClr val="000000"/>
                </a:solidFill>
                <a:latin typeface="+mn-ea"/>
              </a:rPr>
              <a:t>객체의 비교 행 위치 인덱스 값을 얻는다</a:t>
            </a:r>
            <a:endParaRPr lang="en-US" altLang="ko-KR" sz="1100" kern="0" dirty="0" smtClean="0">
              <a:solidFill>
                <a:srgbClr val="000000"/>
              </a:solidFill>
              <a:latin typeface="+mn-ea"/>
            </a:endParaRPr>
          </a:p>
          <a:p>
            <a:pPr>
              <a:lnSpc>
                <a:spcPct val="170000"/>
              </a:lnSpc>
            </a:pPr>
            <a:endParaRPr lang="en-US" altLang="ko-KR" sz="1100" kern="0" dirty="0">
              <a:solidFill>
                <a:srgbClr val="000000"/>
              </a:solidFill>
              <a:latin typeface="+mn-ea"/>
            </a:endParaRPr>
          </a:p>
          <a:p>
            <a:pPr>
              <a:lnSpc>
                <a:spcPct val="170000"/>
              </a:lnSpc>
            </a:pPr>
            <a:r>
              <a:rPr lang="en-US" altLang="ko-KR" sz="1100" kern="0" dirty="0" smtClean="0">
                <a:solidFill>
                  <a:srgbClr val="000000"/>
                </a:solidFill>
                <a:latin typeface="+mn-ea"/>
              </a:rPr>
              <a:t>6. </a:t>
            </a:r>
            <a:r>
              <a:rPr lang="ko-KR" altLang="en-US" sz="1100" kern="0" dirty="0" smtClean="0">
                <a:solidFill>
                  <a:srgbClr val="000000"/>
                </a:solidFill>
                <a:latin typeface="+mn-ea"/>
              </a:rPr>
              <a:t>영화의 평점에 따라 필터링하여 최종적으로 추천하기 위해 평점 평균</a:t>
            </a:r>
            <a:r>
              <a:rPr lang="en-US" altLang="ko-KR" sz="1100" kern="0" dirty="0" smtClean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1100" kern="0" dirty="0" smtClean="0">
                <a:solidFill>
                  <a:srgbClr val="000000"/>
                </a:solidFill>
                <a:latin typeface="+mn-ea"/>
              </a:rPr>
              <a:t>평점 수를 저장하고 이에 대한 가중치를 부여하는 </a:t>
            </a:r>
            <a:r>
              <a:rPr lang="ko-KR" altLang="en-US" sz="1100" kern="0" dirty="0" err="1" smtClean="0">
                <a:solidFill>
                  <a:srgbClr val="000000"/>
                </a:solidFill>
                <a:latin typeface="+mn-ea"/>
              </a:rPr>
              <a:t>함수은</a:t>
            </a:r>
            <a:r>
              <a:rPr lang="ko-KR" altLang="en-US" sz="1100" kern="0" dirty="0" smtClean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100" kern="0" dirty="0" err="1" smtClean="0">
                <a:solidFill>
                  <a:srgbClr val="000000"/>
                </a:solidFill>
                <a:latin typeface="+mn-ea"/>
              </a:rPr>
              <a:t>weighted_vote_average</a:t>
            </a:r>
            <a:r>
              <a:rPr lang="en-US" altLang="ko-KR" sz="1100" kern="0" dirty="0" smtClean="0">
                <a:solidFill>
                  <a:srgbClr val="000000"/>
                </a:solidFill>
                <a:latin typeface="+mn-ea"/>
              </a:rPr>
              <a:t> </a:t>
            </a:r>
            <a:r>
              <a:rPr lang="ko-KR" altLang="en-US" sz="1100" kern="0" dirty="0" smtClean="0">
                <a:solidFill>
                  <a:srgbClr val="000000"/>
                </a:solidFill>
                <a:latin typeface="+mn-ea"/>
              </a:rPr>
              <a:t>함수를 정의한다</a:t>
            </a:r>
            <a:r>
              <a:rPr lang="en-US" altLang="ko-KR" sz="1100" kern="0" dirty="0" smtClean="0">
                <a:solidFill>
                  <a:srgbClr val="000000"/>
                </a:solidFill>
                <a:latin typeface="+mn-ea"/>
              </a:rPr>
              <a:t>.</a:t>
            </a:r>
          </a:p>
          <a:p>
            <a:pPr>
              <a:lnSpc>
                <a:spcPct val="170000"/>
              </a:lnSpc>
            </a:pPr>
            <a:r>
              <a:rPr lang="ko-KR" altLang="en-US" sz="1100" kern="0" dirty="0" smtClean="0">
                <a:solidFill>
                  <a:srgbClr val="000000"/>
                </a:solidFill>
                <a:latin typeface="+mn-ea"/>
              </a:rPr>
              <a:t>전체 투표 횟수에서 상위 </a:t>
            </a:r>
            <a:r>
              <a:rPr lang="en-US" altLang="ko-KR" sz="1100" kern="0" dirty="0" smtClean="0">
                <a:solidFill>
                  <a:srgbClr val="000000"/>
                </a:solidFill>
                <a:latin typeface="+mn-ea"/>
              </a:rPr>
              <a:t>60%</a:t>
            </a:r>
            <a:r>
              <a:rPr lang="ko-KR" altLang="en-US" sz="1100" kern="0" dirty="0" smtClean="0">
                <a:solidFill>
                  <a:srgbClr val="000000"/>
                </a:solidFill>
                <a:latin typeface="+mn-ea"/>
              </a:rPr>
              <a:t>에 해당하는 횟수를 기준으로 정한다</a:t>
            </a:r>
            <a:r>
              <a:rPr lang="en-US" altLang="ko-KR" sz="1100" kern="0" dirty="0" smtClean="0">
                <a:solidFill>
                  <a:srgbClr val="000000"/>
                </a:solidFill>
                <a:latin typeface="+mn-ea"/>
              </a:rPr>
              <a:t>.</a:t>
            </a:r>
            <a:endParaRPr lang="en-US" altLang="ko-KR" sz="1100" kern="0" dirty="0">
              <a:solidFill>
                <a:srgbClr val="000000"/>
              </a:solidFill>
              <a:latin typeface="+mn-ea"/>
            </a:endParaRPr>
          </a:p>
          <a:p>
            <a:pPr marL="228600" indent="-228600">
              <a:lnSpc>
                <a:spcPct val="170000"/>
              </a:lnSpc>
              <a:buAutoNum type="arabicPeriod"/>
            </a:pPr>
            <a:endParaRPr lang="en-US" altLang="ko-KR" sz="1100" kern="0" dirty="0" smtClean="0">
              <a:solidFill>
                <a:srgbClr val="000000"/>
              </a:solidFill>
              <a:latin typeface="+mn-ea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9070" y="1172846"/>
            <a:ext cx="4099915" cy="4877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7071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자유형: 도형 3">
            <a:extLst>
              <a:ext uri="{FF2B5EF4-FFF2-40B4-BE49-F238E27FC236}">
                <a16:creationId xmlns:a16="http://schemas.microsoft.com/office/drawing/2014/main" id="{CB7B3DA9-E450-D7A1-2BC4-5AAF5480F25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357368 w 12192000"/>
              <a:gd name="connsiteY0" fmla="*/ 203199 h 6858000"/>
              <a:gd name="connsiteX1" fmla="*/ 181429 w 12192000"/>
              <a:gd name="connsiteY1" fmla="*/ 379138 h 6858000"/>
              <a:gd name="connsiteX2" fmla="*/ 181429 w 12192000"/>
              <a:gd name="connsiteY2" fmla="*/ 6486117 h 6858000"/>
              <a:gd name="connsiteX3" fmla="*/ 357368 w 12192000"/>
              <a:gd name="connsiteY3" fmla="*/ 6662056 h 6858000"/>
              <a:gd name="connsiteX4" fmla="*/ 11834632 w 12192000"/>
              <a:gd name="connsiteY4" fmla="*/ 6662056 h 6858000"/>
              <a:gd name="connsiteX5" fmla="*/ 12010571 w 12192000"/>
              <a:gd name="connsiteY5" fmla="*/ 6486117 h 6858000"/>
              <a:gd name="connsiteX6" fmla="*/ 12010571 w 12192000"/>
              <a:gd name="connsiteY6" fmla="*/ 379138 h 6858000"/>
              <a:gd name="connsiteX7" fmla="*/ 11834632 w 12192000"/>
              <a:gd name="connsiteY7" fmla="*/ 203199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357368" y="203199"/>
                </a:moveTo>
                <a:cubicBezTo>
                  <a:pt x="260200" y="203199"/>
                  <a:pt x="181429" y="281970"/>
                  <a:pt x="181429" y="379138"/>
                </a:cubicBezTo>
                <a:lnTo>
                  <a:pt x="181429" y="6486117"/>
                </a:lnTo>
                <a:cubicBezTo>
                  <a:pt x="181429" y="6583285"/>
                  <a:pt x="260200" y="6662056"/>
                  <a:pt x="357368" y="6662056"/>
                </a:cubicBezTo>
                <a:lnTo>
                  <a:pt x="11834632" y="6662056"/>
                </a:lnTo>
                <a:cubicBezTo>
                  <a:pt x="11931800" y="6662056"/>
                  <a:pt x="12010571" y="6583285"/>
                  <a:pt x="12010571" y="6486117"/>
                </a:cubicBezTo>
                <a:lnTo>
                  <a:pt x="12010571" y="379138"/>
                </a:lnTo>
                <a:cubicBezTo>
                  <a:pt x="12010571" y="281970"/>
                  <a:pt x="11931800" y="203199"/>
                  <a:pt x="11834632" y="203199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7D7D6B68-D4DC-0B92-4AEE-3D6155000BA3}"/>
              </a:ext>
            </a:extLst>
          </p:cNvPr>
          <p:cNvSpPr/>
          <p:nvPr/>
        </p:nvSpPr>
        <p:spPr>
          <a:xfrm>
            <a:off x="5297830" y="0"/>
            <a:ext cx="1596339" cy="479055"/>
          </a:xfrm>
          <a:custGeom>
            <a:avLst/>
            <a:gdLst>
              <a:gd name="connsiteX0" fmla="*/ 0 w 1755763"/>
              <a:gd name="connsiteY0" fmla="*/ 0 h 689429"/>
              <a:gd name="connsiteX1" fmla="*/ 1755763 w 1755763"/>
              <a:gd name="connsiteY1" fmla="*/ 0 h 689429"/>
              <a:gd name="connsiteX2" fmla="*/ 1713736 w 1755763"/>
              <a:gd name="connsiteY2" fmla="*/ 135387 h 689429"/>
              <a:gd name="connsiteX3" fmla="*/ 877881 w 1755763"/>
              <a:gd name="connsiteY3" fmla="*/ 689429 h 689429"/>
              <a:gd name="connsiteX4" fmla="*/ 42026 w 1755763"/>
              <a:gd name="connsiteY4" fmla="*/ 135387 h 689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55763" h="689429">
                <a:moveTo>
                  <a:pt x="0" y="0"/>
                </a:moveTo>
                <a:lnTo>
                  <a:pt x="1755763" y="0"/>
                </a:lnTo>
                <a:lnTo>
                  <a:pt x="1713736" y="135387"/>
                </a:lnTo>
                <a:cubicBezTo>
                  <a:pt x="1576025" y="460974"/>
                  <a:pt x="1253632" y="689429"/>
                  <a:pt x="877881" y="689429"/>
                </a:cubicBezTo>
                <a:cubicBezTo>
                  <a:pt x="502131" y="689429"/>
                  <a:pt x="179738" y="460974"/>
                  <a:pt x="42026" y="1353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glow rad="1016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6FCE7664-1245-30C4-3259-3D3B7D4D4138}"/>
              </a:ext>
            </a:extLst>
          </p:cNvPr>
          <p:cNvSpPr/>
          <p:nvPr/>
        </p:nvSpPr>
        <p:spPr>
          <a:xfrm>
            <a:off x="5370517" y="0"/>
            <a:ext cx="1450963" cy="435428"/>
          </a:xfrm>
          <a:custGeom>
            <a:avLst/>
            <a:gdLst>
              <a:gd name="connsiteX0" fmla="*/ 0 w 1755763"/>
              <a:gd name="connsiteY0" fmla="*/ 0 h 689429"/>
              <a:gd name="connsiteX1" fmla="*/ 1755763 w 1755763"/>
              <a:gd name="connsiteY1" fmla="*/ 0 h 689429"/>
              <a:gd name="connsiteX2" fmla="*/ 1713736 w 1755763"/>
              <a:gd name="connsiteY2" fmla="*/ 135387 h 689429"/>
              <a:gd name="connsiteX3" fmla="*/ 877881 w 1755763"/>
              <a:gd name="connsiteY3" fmla="*/ 689429 h 689429"/>
              <a:gd name="connsiteX4" fmla="*/ 42026 w 1755763"/>
              <a:gd name="connsiteY4" fmla="*/ 135387 h 689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55763" h="689429">
                <a:moveTo>
                  <a:pt x="0" y="0"/>
                </a:moveTo>
                <a:lnTo>
                  <a:pt x="1755763" y="0"/>
                </a:lnTo>
                <a:lnTo>
                  <a:pt x="1713736" y="135387"/>
                </a:lnTo>
                <a:cubicBezTo>
                  <a:pt x="1576025" y="460974"/>
                  <a:pt x="1253632" y="689429"/>
                  <a:pt x="877881" y="689429"/>
                </a:cubicBezTo>
                <a:cubicBezTo>
                  <a:pt x="502131" y="689429"/>
                  <a:pt x="179738" y="460974"/>
                  <a:pt x="42026" y="135387"/>
                </a:cubicBezTo>
                <a:close/>
              </a:path>
            </a:pathLst>
          </a:custGeom>
          <a:gradFill>
            <a:gsLst>
              <a:gs pos="0">
                <a:srgbClr val="1E3C72"/>
              </a:gs>
              <a:gs pos="100000">
                <a:srgbClr val="2A5298"/>
              </a:gs>
            </a:gsLst>
            <a:lin ang="5400000" scaled="0"/>
          </a:gradFill>
          <a:ln>
            <a:noFill/>
          </a:ln>
          <a:effectLst>
            <a:glow rad="1016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4EA4B8-0CF5-6E45-7613-889423A7F5BC}"/>
              </a:ext>
            </a:extLst>
          </p:cNvPr>
          <p:cNvSpPr txBox="1"/>
          <p:nvPr/>
        </p:nvSpPr>
        <p:spPr>
          <a:xfrm>
            <a:off x="5676900" y="8694"/>
            <a:ext cx="838200" cy="400110"/>
          </a:xfrm>
          <a:prstGeom prst="rect">
            <a:avLst/>
          </a:prstGeom>
          <a:noFill/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bg1">
                      <a:lumMod val="75000"/>
                      <a:alpha val="40000"/>
                    </a:schemeClr>
                  </a:outerShdw>
                </a:effectLst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3</a:t>
            </a:r>
            <a:endParaRPr lang="ko-KR" altLang="en-US" sz="2000" dirty="0">
              <a:solidFill>
                <a:schemeClr val="bg1"/>
              </a:solidFill>
              <a:effectLst>
                <a:outerShdw blurRad="50800" dist="38100" dir="2700000" algn="tl" rotWithShape="0">
                  <a:schemeClr val="bg1">
                    <a:lumMod val="75000"/>
                    <a:alpha val="40000"/>
                  </a:schemeClr>
                </a:outerShdw>
              </a:effectLst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A0CD96-ABA6-699A-B02F-0115F3E711D9}"/>
              </a:ext>
            </a:extLst>
          </p:cNvPr>
          <p:cNvSpPr txBox="1"/>
          <p:nvPr/>
        </p:nvSpPr>
        <p:spPr>
          <a:xfrm>
            <a:off x="1219198" y="537364"/>
            <a:ext cx="9753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1E3C7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프로젝트 수행내용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0A0CD96-ABA6-699A-B02F-0115F3E711D9}"/>
              </a:ext>
            </a:extLst>
          </p:cNvPr>
          <p:cNvSpPr txBox="1"/>
          <p:nvPr/>
        </p:nvSpPr>
        <p:spPr>
          <a:xfrm>
            <a:off x="1219198" y="834292"/>
            <a:ext cx="9753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rgbClr val="1E3C7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Django project</a:t>
            </a:r>
            <a:endParaRPr lang="ko-KR" altLang="en-US" sz="1200" dirty="0">
              <a:solidFill>
                <a:srgbClr val="1E3C72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B20ADF8-B038-1620-82BB-0F65803F75D0}"/>
              </a:ext>
            </a:extLst>
          </p:cNvPr>
          <p:cNvSpPr txBox="1"/>
          <p:nvPr/>
        </p:nvSpPr>
        <p:spPr>
          <a:xfrm>
            <a:off x="5886645" y="2119520"/>
            <a:ext cx="6079424" cy="1243417"/>
          </a:xfrm>
          <a:prstGeom prst="rect">
            <a:avLst/>
          </a:prstGeom>
          <a:noFill/>
        </p:spPr>
        <p:txBody>
          <a:bodyPr wrap="square" lIns="144000" rtlCol="0">
            <a:spAutoFit/>
          </a:bodyPr>
          <a:lstStyle/>
          <a:p>
            <a:pPr marL="228600" indent="-228600">
              <a:lnSpc>
                <a:spcPct val="170000"/>
              </a:lnSpc>
              <a:buAutoNum type="arabicPeriod"/>
            </a:pPr>
            <a:r>
              <a:rPr lang="en-US" altLang="ko-KR" sz="1100" kern="0" dirty="0">
                <a:solidFill>
                  <a:srgbClr val="000000"/>
                </a:solidFill>
                <a:latin typeface="+mn-ea"/>
              </a:rPr>
              <a:t>a</a:t>
            </a:r>
            <a:r>
              <a:rPr lang="en-US" altLang="ko-KR" sz="1100" kern="0" dirty="0" smtClean="0">
                <a:solidFill>
                  <a:srgbClr val="000000"/>
                </a:solidFill>
                <a:latin typeface="+mn-ea"/>
              </a:rPr>
              <a:t>pply() </a:t>
            </a:r>
            <a:r>
              <a:rPr lang="ko-KR" altLang="en-US" sz="1100" kern="0" dirty="0" smtClean="0">
                <a:solidFill>
                  <a:srgbClr val="000000"/>
                </a:solidFill>
                <a:latin typeface="+mn-ea"/>
              </a:rPr>
              <a:t>함수의 인자로 가중치 부여 함수를 입력하여 가중 평점을 계산한 정보를 저장한다</a:t>
            </a:r>
            <a:r>
              <a:rPr lang="en-US" altLang="ko-KR" sz="1100" kern="0" dirty="0" smtClean="0">
                <a:solidFill>
                  <a:srgbClr val="000000"/>
                </a:solidFill>
                <a:latin typeface="+mn-ea"/>
              </a:rPr>
              <a:t>.</a:t>
            </a:r>
          </a:p>
          <a:p>
            <a:pPr marL="228600" indent="-228600">
              <a:lnSpc>
                <a:spcPct val="170000"/>
              </a:lnSpc>
              <a:buAutoNum type="arabicPeriod"/>
            </a:pPr>
            <a:endParaRPr lang="en-US" altLang="ko-KR" sz="1100" kern="0" dirty="0">
              <a:solidFill>
                <a:srgbClr val="000000"/>
              </a:solidFill>
              <a:latin typeface="+mn-ea"/>
            </a:endParaRPr>
          </a:p>
          <a:p>
            <a:pPr marL="228600" indent="-228600">
              <a:lnSpc>
                <a:spcPct val="170000"/>
              </a:lnSpc>
              <a:buAutoNum type="arabicPeriod"/>
            </a:pPr>
            <a:r>
              <a:rPr lang="ko-KR" altLang="en-US" sz="1100" kern="0" dirty="0" smtClean="0">
                <a:solidFill>
                  <a:srgbClr val="000000"/>
                </a:solidFill>
                <a:latin typeface="+mn-ea"/>
              </a:rPr>
              <a:t>함수에서 </a:t>
            </a:r>
            <a:r>
              <a:rPr lang="ko-KR" altLang="en-US" sz="1100" kern="0" dirty="0" err="1" smtClean="0">
                <a:solidFill>
                  <a:srgbClr val="000000"/>
                </a:solidFill>
                <a:latin typeface="+mn-ea"/>
              </a:rPr>
              <a:t>입력받은</a:t>
            </a:r>
            <a:r>
              <a:rPr lang="ko-KR" altLang="en-US" sz="1100" kern="0" dirty="0" smtClean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100" kern="0" dirty="0" err="1" smtClean="0">
                <a:solidFill>
                  <a:srgbClr val="000000"/>
                </a:solidFill>
                <a:latin typeface="+mn-ea"/>
              </a:rPr>
              <a:t>title_name</a:t>
            </a:r>
            <a:r>
              <a:rPr lang="ko-KR" altLang="en-US" sz="1100" kern="0" dirty="0" smtClean="0">
                <a:solidFill>
                  <a:srgbClr val="000000"/>
                </a:solidFill>
                <a:latin typeface="+mn-ea"/>
              </a:rPr>
              <a:t>으로 </a:t>
            </a:r>
            <a:r>
              <a:rPr lang="ko-KR" altLang="en-US" sz="1100" dirty="0" smtClean="0"/>
              <a:t>장르 </a:t>
            </a:r>
            <a:r>
              <a:rPr lang="ko-KR" altLang="en-US" sz="1100" dirty="0"/>
              <a:t>유사성이 높은 영화를 </a:t>
            </a:r>
            <a:r>
              <a:rPr lang="en-US" altLang="ko-KR" sz="1100" dirty="0" err="1"/>
              <a:t>top_n</a:t>
            </a:r>
            <a:r>
              <a:rPr lang="ko-KR" altLang="en-US" sz="1100" dirty="0"/>
              <a:t>의 </a:t>
            </a:r>
            <a:r>
              <a:rPr lang="en-US" altLang="ko-KR" sz="1100" dirty="0"/>
              <a:t>2</a:t>
            </a:r>
            <a:r>
              <a:rPr lang="ko-KR" altLang="en-US" sz="1100" dirty="0"/>
              <a:t>배수만큼 </a:t>
            </a:r>
            <a:r>
              <a:rPr lang="ko-KR" altLang="en-US" sz="1100" dirty="0" err="1"/>
              <a:t>후보군으로</a:t>
            </a:r>
            <a:r>
              <a:rPr lang="ko-KR" altLang="en-US" sz="1100" dirty="0"/>
              <a:t> 선정한 뒤에 </a:t>
            </a:r>
            <a:r>
              <a:rPr lang="en-US" altLang="ko-KR" sz="1100" dirty="0" err="1"/>
              <a:t>weighted_vote</a:t>
            </a:r>
            <a:r>
              <a:rPr lang="en-US" altLang="ko-KR" sz="1100" dirty="0"/>
              <a:t> </a:t>
            </a:r>
            <a:r>
              <a:rPr lang="ko-KR" altLang="en-US" sz="1100" dirty="0"/>
              <a:t>칼럼 값이 높은 순으로 </a:t>
            </a:r>
            <a:r>
              <a:rPr lang="en-US" altLang="ko-KR" sz="1100" dirty="0" err="1"/>
              <a:t>top_n</a:t>
            </a:r>
            <a:r>
              <a:rPr lang="ko-KR" altLang="en-US" sz="1100" dirty="0"/>
              <a:t>만큼 </a:t>
            </a:r>
            <a:r>
              <a:rPr lang="ko-KR" altLang="en-US" sz="1100" dirty="0" smtClean="0"/>
              <a:t>추출하여 반환한다</a:t>
            </a:r>
            <a:r>
              <a:rPr lang="en-US" altLang="ko-KR" sz="1100" dirty="0" smtClean="0"/>
              <a:t>.</a:t>
            </a:r>
            <a:endParaRPr lang="en-US" altLang="ko-KR" sz="1100" kern="0" dirty="0" smtClean="0">
              <a:solidFill>
                <a:srgbClr val="000000"/>
              </a:solidFill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8925"/>
          <a:stretch/>
        </p:blipFill>
        <p:spPr>
          <a:xfrm>
            <a:off x="1324544" y="2209899"/>
            <a:ext cx="4503810" cy="140198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6957" y="2796689"/>
            <a:ext cx="4351397" cy="952583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/>
          <a:srcRect l="93981" t="81158" r="2775" b="15128"/>
          <a:stretch/>
        </p:blipFill>
        <p:spPr>
          <a:xfrm>
            <a:off x="1301697" y="3673304"/>
            <a:ext cx="175260" cy="68580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2"/>
          <a:srcRect l="93981" t="81158" r="2775" b="15128"/>
          <a:stretch/>
        </p:blipFill>
        <p:spPr>
          <a:xfrm>
            <a:off x="1301697" y="3620660"/>
            <a:ext cx="175260" cy="68580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/>
          <a:srcRect l="93981" t="81158" r="2775" b="15128"/>
          <a:stretch/>
        </p:blipFill>
        <p:spPr>
          <a:xfrm>
            <a:off x="1301697" y="3586370"/>
            <a:ext cx="175260" cy="68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0186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자유형: 도형 3">
            <a:extLst>
              <a:ext uri="{FF2B5EF4-FFF2-40B4-BE49-F238E27FC236}">
                <a16:creationId xmlns:a16="http://schemas.microsoft.com/office/drawing/2014/main" id="{CB7B3DA9-E450-D7A1-2BC4-5AAF5480F25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357368 w 12192000"/>
              <a:gd name="connsiteY0" fmla="*/ 203199 h 6858000"/>
              <a:gd name="connsiteX1" fmla="*/ 181429 w 12192000"/>
              <a:gd name="connsiteY1" fmla="*/ 379138 h 6858000"/>
              <a:gd name="connsiteX2" fmla="*/ 181429 w 12192000"/>
              <a:gd name="connsiteY2" fmla="*/ 6486117 h 6858000"/>
              <a:gd name="connsiteX3" fmla="*/ 357368 w 12192000"/>
              <a:gd name="connsiteY3" fmla="*/ 6662056 h 6858000"/>
              <a:gd name="connsiteX4" fmla="*/ 11834632 w 12192000"/>
              <a:gd name="connsiteY4" fmla="*/ 6662056 h 6858000"/>
              <a:gd name="connsiteX5" fmla="*/ 12010571 w 12192000"/>
              <a:gd name="connsiteY5" fmla="*/ 6486117 h 6858000"/>
              <a:gd name="connsiteX6" fmla="*/ 12010571 w 12192000"/>
              <a:gd name="connsiteY6" fmla="*/ 379138 h 6858000"/>
              <a:gd name="connsiteX7" fmla="*/ 11834632 w 12192000"/>
              <a:gd name="connsiteY7" fmla="*/ 203199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357368" y="203199"/>
                </a:moveTo>
                <a:cubicBezTo>
                  <a:pt x="260200" y="203199"/>
                  <a:pt x="181429" y="281970"/>
                  <a:pt x="181429" y="379138"/>
                </a:cubicBezTo>
                <a:lnTo>
                  <a:pt x="181429" y="6486117"/>
                </a:lnTo>
                <a:cubicBezTo>
                  <a:pt x="181429" y="6583285"/>
                  <a:pt x="260200" y="6662056"/>
                  <a:pt x="357368" y="6662056"/>
                </a:cubicBezTo>
                <a:lnTo>
                  <a:pt x="11834632" y="6662056"/>
                </a:lnTo>
                <a:cubicBezTo>
                  <a:pt x="11931800" y="6662056"/>
                  <a:pt x="12010571" y="6583285"/>
                  <a:pt x="12010571" y="6486117"/>
                </a:cubicBezTo>
                <a:lnTo>
                  <a:pt x="12010571" y="379138"/>
                </a:lnTo>
                <a:cubicBezTo>
                  <a:pt x="12010571" y="281970"/>
                  <a:pt x="11931800" y="203199"/>
                  <a:pt x="11834632" y="203199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7D7D6B68-D4DC-0B92-4AEE-3D6155000BA3}"/>
              </a:ext>
            </a:extLst>
          </p:cNvPr>
          <p:cNvSpPr/>
          <p:nvPr/>
        </p:nvSpPr>
        <p:spPr>
          <a:xfrm>
            <a:off x="5297830" y="0"/>
            <a:ext cx="1596339" cy="479055"/>
          </a:xfrm>
          <a:custGeom>
            <a:avLst/>
            <a:gdLst>
              <a:gd name="connsiteX0" fmla="*/ 0 w 1755763"/>
              <a:gd name="connsiteY0" fmla="*/ 0 h 689429"/>
              <a:gd name="connsiteX1" fmla="*/ 1755763 w 1755763"/>
              <a:gd name="connsiteY1" fmla="*/ 0 h 689429"/>
              <a:gd name="connsiteX2" fmla="*/ 1713736 w 1755763"/>
              <a:gd name="connsiteY2" fmla="*/ 135387 h 689429"/>
              <a:gd name="connsiteX3" fmla="*/ 877881 w 1755763"/>
              <a:gd name="connsiteY3" fmla="*/ 689429 h 689429"/>
              <a:gd name="connsiteX4" fmla="*/ 42026 w 1755763"/>
              <a:gd name="connsiteY4" fmla="*/ 135387 h 689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55763" h="689429">
                <a:moveTo>
                  <a:pt x="0" y="0"/>
                </a:moveTo>
                <a:lnTo>
                  <a:pt x="1755763" y="0"/>
                </a:lnTo>
                <a:lnTo>
                  <a:pt x="1713736" y="135387"/>
                </a:lnTo>
                <a:cubicBezTo>
                  <a:pt x="1576025" y="460974"/>
                  <a:pt x="1253632" y="689429"/>
                  <a:pt x="877881" y="689429"/>
                </a:cubicBezTo>
                <a:cubicBezTo>
                  <a:pt x="502131" y="689429"/>
                  <a:pt x="179738" y="460974"/>
                  <a:pt x="42026" y="1353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glow rad="1016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6FCE7664-1245-30C4-3259-3D3B7D4D4138}"/>
              </a:ext>
            </a:extLst>
          </p:cNvPr>
          <p:cNvSpPr/>
          <p:nvPr/>
        </p:nvSpPr>
        <p:spPr>
          <a:xfrm>
            <a:off x="5370517" y="0"/>
            <a:ext cx="1450963" cy="435428"/>
          </a:xfrm>
          <a:custGeom>
            <a:avLst/>
            <a:gdLst>
              <a:gd name="connsiteX0" fmla="*/ 0 w 1755763"/>
              <a:gd name="connsiteY0" fmla="*/ 0 h 689429"/>
              <a:gd name="connsiteX1" fmla="*/ 1755763 w 1755763"/>
              <a:gd name="connsiteY1" fmla="*/ 0 h 689429"/>
              <a:gd name="connsiteX2" fmla="*/ 1713736 w 1755763"/>
              <a:gd name="connsiteY2" fmla="*/ 135387 h 689429"/>
              <a:gd name="connsiteX3" fmla="*/ 877881 w 1755763"/>
              <a:gd name="connsiteY3" fmla="*/ 689429 h 689429"/>
              <a:gd name="connsiteX4" fmla="*/ 42026 w 1755763"/>
              <a:gd name="connsiteY4" fmla="*/ 135387 h 689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55763" h="689429">
                <a:moveTo>
                  <a:pt x="0" y="0"/>
                </a:moveTo>
                <a:lnTo>
                  <a:pt x="1755763" y="0"/>
                </a:lnTo>
                <a:lnTo>
                  <a:pt x="1713736" y="135387"/>
                </a:lnTo>
                <a:cubicBezTo>
                  <a:pt x="1576025" y="460974"/>
                  <a:pt x="1253632" y="689429"/>
                  <a:pt x="877881" y="689429"/>
                </a:cubicBezTo>
                <a:cubicBezTo>
                  <a:pt x="502131" y="689429"/>
                  <a:pt x="179738" y="460974"/>
                  <a:pt x="42026" y="135387"/>
                </a:cubicBezTo>
                <a:close/>
              </a:path>
            </a:pathLst>
          </a:custGeom>
          <a:gradFill>
            <a:gsLst>
              <a:gs pos="0">
                <a:srgbClr val="1E3C72"/>
              </a:gs>
              <a:gs pos="100000">
                <a:srgbClr val="2A5298"/>
              </a:gs>
            </a:gsLst>
            <a:lin ang="5400000" scaled="0"/>
          </a:gradFill>
          <a:ln>
            <a:noFill/>
          </a:ln>
          <a:effectLst>
            <a:glow rad="1016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4EA4B8-0CF5-6E45-7613-889423A7F5BC}"/>
              </a:ext>
            </a:extLst>
          </p:cNvPr>
          <p:cNvSpPr txBox="1"/>
          <p:nvPr/>
        </p:nvSpPr>
        <p:spPr>
          <a:xfrm>
            <a:off x="5676900" y="8694"/>
            <a:ext cx="838200" cy="400110"/>
          </a:xfrm>
          <a:prstGeom prst="rect">
            <a:avLst/>
          </a:prstGeom>
          <a:noFill/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bg1">
                      <a:lumMod val="75000"/>
                      <a:alpha val="40000"/>
                    </a:schemeClr>
                  </a:outerShdw>
                </a:effectLst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3</a:t>
            </a:r>
            <a:endParaRPr lang="ko-KR" altLang="en-US" sz="2000" dirty="0">
              <a:solidFill>
                <a:schemeClr val="bg1"/>
              </a:solidFill>
              <a:effectLst>
                <a:outerShdw blurRad="50800" dist="38100" dir="2700000" algn="tl" rotWithShape="0">
                  <a:schemeClr val="bg1">
                    <a:lumMod val="75000"/>
                    <a:alpha val="40000"/>
                  </a:schemeClr>
                </a:outerShdw>
              </a:effectLst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A0CD96-ABA6-699A-B02F-0115F3E711D9}"/>
              </a:ext>
            </a:extLst>
          </p:cNvPr>
          <p:cNvSpPr txBox="1"/>
          <p:nvPr/>
        </p:nvSpPr>
        <p:spPr>
          <a:xfrm>
            <a:off x="1219198" y="537364"/>
            <a:ext cx="9753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1E3C7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프로젝트 수행내용</a:t>
            </a:r>
          </a:p>
        </p:txBody>
      </p:sp>
      <p:pic>
        <p:nvPicPr>
          <p:cNvPr id="36" name="Object 3">
            <a:extLst>
              <a:ext uri="{FF2B5EF4-FFF2-40B4-BE49-F238E27FC236}">
                <a16:creationId xmlns:a16="http://schemas.microsoft.com/office/drawing/2014/main" id="{7EBC45D5-F123-1827-A2C0-F0D67C9DB22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5400000" flipV="1">
            <a:off x="1267209" y="3710511"/>
            <a:ext cx="4965422" cy="60628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545F2C6C-E172-597B-8C21-0F80580563F4}"/>
              </a:ext>
            </a:extLst>
          </p:cNvPr>
          <p:cNvSpPr txBox="1"/>
          <p:nvPr/>
        </p:nvSpPr>
        <p:spPr>
          <a:xfrm>
            <a:off x="695827" y="1413282"/>
            <a:ext cx="29186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 smtClean="0">
                <a:solidFill>
                  <a:srgbClr val="1E3C72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파일 내용</a:t>
            </a:r>
            <a:endParaRPr lang="en-US" altLang="ko-KR" sz="3600" b="1" dirty="0">
              <a:solidFill>
                <a:srgbClr val="1E3C72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algn="ctr"/>
            <a:r>
              <a:rPr lang="ko-KR" altLang="en-US" sz="3600" b="1" dirty="0">
                <a:solidFill>
                  <a:srgbClr val="1E3C72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구성</a:t>
            </a:r>
            <a:endParaRPr lang="en-US" altLang="ko-KR" sz="3600" b="1" dirty="0">
              <a:solidFill>
                <a:srgbClr val="1E3C72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0A0CD96-ABA6-699A-B02F-0115F3E711D9}"/>
              </a:ext>
            </a:extLst>
          </p:cNvPr>
          <p:cNvSpPr txBox="1"/>
          <p:nvPr/>
        </p:nvSpPr>
        <p:spPr>
          <a:xfrm>
            <a:off x="1219198" y="834292"/>
            <a:ext cx="9753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rgbClr val="1E3C7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Flask</a:t>
            </a:r>
            <a:endParaRPr lang="ko-KR" altLang="en-US" sz="1200" dirty="0">
              <a:solidFill>
                <a:srgbClr val="1E3C72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B20ADF8-B038-1620-82BB-0F65803F75D0}"/>
              </a:ext>
            </a:extLst>
          </p:cNvPr>
          <p:cNvSpPr txBox="1"/>
          <p:nvPr/>
        </p:nvSpPr>
        <p:spPr>
          <a:xfrm>
            <a:off x="6894169" y="1188477"/>
            <a:ext cx="4940994" cy="2970044"/>
          </a:xfrm>
          <a:prstGeom prst="rect">
            <a:avLst/>
          </a:prstGeom>
          <a:noFill/>
        </p:spPr>
        <p:txBody>
          <a:bodyPr wrap="square" lIns="144000" rtlCol="0">
            <a:spAutoFit/>
          </a:bodyPr>
          <a:lstStyle/>
          <a:p>
            <a:pPr>
              <a:lnSpc>
                <a:spcPct val="170000"/>
              </a:lnSpc>
            </a:pPr>
            <a:r>
              <a:rPr lang="en-US" altLang="ko-KR" sz="1100" kern="0" dirty="0" err="1" smtClean="0">
                <a:solidFill>
                  <a:srgbClr val="000000"/>
                </a:solidFill>
                <a:latin typeface="+mn-ea"/>
              </a:rPr>
              <a:t>Chatbot</a:t>
            </a:r>
            <a:r>
              <a:rPr lang="en-US" altLang="ko-KR" sz="1100" kern="0" dirty="0" smtClean="0">
                <a:solidFill>
                  <a:srgbClr val="000000"/>
                </a:solidFill>
                <a:latin typeface="+mn-ea"/>
              </a:rPr>
              <a:t>	        :  flask </a:t>
            </a:r>
            <a:r>
              <a:rPr lang="ko-KR" altLang="en-US" sz="1100" kern="0" dirty="0" smtClean="0">
                <a:solidFill>
                  <a:srgbClr val="000000"/>
                </a:solidFill>
                <a:latin typeface="+mn-ea"/>
              </a:rPr>
              <a:t>프로젝트의 루트 폴더</a:t>
            </a:r>
            <a:endParaRPr lang="en-US" altLang="ko-KR" sz="1100" kern="0" dirty="0">
              <a:solidFill>
                <a:srgbClr val="000000"/>
              </a:solidFill>
              <a:latin typeface="+mn-ea"/>
            </a:endParaRPr>
          </a:p>
          <a:p>
            <a:pPr>
              <a:lnSpc>
                <a:spcPct val="170000"/>
              </a:lnSpc>
            </a:pPr>
            <a:r>
              <a:rPr lang="ko-KR" altLang="en-US" sz="1100" kern="0" dirty="0" err="1" smtClean="0">
                <a:solidFill>
                  <a:srgbClr val="000000"/>
                </a:solidFill>
                <a:latin typeface="+mn-ea"/>
              </a:rPr>
              <a:t>ㄴ</a:t>
            </a:r>
            <a:r>
              <a:rPr lang="ko-KR" altLang="en-US" sz="1100" kern="0" dirty="0" smtClean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100" kern="0" dirty="0" smtClean="0">
                <a:solidFill>
                  <a:srgbClr val="000000"/>
                </a:solidFill>
                <a:latin typeface="+mn-ea"/>
              </a:rPr>
              <a:t>__</a:t>
            </a:r>
            <a:r>
              <a:rPr lang="en-US" altLang="ko-KR" sz="1100" kern="0" dirty="0" err="1" smtClean="0">
                <a:solidFill>
                  <a:srgbClr val="000000"/>
                </a:solidFill>
                <a:latin typeface="+mn-ea"/>
              </a:rPr>
              <a:t>pycache</a:t>
            </a:r>
            <a:r>
              <a:rPr lang="en-US" altLang="ko-KR" sz="1100" kern="0" dirty="0" smtClean="0">
                <a:solidFill>
                  <a:srgbClr val="000000"/>
                </a:solidFill>
                <a:latin typeface="+mn-ea"/>
              </a:rPr>
              <a:t>__</a:t>
            </a:r>
          </a:p>
          <a:p>
            <a:pPr>
              <a:lnSpc>
                <a:spcPct val="170000"/>
              </a:lnSpc>
            </a:pPr>
            <a:r>
              <a:rPr lang="ko-KR" altLang="en-US" sz="1100" kern="0" dirty="0" err="1" smtClean="0">
                <a:solidFill>
                  <a:srgbClr val="000000"/>
                </a:solidFill>
                <a:latin typeface="+mn-ea"/>
              </a:rPr>
              <a:t>ㄴ</a:t>
            </a:r>
            <a:r>
              <a:rPr lang="ko-KR" altLang="en-US" sz="1100" kern="0" dirty="0" smtClean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100" kern="0" dirty="0" err="1" smtClean="0">
                <a:solidFill>
                  <a:srgbClr val="000000"/>
                </a:solidFill>
                <a:latin typeface="+mn-ea"/>
              </a:rPr>
              <a:t>env</a:t>
            </a:r>
            <a:r>
              <a:rPr lang="en-US" altLang="ko-KR" sz="1100" kern="0" dirty="0" smtClean="0">
                <a:solidFill>
                  <a:srgbClr val="000000"/>
                </a:solidFill>
                <a:latin typeface="+mn-ea"/>
              </a:rPr>
              <a:t> : </a:t>
            </a:r>
            <a:r>
              <a:rPr lang="ko-KR" altLang="en-US" sz="1100" kern="0" dirty="0" err="1" smtClean="0">
                <a:solidFill>
                  <a:srgbClr val="000000"/>
                </a:solidFill>
                <a:latin typeface="+mn-ea"/>
              </a:rPr>
              <a:t>가상환경에</a:t>
            </a:r>
            <a:r>
              <a:rPr lang="ko-KR" altLang="en-US" sz="1100" kern="0" dirty="0" smtClean="0">
                <a:solidFill>
                  <a:srgbClr val="000000"/>
                </a:solidFill>
                <a:latin typeface="+mn-ea"/>
              </a:rPr>
              <a:t> 대한 설정 정보가 담긴 폴더</a:t>
            </a:r>
            <a:endParaRPr lang="en-US" altLang="ko-KR" sz="1100" kern="0" dirty="0" smtClean="0">
              <a:solidFill>
                <a:srgbClr val="000000"/>
              </a:solidFill>
              <a:latin typeface="+mn-ea"/>
            </a:endParaRPr>
          </a:p>
          <a:p>
            <a:pPr>
              <a:lnSpc>
                <a:spcPct val="170000"/>
              </a:lnSpc>
            </a:pPr>
            <a:r>
              <a:rPr lang="ko-KR" altLang="en-US" sz="1100" kern="0" dirty="0" err="1" smtClean="0">
                <a:solidFill>
                  <a:srgbClr val="000000"/>
                </a:solidFill>
                <a:latin typeface="+mn-ea"/>
              </a:rPr>
              <a:t>ㄴ</a:t>
            </a:r>
            <a:r>
              <a:rPr lang="ko-KR" altLang="en-US" sz="1100" kern="0" dirty="0" smtClean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100" kern="0" dirty="0" smtClean="0">
                <a:solidFill>
                  <a:srgbClr val="000000"/>
                </a:solidFill>
                <a:latin typeface="+mn-ea"/>
              </a:rPr>
              <a:t>static : HTML </a:t>
            </a:r>
            <a:r>
              <a:rPr lang="ko-KR" altLang="en-US" sz="1100" kern="0" dirty="0" smtClean="0">
                <a:solidFill>
                  <a:srgbClr val="000000"/>
                </a:solidFill>
                <a:latin typeface="+mn-ea"/>
              </a:rPr>
              <a:t>파일 외에 </a:t>
            </a:r>
            <a:r>
              <a:rPr lang="en-US" altLang="ko-KR" sz="1100" kern="0" dirty="0" err="1" smtClean="0">
                <a:solidFill>
                  <a:srgbClr val="000000"/>
                </a:solidFill>
                <a:latin typeface="+mn-ea"/>
              </a:rPr>
              <a:t>img</a:t>
            </a:r>
            <a:r>
              <a:rPr lang="en-US" altLang="ko-KR" sz="1100" kern="0" dirty="0" smtClean="0">
                <a:solidFill>
                  <a:srgbClr val="000000"/>
                </a:solidFill>
                <a:latin typeface="+mn-ea"/>
              </a:rPr>
              <a:t>, </a:t>
            </a:r>
            <a:r>
              <a:rPr lang="en-US" altLang="ko-KR" sz="1100" kern="0" dirty="0" err="1" smtClean="0">
                <a:solidFill>
                  <a:srgbClr val="000000"/>
                </a:solidFill>
                <a:latin typeface="+mn-ea"/>
              </a:rPr>
              <a:t>css</a:t>
            </a:r>
            <a:r>
              <a:rPr lang="ko-KR" altLang="en-US" sz="1100" kern="0" dirty="0" smtClean="0">
                <a:solidFill>
                  <a:srgbClr val="000000"/>
                </a:solidFill>
                <a:latin typeface="+mn-ea"/>
              </a:rPr>
              <a:t>와 같은 파일을 담아두는 폴더</a:t>
            </a:r>
            <a:endParaRPr lang="en-US" altLang="ko-KR" sz="1100" kern="0" dirty="0" smtClean="0">
              <a:solidFill>
                <a:srgbClr val="000000"/>
              </a:solidFill>
              <a:latin typeface="+mn-ea"/>
            </a:endParaRPr>
          </a:p>
          <a:p>
            <a:pPr>
              <a:lnSpc>
                <a:spcPct val="170000"/>
              </a:lnSpc>
            </a:pPr>
            <a:r>
              <a:rPr lang="ko-KR" altLang="en-US" sz="1100" kern="0" spc="0" dirty="0" err="1" smtClean="0">
                <a:solidFill>
                  <a:srgbClr val="000000"/>
                </a:solidFill>
                <a:effectLst/>
                <a:latin typeface="+mn-ea"/>
              </a:rPr>
              <a:t>ㄴ</a:t>
            </a:r>
            <a:r>
              <a:rPr lang="ko-KR" altLang="en-US" sz="1100" kern="0" spc="0" dirty="0" smtClean="0">
                <a:solidFill>
                  <a:srgbClr val="000000"/>
                </a:solidFill>
                <a:effectLst/>
                <a:latin typeface="+mn-ea"/>
              </a:rPr>
              <a:t> </a:t>
            </a:r>
            <a:r>
              <a:rPr lang="en-US" altLang="ko-KR" sz="1100" kern="0" spc="0" dirty="0" smtClean="0">
                <a:solidFill>
                  <a:srgbClr val="000000"/>
                </a:solidFill>
                <a:effectLst/>
                <a:latin typeface="+mn-ea"/>
              </a:rPr>
              <a:t>templates : HTML </a:t>
            </a:r>
            <a:r>
              <a:rPr lang="ko-KR" altLang="en-US" sz="1100" kern="0" dirty="0" smtClean="0">
                <a:solidFill>
                  <a:srgbClr val="000000"/>
                </a:solidFill>
                <a:latin typeface="+mn-ea"/>
              </a:rPr>
              <a:t>파일을 담아두고 불러오는 폴더</a:t>
            </a:r>
            <a:endParaRPr lang="en-US" altLang="ko-KR" sz="1100" kern="0" spc="0" dirty="0" smtClean="0">
              <a:solidFill>
                <a:srgbClr val="000000"/>
              </a:solidFill>
              <a:effectLst/>
              <a:latin typeface="+mn-ea"/>
            </a:endParaRPr>
          </a:p>
          <a:p>
            <a:pPr>
              <a:lnSpc>
                <a:spcPct val="170000"/>
              </a:lnSpc>
            </a:pPr>
            <a:r>
              <a:rPr lang="ko-KR" altLang="en-US" sz="1100" kern="0" dirty="0" err="1" smtClean="0">
                <a:solidFill>
                  <a:srgbClr val="000000"/>
                </a:solidFill>
                <a:latin typeface="+mn-ea"/>
              </a:rPr>
              <a:t>ㄴ</a:t>
            </a:r>
            <a:r>
              <a:rPr lang="ko-KR" altLang="en-US" sz="1100" kern="0" dirty="0" smtClean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100" kern="0" dirty="0" smtClean="0">
                <a:solidFill>
                  <a:srgbClr val="000000"/>
                </a:solidFill>
                <a:latin typeface="+mn-ea"/>
              </a:rPr>
              <a:t>.</a:t>
            </a:r>
            <a:r>
              <a:rPr lang="en-US" altLang="ko-KR" sz="1100" kern="0" dirty="0" err="1" smtClean="0">
                <a:solidFill>
                  <a:srgbClr val="000000"/>
                </a:solidFill>
                <a:latin typeface="+mn-ea"/>
              </a:rPr>
              <a:t>env</a:t>
            </a:r>
            <a:r>
              <a:rPr lang="en-US" altLang="ko-KR" sz="1100" kern="0" dirty="0" smtClean="0">
                <a:solidFill>
                  <a:srgbClr val="000000"/>
                </a:solidFill>
                <a:latin typeface="+mn-ea"/>
              </a:rPr>
              <a:t> : </a:t>
            </a:r>
            <a:r>
              <a:rPr lang="ko-KR" altLang="en-US" sz="1100" kern="0" dirty="0" err="1" smtClean="0">
                <a:solidFill>
                  <a:srgbClr val="000000"/>
                </a:solidFill>
                <a:latin typeface="+mn-ea"/>
              </a:rPr>
              <a:t>챗봇</a:t>
            </a:r>
            <a:r>
              <a:rPr lang="ko-KR" altLang="en-US" sz="1100" kern="0" dirty="0" smtClean="0">
                <a:solidFill>
                  <a:srgbClr val="000000"/>
                </a:solidFill>
                <a:latin typeface="+mn-ea"/>
              </a:rPr>
              <a:t> 구현을 위해 </a:t>
            </a:r>
            <a:r>
              <a:rPr lang="en-US" altLang="ko-KR" sz="1100" kern="0" dirty="0" smtClean="0">
                <a:solidFill>
                  <a:srgbClr val="000000"/>
                </a:solidFill>
                <a:latin typeface="+mn-ea"/>
              </a:rPr>
              <a:t>TMDB, </a:t>
            </a:r>
            <a:r>
              <a:rPr lang="en-US" altLang="ko-KR" sz="1100" kern="0" dirty="0" err="1" smtClean="0">
                <a:solidFill>
                  <a:srgbClr val="000000"/>
                </a:solidFill>
                <a:latin typeface="+mn-ea"/>
              </a:rPr>
              <a:t>Dialogflow</a:t>
            </a:r>
            <a:r>
              <a:rPr lang="en-US" altLang="ko-KR" sz="1100" kern="0" dirty="0" smtClean="0">
                <a:solidFill>
                  <a:srgbClr val="000000"/>
                </a:solidFill>
                <a:latin typeface="+mn-ea"/>
              </a:rPr>
              <a:t>, Pusher</a:t>
            </a:r>
            <a:r>
              <a:rPr lang="ko-KR" altLang="en-US" sz="1100" kern="0" dirty="0" smtClean="0">
                <a:solidFill>
                  <a:srgbClr val="000000"/>
                </a:solidFill>
                <a:latin typeface="+mn-ea"/>
              </a:rPr>
              <a:t>를 사용하기 위한</a:t>
            </a:r>
            <a:r>
              <a:rPr lang="en-US" altLang="ko-KR" sz="1100" kern="0" dirty="0" smtClean="0">
                <a:solidFill>
                  <a:srgbClr val="000000"/>
                </a:solidFill>
                <a:latin typeface="+mn-ea"/>
              </a:rPr>
              <a:t>TMDB_API_KEY, </a:t>
            </a:r>
            <a:r>
              <a:rPr lang="en-US" altLang="ko-KR" sz="1100" kern="0" dirty="0" err="1" smtClean="0">
                <a:solidFill>
                  <a:srgbClr val="000000"/>
                </a:solidFill>
                <a:latin typeface="+mn-ea"/>
              </a:rPr>
              <a:t>Dialogflow</a:t>
            </a:r>
            <a:r>
              <a:rPr lang="en-US" altLang="ko-KR" sz="1100" kern="0" dirty="0" smtClean="0">
                <a:solidFill>
                  <a:srgbClr val="000000"/>
                </a:solidFill>
                <a:latin typeface="+mn-ea"/>
              </a:rPr>
              <a:t> </a:t>
            </a:r>
            <a:r>
              <a:rPr lang="ko-KR" altLang="en-US" sz="1100" kern="0" dirty="0" smtClean="0">
                <a:solidFill>
                  <a:srgbClr val="000000"/>
                </a:solidFill>
                <a:latin typeface="+mn-ea"/>
              </a:rPr>
              <a:t>프로젝트 </a:t>
            </a:r>
            <a:r>
              <a:rPr lang="en-US" altLang="ko-KR" sz="1100" kern="0" dirty="0" smtClean="0">
                <a:solidFill>
                  <a:srgbClr val="000000"/>
                </a:solidFill>
                <a:latin typeface="+mn-ea"/>
              </a:rPr>
              <a:t>ID, PUSHER</a:t>
            </a:r>
            <a:r>
              <a:rPr lang="ko-KR" altLang="en-US" sz="1100" kern="0" dirty="0" smtClean="0">
                <a:solidFill>
                  <a:srgbClr val="000000"/>
                </a:solidFill>
                <a:latin typeface="+mn-ea"/>
              </a:rPr>
              <a:t>의 정보가 저장된 파일</a:t>
            </a:r>
            <a:endParaRPr lang="en-US" altLang="ko-KR" sz="1100" kern="0" dirty="0" smtClean="0">
              <a:solidFill>
                <a:srgbClr val="000000"/>
              </a:solidFill>
              <a:latin typeface="+mn-ea"/>
            </a:endParaRPr>
          </a:p>
          <a:p>
            <a:pPr>
              <a:lnSpc>
                <a:spcPct val="170000"/>
              </a:lnSpc>
            </a:pPr>
            <a:r>
              <a:rPr lang="ko-KR" altLang="en-US" sz="1100" kern="0" spc="0" dirty="0" err="1" smtClean="0">
                <a:solidFill>
                  <a:srgbClr val="000000"/>
                </a:solidFill>
                <a:effectLst/>
                <a:latin typeface="+mn-ea"/>
              </a:rPr>
              <a:t>ㄴ</a:t>
            </a:r>
            <a:r>
              <a:rPr lang="ko-KR" altLang="en-US" sz="1100" kern="0" spc="0" dirty="0" smtClean="0">
                <a:solidFill>
                  <a:srgbClr val="000000"/>
                </a:solidFill>
                <a:effectLst/>
                <a:latin typeface="+mn-ea"/>
              </a:rPr>
              <a:t> </a:t>
            </a:r>
            <a:r>
              <a:rPr lang="en-US" altLang="ko-KR" sz="1100" kern="0" spc="0" dirty="0" smtClean="0">
                <a:solidFill>
                  <a:srgbClr val="000000"/>
                </a:solidFill>
                <a:effectLst/>
                <a:latin typeface="+mn-ea"/>
              </a:rPr>
              <a:t>.</a:t>
            </a:r>
            <a:r>
              <a:rPr lang="en-US" altLang="ko-KR" sz="1100" kern="0" spc="0" dirty="0" err="1" smtClean="0">
                <a:solidFill>
                  <a:srgbClr val="000000"/>
                </a:solidFill>
                <a:effectLst/>
                <a:latin typeface="+mn-ea"/>
              </a:rPr>
              <a:t>flaskenv</a:t>
            </a:r>
            <a:r>
              <a:rPr lang="en-US" altLang="ko-KR" sz="1100" kern="0" spc="0" dirty="0" smtClean="0">
                <a:solidFill>
                  <a:srgbClr val="000000"/>
                </a:solidFill>
                <a:effectLst/>
                <a:latin typeface="+mn-ea"/>
              </a:rPr>
              <a:t> : </a:t>
            </a:r>
            <a:r>
              <a:rPr lang="ko-KR" altLang="en-US" sz="1100" kern="0" dirty="0" smtClean="0">
                <a:solidFill>
                  <a:srgbClr val="000000"/>
                </a:solidFill>
                <a:latin typeface="+mn-ea"/>
              </a:rPr>
              <a:t>기본 설정 파일</a:t>
            </a:r>
            <a:endParaRPr lang="en-US" altLang="ko-KR" sz="1100" kern="0" spc="0" dirty="0" smtClean="0">
              <a:solidFill>
                <a:srgbClr val="000000"/>
              </a:solidFill>
              <a:effectLst/>
              <a:latin typeface="+mn-ea"/>
            </a:endParaRPr>
          </a:p>
          <a:p>
            <a:pPr>
              <a:lnSpc>
                <a:spcPct val="170000"/>
              </a:lnSpc>
            </a:pPr>
            <a:r>
              <a:rPr lang="ko-KR" altLang="en-US" sz="1100" kern="0" dirty="0" err="1" smtClean="0">
                <a:solidFill>
                  <a:srgbClr val="000000"/>
                </a:solidFill>
                <a:latin typeface="+mn-ea"/>
              </a:rPr>
              <a:t>ㄴ</a:t>
            </a:r>
            <a:r>
              <a:rPr lang="ko-KR" altLang="en-US" sz="1100" kern="0" dirty="0" smtClean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100" kern="0" dirty="0" smtClean="0">
                <a:solidFill>
                  <a:srgbClr val="000000"/>
                </a:solidFill>
                <a:latin typeface="+mn-ea"/>
              </a:rPr>
              <a:t>index.py : templates </a:t>
            </a:r>
            <a:r>
              <a:rPr lang="ko-KR" altLang="en-US" sz="1100" kern="0" dirty="0" smtClean="0">
                <a:solidFill>
                  <a:srgbClr val="000000"/>
                </a:solidFill>
                <a:latin typeface="+mn-ea"/>
              </a:rPr>
              <a:t>폴더의 </a:t>
            </a:r>
            <a:r>
              <a:rPr lang="en-US" altLang="ko-KR" sz="1100" kern="0" dirty="0" smtClean="0">
                <a:solidFill>
                  <a:srgbClr val="000000"/>
                </a:solidFill>
                <a:latin typeface="+mn-ea"/>
              </a:rPr>
              <a:t>HTML </a:t>
            </a:r>
            <a:r>
              <a:rPr lang="ko-KR" altLang="en-US" sz="1100" kern="0" dirty="0" smtClean="0">
                <a:solidFill>
                  <a:srgbClr val="000000"/>
                </a:solidFill>
                <a:latin typeface="+mn-ea"/>
              </a:rPr>
              <a:t>파일을 불러오는 </a:t>
            </a:r>
            <a:r>
              <a:rPr lang="ko-KR" altLang="en-US" sz="1100" kern="0" dirty="0" err="1" smtClean="0">
                <a:solidFill>
                  <a:srgbClr val="000000"/>
                </a:solidFill>
                <a:latin typeface="+mn-ea"/>
              </a:rPr>
              <a:t>파이썬</a:t>
            </a:r>
            <a:r>
              <a:rPr lang="ko-KR" altLang="en-US" sz="1100" kern="0" dirty="0" smtClean="0">
                <a:solidFill>
                  <a:srgbClr val="000000"/>
                </a:solidFill>
                <a:latin typeface="+mn-ea"/>
              </a:rPr>
              <a:t> 파일</a:t>
            </a:r>
            <a:r>
              <a:rPr lang="en-US" altLang="ko-KR" sz="1100" kern="0" dirty="0" smtClean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1100" kern="0" dirty="0" smtClean="0">
                <a:solidFill>
                  <a:srgbClr val="000000"/>
                </a:solidFill>
                <a:latin typeface="+mn-ea"/>
              </a:rPr>
              <a:t>이 파일에 작성된 함수</a:t>
            </a:r>
            <a:r>
              <a:rPr lang="en-US" altLang="ko-KR" sz="1100" kern="0" dirty="0" smtClean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1100" kern="0" dirty="0" smtClean="0">
                <a:solidFill>
                  <a:srgbClr val="000000"/>
                </a:solidFill>
                <a:latin typeface="+mn-ea"/>
              </a:rPr>
              <a:t>지정한 라우팅을 이용하여 실행된다</a:t>
            </a:r>
            <a:r>
              <a:rPr lang="en-US" altLang="ko-KR" sz="1100" kern="0" dirty="0" smtClean="0">
                <a:solidFill>
                  <a:srgbClr val="000000"/>
                </a:solidFill>
                <a:latin typeface="+mn-ea"/>
              </a:rPr>
              <a:t>.</a:t>
            </a:r>
            <a:r>
              <a:rPr lang="ko-KR" altLang="en-US" sz="1100" kern="0" dirty="0" smtClean="0">
                <a:solidFill>
                  <a:srgbClr val="000000"/>
                </a:solidFill>
                <a:latin typeface="+mn-ea"/>
              </a:rPr>
              <a:t> </a:t>
            </a:r>
            <a:endParaRPr lang="ko-KR" altLang="en-US" sz="1100" kern="0" spc="0" dirty="0">
              <a:solidFill>
                <a:srgbClr val="000000"/>
              </a:solidFill>
              <a:effectLst/>
              <a:latin typeface="+mn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B20ADF8-B038-1620-82BB-0F65803F75D0}"/>
              </a:ext>
            </a:extLst>
          </p:cNvPr>
          <p:cNvSpPr txBox="1"/>
          <p:nvPr/>
        </p:nvSpPr>
        <p:spPr>
          <a:xfrm>
            <a:off x="3780235" y="4604245"/>
            <a:ext cx="7870745" cy="1886157"/>
          </a:xfrm>
          <a:prstGeom prst="rect">
            <a:avLst/>
          </a:prstGeom>
          <a:noFill/>
        </p:spPr>
        <p:txBody>
          <a:bodyPr wrap="square" lIns="144000" rtlCol="0">
            <a:spAutoFit/>
          </a:bodyPr>
          <a:lstStyle/>
          <a:p>
            <a:pPr>
              <a:lnSpc>
                <a:spcPct val="170000"/>
              </a:lnSpc>
            </a:pPr>
            <a:r>
              <a:rPr lang="en-US" altLang="ko-KR" sz="1000" kern="0" spc="0" dirty="0" smtClean="0">
                <a:solidFill>
                  <a:srgbClr val="000000"/>
                </a:solidFill>
                <a:effectLst/>
                <a:latin typeface="+mn-ea"/>
              </a:rPr>
              <a:t>Flask</a:t>
            </a:r>
            <a:r>
              <a:rPr lang="ko-KR" altLang="en-US" sz="1000" kern="0" spc="0" dirty="0" smtClean="0">
                <a:solidFill>
                  <a:srgbClr val="000000"/>
                </a:solidFill>
                <a:effectLst/>
                <a:latin typeface="+mn-ea"/>
              </a:rPr>
              <a:t>는 </a:t>
            </a:r>
            <a:r>
              <a:rPr lang="en-US" altLang="ko-KR" sz="1000" kern="0" spc="0" dirty="0" smtClean="0">
                <a:solidFill>
                  <a:srgbClr val="000000"/>
                </a:solidFill>
                <a:effectLst/>
                <a:latin typeface="+mn-ea"/>
              </a:rPr>
              <a:t>Django</a:t>
            </a:r>
            <a:r>
              <a:rPr lang="ko-KR" altLang="en-US" sz="1000" kern="0" spc="0" dirty="0" smtClean="0">
                <a:solidFill>
                  <a:srgbClr val="000000"/>
                </a:solidFill>
                <a:effectLst/>
                <a:latin typeface="+mn-ea"/>
              </a:rPr>
              <a:t>와 같은 웹 프레임워크이다</a:t>
            </a:r>
            <a:r>
              <a:rPr lang="en-US" altLang="ko-KR" sz="1000" kern="0" spc="0" dirty="0" smtClean="0">
                <a:solidFill>
                  <a:srgbClr val="000000"/>
                </a:solidFill>
                <a:effectLst/>
                <a:latin typeface="+mn-ea"/>
              </a:rPr>
              <a:t>. </a:t>
            </a:r>
            <a:endParaRPr lang="en-US" altLang="ko-KR" sz="1000" kern="0" dirty="0">
              <a:solidFill>
                <a:srgbClr val="000000"/>
              </a:solidFill>
              <a:latin typeface="+mn-ea"/>
            </a:endParaRPr>
          </a:p>
          <a:p>
            <a:pPr>
              <a:lnSpc>
                <a:spcPct val="170000"/>
              </a:lnSpc>
            </a:pPr>
            <a:r>
              <a:rPr lang="en-US" altLang="ko-KR" sz="1000" kern="0" spc="0" dirty="0" smtClean="0">
                <a:solidFill>
                  <a:srgbClr val="000000"/>
                </a:solidFill>
                <a:effectLst/>
                <a:latin typeface="+mn-ea"/>
              </a:rPr>
              <a:t>Django : Full-stack Framework / Flask : Micro Framework</a:t>
            </a:r>
          </a:p>
          <a:p>
            <a:pPr>
              <a:lnSpc>
                <a:spcPct val="170000"/>
              </a:lnSpc>
            </a:pPr>
            <a:r>
              <a:rPr lang="en-US" altLang="ko-KR" sz="1000" kern="0" dirty="0" smtClean="0">
                <a:solidFill>
                  <a:srgbClr val="000000"/>
                </a:solidFill>
                <a:latin typeface="+mn-ea"/>
              </a:rPr>
              <a:t>Flask</a:t>
            </a:r>
            <a:r>
              <a:rPr lang="ko-KR" altLang="en-US" sz="1000" kern="0" dirty="0" smtClean="0">
                <a:solidFill>
                  <a:srgbClr val="000000"/>
                </a:solidFill>
                <a:latin typeface="+mn-ea"/>
              </a:rPr>
              <a:t>는 가벼운 프레임워크이기 때문에 원하는 기능을 편하게 확장할 수 있으며 보다 유연하다</a:t>
            </a:r>
            <a:r>
              <a:rPr lang="en-US" altLang="ko-KR" sz="1000" kern="0" dirty="0" smtClean="0">
                <a:solidFill>
                  <a:srgbClr val="000000"/>
                </a:solidFill>
                <a:latin typeface="+mn-ea"/>
              </a:rPr>
              <a:t>. </a:t>
            </a:r>
          </a:p>
          <a:p>
            <a:pPr>
              <a:lnSpc>
                <a:spcPct val="170000"/>
              </a:lnSpc>
            </a:pPr>
            <a:r>
              <a:rPr lang="en-US" altLang="ko-KR" sz="1000" kern="0" dirty="0" smtClean="0">
                <a:solidFill>
                  <a:srgbClr val="000000"/>
                </a:solidFill>
                <a:latin typeface="+mn-ea"/>
              </a:rPr>
              <a:t>Django</a:t>
            </a:r>
            <a:r>
              <a:rPr lang="ko-KR" altLang="en-US" sz="1000" kern="0" dirty="0" smtClean="0">
                <a:solidFill>
                  <a:srgbClr val="000000"/>
                </a:solidFill>
                <a:latin typeface="+mn-ea"/>
              </a:rPr>
              <a:t>는 </a:t>
            </a:r>
            <a:r>
              <a:rPr lang="en-US" altLang="ko-KR" sz="1000" kern="0" dirty="0" smtClean="0">
                <a:solidFill>
                  <a:srgbClr val="000000"/>
                </a:solidFill>
                <a:latin typeface="+mn-ea"/>
              </a:rPr>
              <a:t>Flask</a:t>
            </a:r>
            <a:r>
              <a:rPr lang="ko-KR" altLang="en-US" sz="1000" kern="0" dirty="0" smtClean="0">
                <a:solidFill>
                  <a:srgbClr val="000000"/>
                </a:solidFill>
                <a:latin typeface="+mn-ea"/>
              </a:rPr>
              <a:t>보다 </a:t>
            </a:r>
            <a:r>
              <a:rPr lang="en-US" altLang="ko-KR" sz="1000" kern="0" dirty="0" smtClean="0">
                <a:solidFill>
                  <a:srgbClr val="000000"/>
                </a:solidFill>
                <a:latin typeface="+mn-ea"/>
              </a:rPr>
              <a:t>10</a:t>
            </a:r>
            <a:r>
              <a:rPr lang="ko-KR" altLang="en-US" sz="1000" kern="0" dirty="0" smtClean="0">
                <a:solidFill>
                  <a:srgbClr val="000000"/>
                </a:solidFill>
                <a:latin typeface="+mn-ea"/>
              </a:rPr>
              <a:t>배는 무겁고 자유도가 낮기 때문에 </a:t>
            </a:r>
            <a:r>
              <a:rPr lang="en-US" altLang="ko-KR" sz="1000" kern="0" dirty="0" err="1" smtClean="0">
                <a:solidFill>
                  <a:srgbClr val="000000"/>
                </a:solidFill>
                <a:latin typeface="+mn-ea"/>
              </a:rPr>
              <a:t>Chatbot</a:t>
            </a:r>
            <a:r>
              <a:rPr lang="ko-KR" altLang="en-US" sz="1000" kern="0" dirty="0" smtClean="0">
                <a:solidFill>
                  <a:srgbClr val="000000"/>
                </a:solidFill>
                <a:latin typeface="+mn-ea"/>
              </a:rPr>
              <a:t>은 </a:t>
            </a:r>
            <a:r>
              <a:rPr lang="en-US" altLang="ko-KR" sz="1000" kern="0" dirty="0" smtClean="0">
                <a:solidFill>
                  <a:srgbClr val="000000"/>
                </a:solidFill>
                <a:latin typeface="+mn-ea"/>
              </a:rPr>
              <a:t>Flask</a:t>
            </a:r>
            <a:r>
              <a:rPr lang="ko-KR" altLang="en-US" sz="1000" kern="0" dirty="0" smtClean="0">
                <a:solidFill>
                  <a:srgbClr val="000000"/>
                </a:solidFill>
                <a:latin typeface="+mn-ea"/>
              </a:rPr>
              <a:t>를 이용하여 구현하였다</a:t>
            </a:r>
            <a:r>
              <a:rPr lang="en-US" altLang="ko-KR" sz="1000" kern="0" dirty="0" smtClean="0">
                <a:solidFill>
                  <a:srgbClr val="000000"/>
                </a:solidFill>
                <a:latin typeface="+mn-ea"/>
              </a:rPr>
              <a:t>. </a:t>
            </a:r>
          </a:p>
          <a:p>
            <a:pPr>
              <a:lnSpc>
                <a:spcPct val="170000"/>
              </a:lnSpc>
            </a:pPr>
            <a:r>
              <a:rPr lang="en-US" altLang="ko-KR" sz="1000" kern="0" dirty="0" smtClean="0">
                <a:solidFill>
                  <a:srgbClr val="000000"/>
                </a:solidFill>
                <a:latin typeface="+mn-ea"/>
              </a:rPr>
              <a:t>Django</a:t>
            </a:r>
            <a:r>
              <a:rPr lang="ko-KR" altLang="en-US" sz="1000" kern="0" dirty="0" smtClean="0">
                <a:solidFill>
                  <a:srgbClr val="000000"/>
                </a:solidFill>
                <a:latin typeface="+mn-ea"/>
              </a:rPr>
              <a:t>는 한 프로젝트 내에 다양한 앱이 존재할 수 있지만 </a:t>
            </a:r>
            <a:r>
              <a:rPr lang="en-US" altLang="ko-KR" sz="1000" kern="0" dirty="0" smtClean="0">
                <a:solidFill>
                  <a:srgbClr val="000000"/>
                </a:solidFill>
                <a:latin typeface="+mn-ea"/>
              </a:rPr>
              <a:t>Flask</a:t>
            </a:r>
            <a:r>
              <a:rPr lang="ko-KR" altLang="en-US" sz="1000" kern="0" dirty="0" smtClean="0">
                <a:solidFill>
                  <a:srgbClr val="000000"/>
                </a:solidFill>
                <a:latin typeface="+mn-ea"/>
              </a:rPr>
              <a:t>는 </a:t>
            </a:r>
            <a:r>
              <a:rPr lang="en-US" altLang="ko-KR" sz="1000" kern="0" dirty="0" smtClean="0">
                <a:solidFill>
                  <a:srgbClr val="000000"/>
                </a:solidFill>
                <a:latin typeface="+mn-ea"/>
              </a:rPr>
              <a:t>1</a:t>
            </a:r>
            <a:r>
              <a:rPr lang="ko-KR" altLang="en-US" sz="1000" kern="0" dirty="0" smtClean="0">
                <a:solidFill>
                  <a:srgbClr val="000000"/>
                </a:solidFill>
                <a:latin typeface="+mn-ea"/>
              </a:rPr>
              <a:t>개의 앱을 개발하도록 되어있다</a:t>
            </a:r>
            <a:r>
              <a:rPr lang="en-US" altLang="ko-KR" sz="1000" kern="0" dirty="0" smtClean="0">
                <a:solidFill>
                  <a:srgbClr val="000000"/>
                </a:solidFill>
                <a:latin typeface="+mn-ea"/>
              </a:rPr>
              <a:t>. </a:t>
            </a:r>
          </a:p>
          <a:p>
            <a:pPr>
              <a:lnSpc>
                <a:spcPct val="170000"/>
              </a:lnSpc>
            </a:pPr>
            <a:r>
              <a:rPr lang="ko-KR" altLang="en-US" sz="1000" kern="0" dirty="0" smtClean="0">
                <a:solidFill>
                  <a:srgbClr val="000000"/>
                </a:solidFill>
                <a:latin typeface="+mn-ea"/>
              </a:rPr>
              <a:t>진행중인 장고 프로젝트와 별개로 </a:t>
            </a:r>
            <a:r>
              <a:rPr lang="ko-KR" altLang="en-US" sz="1000" kern="0" dirty="0" err="1" smtClean="0">
                <a:solidFill>
                  <a:srgbClr val="000000"/>
                </a:solidFill>
                <a:latin typeface="+mn-ea"/>
              </a:rPr>
              <a:t>챗봇</a:t>
            </a:r>
            <a:r>
              <a:rPr lang="ko-KR" altLang="en-US" sz="1000" kern="0" dirty="0" smtClean="0">
                <a:solidFill>
                  <a:srgbClr val="000000"/>
                </a:solidFill>
                <a:latin typeface="+mn-ea"/>
              </a:rPr>
              <a:t> 구현을 진행하고 유지보수 하였기 때문에 보다 자유도가 높은 </a:t>
            </a:r>
            <a:r>
              <a:rPr lang="en-US" altLang="ko-KR" sz="1000" kern="0" dirty="0" smtClean="0">
                <a:solidFill>
                  <a:srgbClr val="000000"/>
                </a:solidFill>
                <a:latin typeface="+mn-ea"/>
              </a:rPr>
              <a:t>Flask</a:t>
            </a:r>
            <a:r>
              <a:rPr lang="ko-KR" altLang="en-US" sz="1000" kern="0" dirty="0" smtClean="0">
                <a:solidFill>
                  <a:srgbClr val="000000"/>
                </a:solidFill>
                <a:latin typeface="+mn-ea"/>
              </a:rPr>
              <a:t>를 이용하여 </a:t>
            </a:r>
            <a:r>
              <a:rPr lang="ko-KR" altLang="en-US" sz="1000" kern="0" dirty="0" err="1" smtClean="0">
                <a:solidFill>
                  <a:srgbClr val="000000"/>
                </a:solidFill>
                <a:latin typeface="+mn-ea"/>
              </a:rPr>
              <a:t>챗봇</a:t>
            </a:r>
            <a:r>
              <a:rPr lang="ko-KR" altLang="en-US" sz="1000" kern="0" dirty="0" smtClean="0">
                <a:solidFill>
                  <a:srgbClr val="000000"/>
                </a:solidFill>
                <a:latin typeface="+mn-ea"/>
              </a:rPr>
              <a:t> 구현을 진행하였고 각각 서버를 따로 구동시켜 </a:t>
            </a:r>
            <a:r>
              <a:rPr lang="en-US" altLang="ko-KR" sz="1000" kern="0" dirty="0" smtClean="0">
                <a:solidFill>
                  <a:srgbClr val="000000"/>
                </a:solidFill>
                <a:latin typeface="+mn-ea"/>
              </a:rPr>
              <a:t>URL</a:t>
            </a:r>
            <a:r>
              <a:rPr lang="ko-KR" altLang="en-US" sz="1000" kern="0" dirty="0" smtClean="0">
                <a:solidFill>
                  <a:srgbClr val="000000"/>
                </a:solidFill>
                <a:latin typeface="+mn-ea"/>
              </a:rPr>
              <a:t>로 두 프로젝트를 연결하는 방식으로 진행하였다</a:t>
            </a:r>
            <a:r>
              <a:rPr lang="en-US" altLang="ko-KR" sz="1000" kern="0" dirty="0" smtClean="0">
                <a:solidFill>
                  <a:srgbClr val="000000"/>
                </a:solidFill>
                <a:latin typeface="+mn-ea"/>
              </a:rPr>
              <a:t>.</a:t>
            </a:r>
            <a:endParaRPr lang="ko-KR" altLang="en-US" sz="1000" kern="0" spc="0" dirty="0">
              <a:solidFill>
                <a:srgbClr val="000000"/>
              </a:solidFill>
              <a:effectLst/>
              <a:latin typeface="+mn-ea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6630" y="1730891"/>
            <a:ext cx="2716444" cy="225375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B20ADF8-B038-1620-82BB-0F65803F75D0}"/>
              </a:ext>
            </a:extLst>
          </p:cNvPr>
          <p:cNvSpPr txBox="1"/>
          <p:nvPr/>
        </p:nvSpPr>
        <p:spPr>
          <a:xfrm>
            <a:off x="3719606" y="4332396"/>
            <a:ext cx="7870745" cy="338939"/>
          </a:xfrm>
          <a:prstGeom prst="rect">
            <a:avLst/>
          </a:prstGeom>
          <a:noFill/>
        </p:spPr>
        <p:txBody>
          <a:bodyPr wrap="square" lIns="144000" rtlCol="0">
            <a:spAutoFit/>
          </a:bodyPr>
          <a:lstStyle/>
          <a:p>
            <a:pPr>
              <a:lnSpc>
                <a:spcPct val="170000"/>
              </a:lnSpc>
            </a:pPr>
            <a:r>
              <a:rPr lang="en-US" altLang="ko-KR" sz="1100" kern="0" dirty="0" smtClean="0">
                <a:solidFill>
                  <a:srgbClr val="000000"/>
                </a:solidFill>
                <a:latin typeface="+mn-ea"/>
              </a:rPr>
              <a:t>* </a:t>
            </a:r>
            <a:r>
              <a:rPr lang="ko-KR" altLang="en-US" sz="1100" kern="0" dirty="0" smtClean="0">
                <a:solidFill>
                  <a:srgbClr val="000000"/>
                </a:solidFill>
                <a:latin typeface="+mn-ea"/>
              </a:rPr>
              <a:t>진행하는 프로젝트는 </a:t>
            </a:r>
            <a:r>
              <a:rPr lang="en-US" altLang="ko-KR" sz="1100" kern="0" dirty="0" smtClean="0">
                <a:solidFill>
                  <a:srgbClr val="000000"/>
                </a:solidFill>
                <a:latin typeface="+mn-ea"/>
              </a:rPr>
              <a:t>Django</a:t>
            </a:r>
            <a:r>
              <a:rPr lang="ko-KR" altLang="en-US" sz="1100" kern="0" dirty="0" smtClean="0">
                <a:solidFill>
                  <a:srgbClr val="000000"/>
                </a:solidFill>
                <a:latin typeface="+mn-ea"/>
              </a:rPr>
              <a:t>인데 </a:t>
            </a:r>
            <a:r>
              <a:rPr lang="ko-KR" altLang="en-US" sz="1100" kern="0" dirty="0" err="1" smtClean="0">
                <a:solidFill>
                  <a:srgbClr val="000000"/>
                </a:solidFill>
                <a:latin typeface="+mn-ea"/>
              </a:rPr>
              <a:t>챗봇은</a:t>
            </a:r>
            <a:r>
              <a:rPr lang="ko-KR" altLang="en-US" sz="1100" kern="0" dirty="0" smtClean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100" kern="0" dirty="0" smtClean="0">
                <a:solidFill>
                  <a:srgbClr val="000000"/>
                </a:solidFill>
                <a:latin typeface="+mn-ea"/>
              </a:rPr>
              <a:t>Flask</a:t>
            </a:r>
            <a:r>
              <a:rPr lang="ko-KR" altLang="en-US" sz="1100" kern="0" dirty="0" smtClean="0">
                <a:solidFill>
                  <a:srgbClr val="000000"/>
                </a:solidFill>
                <a:latin typeface="+mn-ea"/>
              </a:rPr>
              <a:t>로 구현한 이유 </a:t>
            </a:r>
            <a:r>
              <a:rPr lang="en-US" altLang="ko-KR" sz="1100" kern="0" dirty="0" smtClean="0">
                <a:solidFill>
                  <a:srgbClr val="000000"/>
                </a:solidFill>
                <a:latin typeface="+mn-ea"/>
              </a:rPr>
              <a:t>?</a:t>
            </a:r>
            <a:endParaRPr lang="ko-KR" altLang="en-US" sz="1100" kern="0" spc="0" dirty="0">
              <a:solidFill>
                <a:srgbClr val="000000"/>
              </a:solidFill>
              <a:effectLst/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499813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자유형: 도형 3">
            <a:extLst>
              <a:ext uri="{FF2B5EF4-FFF2-40B4-BE49-F238E27FC236}">
                <a16:creationId xmlns:a16="http://schemas.microsoft.com/office/drawing/2014/main" id="{CB7B3DA9-E450-D7A1-2BC4-5AAF5480F25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357368 w 12192000"/>
              <a:gd name="connsiteY0" fmla="*/ 203199 h 6858000"/>
              <a:gd name="connsiteX1" fmla="*/ 181429 w 12192000"/>
              <a:gd name="connsiteY1" fmla="*/ 379138 h 6858000"/>
              <a:gd name="connsiteX2" fmla="*/ 181429 w 12192000"/>
              <a:gd name="connsiteY2" fmla="*/ 6486117 h 6858000"/>
              <a:gd name="connsiteX3" fmla="*/ 357368 w 12192000"/>
              <a:gd name="connsiteY3" fmla="*/ 6662056 h 6858000"/>
              <a:gd name="connsiteX4" fmla="*/ 11834632 w 12192000"/>
              <a:gd name="connsiteY4" fmla="*/ 6662056 h 6858000"/>
              <a:gd name="connsiteX5" fmla="*/ 12010571 w 12192000"/>
              <a:gd name="connsiteY5" fmla="*/ 6486117 h 6858000"/>
              <a:gd name="connsiteX6" fmla="*/ 12010571 w 12192000"/>
              <a:gd name="connsiteY6" fmla="*/ 379138 h 6858000"/>
              <a:gd name="connsiteX7" fmla="*/ 11834632 w 12192000"/>
              <a:gd name="connsiteY7" fmla="*/ 203199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357368" y="203199"/>
                </a:moveTo>
                <a:cubicBezTo>
                  <a:pt x="260200" y="203199"/>
                  <a:pt x="181429" y="281970"/>
                  <a:pt x="181429" y="379138"/>
                </a:cubicBezTo>
                <a:lnTo>
                  <a:pt x="181429" y="6486117"/>
                </a:lnTo>
                <a:cubicBezTo>
                  <a:pt x="181429" y="6583285"/>
                  <a:pt x="260200" y="6662056"/>
                  <a:pt x="357368" y="6662056"/>
                </a:cubicBezTo>
                <a:lnTo>
                  <a:pt x="11834632" y="6662056"/>
                </a:lnTo>
                <a:cubicBezTo>
                  <a:pt x="11931800" y="6662056"/>
                  <a:pt x="12010571" y="6583285"/>
                  <a:pt x="12010571" y="6486117"/>
                </a:cubicBezTo>
                <a:lnTo>
                  <a:pt x="12010571" y="379138"/>
                </a:lnTo>
                <a:cubicBezTo>
                  <a:pt x="12010571" y="281970"/>
                  <a:pt x="11931800" y="203199"/>
                  <a:pt x="11834632" y="203199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7D7D6B68-D4DC-0B92-4AEE-3D6155000BA3}"/>
              </a:ext>
            </a:extLst>
          </p:cNvPr>
          <p:cNvSpPr/>
          <p:nvPr/>
        </p:nvSpPr>
        <p:spPr>
          <a:xfrm>
            <a:off x="5297830" y="0"/>
            <a:ext cx="1596339" cy="479055"/>
          </a:xfrm>
          <a:custGeom>
            <a:avLst/>
            <a:gdLst>
              <a:gd name="connsiteX0" fmla="*/ 0 w 1755763"/>
              <a:gd name="connsiteY0" fmla="*/ 0 h 689429"/>
              <a:gd name="connsiteX1" fmla="*/ 1755763 w 1755763"/>
              <a:gd name="connsiteY1" fmla="*/ 0 h 689429"/>
              <a:gd name="connsiteX2" fmla="*/ 1713736 w 1755763"/>
              <a:gd name="connsiteY2" fmla="*/ 135387 h 689429"/>
              <a:gd name="connsiteX3" fmla="*/ 877881 w 1755763"/>
              <a:gd name="connsiteY3" fmla="*/ 689429 h 689429"/>
              <a:gd name="connsiteX4" fmla="*/ 42026 w 1755763"/>
              <a:gd name="connsiteY4" fmla="*/ 135387 h 689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55763" h="689429">
                <a:moveTo>
                  <a:pt x="0" y="0"/>
                </a:moveTo>
                <a:lnTo>
                  <a:pt x="1755763" y="0"/>
                </a:lnTo>
                <a:lnTo>
                  <a:pt x="1713736" y="135387"/>
                </a:lnTo>
                <a:cubicBezTo>
                  <a:pt x="1576025" y="460974"/>
                  <a:pt x="1253632" y="689429"/>
                  <a:pt x="877881" y="689429"/>
                </a:cubicBezTo>
                <a:cubicBezTo>
                  <a:pt x="502131" y="689429"/>
                  <a:pt x="179738" y="460974"/>
                  <a:pt x="42026" y="1353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glow rad="1016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6FCE7664-1245-30C4-3259-3D3B7D4D4138}"/>
              </a:ext>
            </a:extLst>
          </p:cNvPr>
          <p:cNvSpPr/>
          <p:nvPr/>
        </p:nvSpPr>
        <p:spPr>
          <a:xfrm>
            <a:off x="5370517" y="0"/>
            <a:ext cx="1450963" cy="435428"/>
          </a:xfrm>
          <a:custGeom>
            <a:avLst/>
            <a:gdLst>
              <a:gd name="connsiteX0" fmla="*/ 0 w 1755763"/>
              <a:gd name="connsiteY0" fmla="*/ 0 h 689429"/>
              <a:gd name="connsiteX1" fmla="*/ 1755763 w 1755763"/>
              <a:gd name="connsiteY1" fmla="*/ 0 h 689429"/>
              <a:gd name="connsiteX2" fmla="*/ 1713736 w 1755763"/>
              <a:gd name="connsiteY2" fmla="*/ 135387 h 689429"/>
              <a:gd name="connsiteX3" fmla="*/ 877881 w 1755763"/>
              <a:gd name="connsiteY3" fmla="*/ 689429 h 689429"/>
              <a:gd name="connsiteX4" fmla="*/ 42026 w 1755763"/>
              <a:gd name="connsiteY4" fmla="*/ 135387 h 689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55763" h="689429">
                <a:moveTo>
                  <a:pt x="0" y="0"/>
                </a:moveTo>
                <a:lnTo>
                  <a:pt x="1755763" y="0"/>
                </a:lnTo>
                <a:lnTo>
                  <a:pt x="1713736" y="135387"/>
                </a:lnTo>
                <a:cubicBezTo>
                  <a:pt x="1576025" y="460974"/>
                  <a:pt x="1253632" y="689429"/>
                  <a:pt x="877881" y="689429"/>
                </a:cubicBezTo>
                <a:cubicBezTo>
                  <a:pt x="502131" y="689429"/>
                  <a:pt x="179738" y="460974"/>
                  <a:pt x="42026" y="135387"/>
                </a:cubicBezTo>
                <a:close/>
              </a:path>
            </a:pathLst>
          </a:custGeom>
          <a:gradFill>
            <a:gsLst>
              <a:gs pos="0">
                <a:srgbClr val="1E3C72"/>
              </a:gs>
              <a:gs pos="100000">
                <a:srgbClr val="2A5298"/>
              </a:gs>
            </a:gsLst>
            <a:lin ang="5400000" scaled="0"/>
          </a:gradFill>
          <a:ln>
            <a:noFill/>
          </a:ln>
          <a:effectLst>
            <a:glow rad="1016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4EA4B8-0CF5-6E45-7613-889423A7F5BC}"/>
              </a:ext>
            </a:extLst>
          </p:cNvPr>
          <p:cNvSpPr txBox="1"/>
          <p:nvPr/>
        </p:nvSpPr>
        <p:spPr>
          <a:xfrm>
            <a:off x="5676900" y="8694"/>
            <a:ext cx="838200" cy="400110"/>
          </a:xfrm>
          <a:prstGeom prst="rect">
            <a:avLst/>
          </a:prstGeom>
          <a:noFill/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bg1">
                      <a:lumMod val="75000"/>
                      <a:alpha val="40000"/>
                    </a:schemeClr>
                  </a:outerShdw>
                </a:effectLst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3</a:t>
            </a:r>
            <a:endParaRPr lang="ko-KR" altLang="en-US" sz="2000" dirty="0">
              <a:solidFill>
                <a:schemeClr val="bg1"/>
              </a:solidFill>
              <a:effectLst>
                <a:outerShdw blurRad="50800" dist="38100" dir="2700000" algn="tl" rotWithShape="0">
                  <a:schemeClr val="bg1">
                    <a:lumMod val="75000"/>
                    <a:alpha val="40000"/>
                  </a:schemeClr>
                </a:outerShdw>
              </a:effectLst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A0CD96-ABA6-699A-B02F-0115F3E711D9}"/>
              </a:ext>
            </a:extLst>
          </p:cNvPr>
          <p:cNvSpPr txBox="1"/>
          <p:nvPr/>
        </p:nvSpPr>
        <p:spPr>
          <a:xfrm>
            <a:off x="1219198" y="537364"/>
            <a:ext cx="9753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1E3C7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프로젝트 수행내용</a:t>
            </a:r>
          </a:p>
        </p:txBody>
      </p:sp>
      <p:pic>
        <p:nvPicPr>
          <p:cNvPr id="36" name="Object 3">
            <a:extLst>
              <a:ext uri="{FF2B5EF4-FFF2-40B4-BE49-F238E27FC236}">
                <a16:creationId xmlns:a16="http://schemas.microsoft.com/office/drawing/2014/main" id="{7EBC45D5-F123-1827-A2C0-F0D67C9DB22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5400000" flipV="1">
            <a:off x="1267209" y="3710511"/>
            <a:ext cx="4965422" cy="60628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545F2C6C-E172-597B-8C21-0F80580563F4}"/>
              </a:ext>
            </a:extLst>
          </p:cNvPr>
          <p:cNvSpPr txBox="1"/>
          <p:nvPr/>
        </p:nvSpPr>
        <p:spPr>
          <a:xfrm>
            <a:off x="695827" y="1413282"/>
            <a:ext cx="29186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 smtClean="0">
                <a:solidFill>
                  <a:srgbClr val="1E3C72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소스 파일</a:t>
            </a:r>
            <a:endParaRPr lang="en-US" altLang="ko-KR" sz="3600" b="1" dirty="0" smtClean="0">
              <a:solidFill>
                <a:srgbClr val="1E3C72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algn="ctr"/>
            <a:r>
              <a:rPr lang="ko-KR" altLang="en-US" sz="3600" b="1" dirty="0" smtClean="0">
                <a:solidFill>
                  <a:srgbClr val="1E3C72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구성</a:t>
            </a:r>
            <a:endParaRPr lang="en-US" altLang="ko-KR" sz="3600" b="1" dirty="0">
              <a:solidFill>
                <a:srgbClr val="1E3C72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0A0CD96-ABA6-699A-B02F-0115F3E711D9}"/>
              </a:ext>
            </a:extLst>
          </p:cNvPr>
          <p:cNvSpPr txBox="1"/>
          <p:nvPr/>
        </p:nvSpPr>
        <p:spPr>
          <a:xfrm>
            <a:off x="1219198" y="834292"/>
            <a:ext cx="9753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rgbClr val="1E3C7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Flask</a:t>
            </a:r>
            <a:endParaRPr lang="ko-KR" altLang="en-US" sz="1200" dirty="0">
              <a:solidFill>
                <a:srgbClr val="1E3C72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B20ADF8-B038-1620-82BB-0F65803F75D0}"/>
              </a:ext>
            </a:extLst>
          </p:cNvPr>
          <p:cNvSpPr txBox="1"/>
          <p:nvPr/>
        </p:nvSpPr>
        <p:spPr>
          <a:xfrm>
            <a:off x="4062813" y="4817883"/>
            <a:ext cx="8430012" cy="1243417"/>
          </a:xfrm>
          <a:prstGeom prst="rect">
            <a:avLst/>
          </a:prstGeom>
          <a:noFill/>
        </p:spPr>
        <p:txBody>
          <a:bodyPr wrap="square" lIns="144000" rtlCol="0">
            <a:spAutoFit/>
          </a:bodyPr>
          <a:lstStyle/>
          <a:p>
            <a:pPr>
              <a:lnSpc>
                <a:spcPct val="170000"/>
              </a:lnSpc>
            </a:pPr>
            <a:r>
              <a:rPr lang="ko-KR" altLang="en-US" sz="1100" kern="0" dirty="0" smtClean="0">
                <a:solidFill>
                  <a:srgbClr val="000000"/>
                </a:solidFill>
                <a:latin typeface="+mn-ea"/>
              </a:rPr>
              <a:t>관련 모듈 </a:t>
            </a:r>
            <a:r>
              <a:rPr lang="en-US" altLang="ko-KR" sz="1100" kern="0" dirty="0" smtClean="0">
                <a:solidFill>
                  <a:srgbClr val="000000"/>
                </a:solidFill>
                <a:latin typeface="+mn-ea"/>
              </a:rPr>
              <a:t>import, </a:t>
            </a:r>
            <a:r>
              <a:rPr lang="ko-KR" altLang="en-US" sz="1100" kern="0" dirty="0" err="1" smtClean="0">
                <a:solidFill>
                  <a:srgbClr val="000000"/>
                </a:solidFill>
                <a:latin typeface="+mn-ea"/>
              </a:rPr>
              <a:t>챗봇의</a:t>
            </a:r>
            <a:r>
              <a:rPr lang="ko-KR" altLang="en-US" sz="1100" kern="0" dirty="0" smtClean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100" kern="0" dirty="0" smtClean="0">
                <a:solidFill>
                  <a:srgbClr val="000000"/>
                </a:solidFill>
                <a:latin typeface="+mn-ea"/>
              </a:rPr>
              <a:t>intent(</a:t>
            </a:r>
            <a:r>
              <a:rPr lang="ko-KR" altLang="en-US" sz="1100" kern="0" dirty="0" smtClean="0">
                <a:solidFill>
                  <a:srgbClr val="000000"/>
                </a:solidFill>
                <a:latin typeface="+mn-ea"/>
              </a:rPr>
              <a:t>사람의 발화 의도</a:t>
            </a:r>
            <a:r>
              <a:rPr lang="en-US" altLang="ko-KR" sz="1100" kern="0" dirty="0" smtClean="0">
                <a:solidFill>
                  <a:srgbClr val="000000"/>
                </a:solidFill>
                <a:latin typeface="+mn-ea"/>
              </a:rPr>
              <a:t>), Entity(</a:t>
            </a:r>
            <a:r>
              <a:rPr lang="ko-KR" altLang="en-US" sz="1100" kern="0" dirty="0" smtClean="0">
                <a:solidFill>
                  <a:srgbClr val="000000"/>
                </a:solidFill>
                <a:latin typeface="+mn-ea"/>
              </a:rPr>
              <a:t>문장에 들어가는 구성 요소</a:t>
            </a:r>
            <a:r>
              <a:rPr lang="en-US" altLang="ko-KR" sz="1100" kern="0" dirty="0" smtClean="0">
                <a:solidFill>
                  <a:srgbClr val="000000"/>
                </a:solidFill>
                <a:latin typeface="+mn-ea"/>
              </a:rPr>
              <a:t>) </a:t>
            </a:r>
            <a:r>
              <a:rPr lang="ko-KR" altLang="en-US" sz="1100" kern="0" dirty="0" smtClean="0">
                <a:solidFill>
                  <a:srgbClr val="000000"/>
                </a:solidFill>
                <a:latin typeface="+mn-ea"/>
              </a:rPr>
              <a:t>등 대화에서 이루어지는</a:t>
            </a:r>
            <a:endParaRPr lang="en-US" altLang="ko-KR" sz="1100" kern="0" dirty="0" smtClean="0">
              <a:solidFill>
                <a:srgbClr val="000000"/>
              </a:solidFill>
              <a:latin typeface="+mn-ea"/>
            </a:endParaRPr>
          </a:p>
          <a:p>
            <a:pPr>
              <a:lnSpc>
                <a:spcPct val="170000"/>
              </a:lnSpc>
            </a:pPr>
            <a:r>
              <a:rPr lang="ko-KR" altLang="en-US" sz="1100" kern="0" spc="0" dirty="0" smtClean="0">
                <a:solidFill>
                  <a:srgbClr val="000000"/>
                </a:solidFill>
                <a:effectLst/>
                <a:latin typeface="+mn-ea"/>
              </a:rPr>
              <a:t>대화 관련 학습은 구글의 </a:t>
            </a:r>
            <a:r>
              <a:rPr lang="en-US" altLang="ko-KR" sz="1100" kern="0" spc="0" dirty="0" err="1" smtClean="0">
                <a:solidFill>
                  <a:srgbClr val="000000"/>
                </a:solidFill>
                <a:effectLst/>
                <a:latin typeface="+mn-ea"/>
              </a:rPr>
              <a:t>Dialogflow</a:t>
            </a:r>
            <a:r>
              <a:rPr lang="ko-KR" altLang="en-US" sz="1100" kern="0" spc="0" dirty="0" smtClean="0">
                <a:solidFill>
                  <a:srgbClr val="000000"/>
                </a:solidFill>
                <a:effectLst/>
                <a:latin typeface="+mn-ea"/>
              </a:rPr>
              <a:t>에서 학습 시키고</a:t>
            </a:r>
            <a:r>
              <a:rPr lang="en-US" altLang="ko-KR" sz="1100" kern="0" spc="0" dirty="0" smtClean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1100" kern="0" spc="0" dirty="0" smtClean="0">
                <a:solidFill>
                  <a:srgbClr val="000000"/>
                </a:solidFill>
                <a:effectLst/>
                <a:latin typeface="+mn-ea"/>
              </a:rPr>
              <a:t>제공해주는 데이터는 </a:t>
            </a:r>
            <a:r>
              <a:rPr lang="en-US" altLang="ko-KR" sz="1100" kern="0" spc="0" dirty="0" smtClean="0">
                <a:solidFill>
                  <a:srgbClr val="000000"/>
                </a:solidFill>
                <a:effectLst/>
                <a:latin typeface="+mn-ea"/>
              </a:rPr>
              <a:t>TMDB_API</a:t>
            </a:r>
            <a:r>
              <a:rPr lang="ko-KR" altLang="en-US" sz="1100" kern="0" spc="0" dirty="0" smtClean="0">
                <a:solidFill>
                  <a:srgbClr val="000000"/>
                </a:solidFill>
                <a:effectLst/>
                <a:latin typeface="+mn-ea"/>
              </a:rPr>
              <a:t>를 통해 제공해주기 때문에</a:t>
            </a:r>
            <a:endParaRPr lang="en-US" altLang="ko-KR" sz="1100" kern="0" spc="0" dirty="0" smtClean="0">
              <a:solidFill>
                <a:srgbClr val="000000"/>
              </a:solidFill>
              <a:effectLst/>
              <a:latin typeface="+mn-ea"/>
            </a:endParaRPr>
          </a:p>
          <a:p>
            <a:pPr>
              <a:lnSpc>
                <a:spcPct val="170000"/>
              </a:lnSpc>
            </a:pPr>
            <a:r>
              <a:rPr lang="ko-KR" altLang="en-US" sz="1100" kern="0" dirty="0" smtClean="0">
                <a:solidFill>
                  <a:srgbClr val="000000"/>
                </a:solidFill>
                <a:latin typeface="+mn-ea"/>
              </a:rPr>
              <a:t>웹 </a:t>
            </a:r>
            <a:r>
              <a:rPr lang="en-US" altLang="ko-KR" sz="1100" kern="0" dirty="0" smtClean="0">
                <a:solidFill>
                  <a:srgbClr val="000000"/>
                </a:solidFill>
                <a:latin typeface="+mn-ea"/>
              </a:rPr>
              <a:t>– </a:t>
            </a:r>
            <a:r>
              <a:rPr lang="en-US" altLang="ko-KR" sz="1100" kern="0" dirty="0" err="1" smtClean="0">
                <a:solidFill>
                  <a:srgbClr val="000000"/>
                </a:solidFill>
                <a:latin typeface="+mn-ea"/>
              </a:rPr>
              <a:t>Dialogflow</a:t>
            </a:r>
            <a:r>
              <a:rPr lang="en-US" altLang="ko-KR" sz="1100" kern="0" dirty="0" smtClean="0">
                <a:solidFill>
                  <a:srgbClr val="000000"/>
                </a:solidFill>
                <a:latin typeface="+mn-ea"/>
              </a:rPr>
              <a:t> – TMDB </a:t>
            </a:r>
            <a:r>
              <a:rPr lang="ko-KR" altLang="en-US" sz="1100" kern="0" dirty="0" smtClean="0">
                <a:solidFill>
                  <a:srgbClr val="000000"/>
                </a:solidFill>
                <a:latin typeface="+mn-ea"/>
              </a:rPr>
              <a:t>를 연결하는 것은 </a:t>
            </a:r>
            <a:r>
              <a:rPr lang="en-US" altLang="ko-KR" sz="1100" kern="0" dirty="0" smtClean="0">
                <a:solidFill>
                  <a:srgbClr val="000000"/>
                </a:solidFill>
                <a:latin typeface="+mn-ea"/>
              </a:rPr>
              <a:t>Pusher</a:t>
            </a:r>
            <a:r>
              <a:rPr lang="ko-KR" altLang="en-US" sz="1100" kern="0" dirty="0" smtClean="0">
                <a:solidFill>
                  <a:srgbClr val="000000"/>
                </a:solidFill>
                <a:latin typeface="+mn-ea"/>
              </a:rPr>
              <a:t>로 진행하였다</a:t>
            </a:r>
            <a:r>
              <a:rPr lang="en-US" altLang="ko-KR" sz="1100" kern="0" dirty="0" smtClean="0">
                <a:solidFill>
                  <a:srgbClr val="000000"/>
                </a:solidFill>
                <a:latin typeface="+mn-ea"/>
              </a:rPr>
              <a:t>. </a:t>
            </a:r>
            <a:r>
              <a:rPr lang="ko-KR" altLang="en-US" sz="1100" kern="0" dirty="0" smtClean="0">
                <a:solidFill>
                  <a:srgbClr val="000000"/>
                </a:solidFill>
                <a:latin typeface="+mn-ea"/>
              </a:rPr>
              <a:t>따라서 </a:t>
            </a:r>
            <a:r>
              <a:rPr lang="en-US" altLang="ko-KR" sz="1100" kern="0" dirty="0" smtClean="0">
                <a:solidFill>
                  <a:srgbClr val="000000"/>
                </a:solidFill>
                <a:latin typeface="+mn-ea"/>
              </a:rPr>
              <a:t>Pusher</a:t>
            </a:r>
            <a:r>
              <a:rPr lang="ko-KR" altLang="en-US" sz="1100" kern="0" dirty="0" smtClean="0">
                <a:solidFill>
                  <a:srgbClr val="000000"/>
                </a:solidFill>
                <a:latin typeface="+mn-ea"/>
              </a:rPr>
              <a:t>를 사용하기 위한 기본 정보들을</a:t>
            </a:r>
            <a:endParaRPr lang="en-US" altLang="ko-KR" sz="1100" kern="0" dirty="0" smtClean="0">
              <a:solidFill>
                <a:srgbClr val="000000"/>
              </a:solidFill>
              <a:latin typeface="+mn-ea"/>
            </a:endParaRPr>
          </a:p>
          <a:p>
            <a:pPr>
              <a:lnSpc>
                <a:spcPct val="170000"/>
              </a:lnSpc>
            </a:pPr>
            <a:r>
              <a:rPr lang="ko-KR" altLang="en-US" sz="1100" kern="0" spc="0" dirty="0" smtClean="0">
                <a:solidFill>
                  <a:srgbClr val="000000"/>
                </a:solidFill>
                <a:effectLst/>
                <a:latin typeface="+mn-ea"/>
              </a:rPr>
              <a:t>저장하였다</a:t>
            </a:r>
            <a:r>
              <a:rPr lang="en-US" altLang="ko-KR" sz="1100" kern="0" spc="0" dirty="0" smtClean="0">
                <a:solidFill>
                  <a:srgbClr val="000000"/>
                </a:solidFill>
                <a:effectLst/>
                <a:latin typeface="+mn-ea"/>
              </a:rPr>
              <a:t>. (Pusher</a:t>
            </a:r>
            <a:r>
              <a:rPr lang="ko-KR" altLang="en-US" sz="1100" kern="0" spc="0" dirty="0" smtClean="0">
                <a:solidFill>
                  <a:srgbClr val="000000"/>
                </a:solidFill>
                <a:effectLst/>
                <a:latin typeface="+mn-ea"/>
              </a:rPr>
              <a:t>는 호스팅 </a:t>
            </a:r>
            <a:r>
              <a:rPr lang="en-US" altLang="ko-KR" sz="1100" kern="0" spc="0" dirty="0" smtClean="0">
                <a:solidFill>
                  <a:srgbClr val="000000"/>
                </a:solidFill>
                <a:effectLst/>
                <a:latin typeface="+mn-ea"/>
              </a:rPr>
              <a:t>API)</a:t>
            </a:r>
            <a:endParaRPr lang="ko-KR" altLang="en-US" sz="1100" kern="0" spc="0" dirty="0">
              <a:solidFill>
                <a:srgbClr val="000000"/>
              </a:solidFill>
              <a:effectLst/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b="6891"/>
          <a:stretch/>
        </p:blipFill>
        <p:spPr>
          <a:xfrm>
            <a:off x="4062813" y="1258114"/>
            <a:ext cx="5227773" cy="3412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7177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자유형: 도형 3">
            <a:extLst>
              <a:ext uri="{FF2B5EF4-FFF2-40B4-BE49-F238E27FC236}">
                <a16:creationId xmlns:a16="http://schemas.microsoft.com/office/drawing/2014/main" id="{CB7B3DA9-E450-D7A1-2BC4-5AAF5480F25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357368 w 12192000"/>
              <a:gd name="connsiteY0" fmla="*/ 203199 h 6858000"/>
              <a:gd name="connsiteX1" fmla="*/ 181429 w 12192000"/>
              <a:gd name="connsiteY1" fmla="*/ 379138 h 6858000"/>
              <a:gd name="connsiteX2" fmla="*/ 181429 w 12192000"/>
              <a:gd name="connsiteY2" fmla="*/ 6486117 h 6858000"/>
              <a:gd name="connsiteX3" fmla="*/ 357368 w 12192000"/>
              <a:gd name="connsiteY3" fmla="*/ 6662056 h 6858000"/>
              <a:gd name="connsiteX4" fmla="*/ 11834632 w 12192000"/>
              <a:gd name="connsiteY4" fmla="*/ 6662056 h 6858000"/>
              <a:gd name="connsiteX5" fmla="*/ 12010571 w 12192000"/>
              <a:gd name="connsiteY5" fmla="*/ 6486117 h 6858000"/>
              <a:gd name="connsiteX6" fmla="*/ 12010571 w 12192000"/>
              <a:gd name="connsiteY6" fmla="*/ 379138 h 6858000"/>
              <a:gd name="connsiteX7" fmla="*/ 11834632 w 12192000"/>
              <a:gd name="connsiteY7" fmla="*/ 203199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357368" y="203199"/>
                </a:moveTo>
                <a:cubicBezTo>
                  <a:pt x="260200" y="203199"/>
                  <a:pt x="181429" y="281970"/>
                  <a:pt x="181429" y="379138"/>
                </a:cubicBezTo>
                <a:lnTo>
                  <a:pt x="181429" y="6486117"/>
                </a:lnTo>
                <a:cubicBezTo>
                  <a:pt x="181429" y="6583285"/>
                  <a:pt x="260200" y="6662056"/>
                  <a:pt x="357368" y="6662056"/>
                </a:cubicBezTo>
                <a:lnTo>
                  <a:pt x="11834632" y="6662056"/>
                </a:lnTo>
                <a:cubicBezTo>
                  <a:pt x="11931800" y="6662056"/>
                  <a:pt x="12010571" y="6583285"/>
                  <a:pt x="12010571" y="6486117"/>
                </a:cubicBezTo>
                <a:lnTo>
                  <a:pt x="12010571" y="379138"/>
                </a:lnTo>
                <a:cubicBezTo>
                  <a:pt x="12010571" y="281970"/>
                  <a:pt x="11931800" y="203199"/>
                  <a:pt x="11834632" y="203199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7D7D6B68-D4DC-0B92-4AEE-3D6155000BA3}"/>
              </a:ext>
            </a:extLst>
          </p:cNvPr>
          <p:cNvSpPr/>
          <p:nvPr/>
        </p:nvSpPr>
        <p:spPr>
          <a:xfrm>
            <a:off x="5297830" y="0"/>
            <a:ext cx="1596339" cy="479055"/>
          </a:xfrm>
          <a:custGeom>
            <a:avLst/>
            <a:gdLst>
              <a:gd name="connsiteX0" fmla="*/ 0 w 1755763"/>
              <a:gd name="connsiteY0" fmla="*/ 0 h 689429"/>
              <a:gd name="connsiteX1" fmla="*/ 1755763 w 1755763"/>
              <a:gd name="connsiteY1" fmla="*/ 0 h 689429"/>
              <a:gd name="connsiteX2" fmla="*/ 1713736 w 1755763"/>
              <a:gd name="connsiteY2" fmla="*/ 135387 h 689429"/>
              <a:gd name="connsiteX3" fmla="*/ 877881 w 1755763"/>
              <a:gd name="connsiteY3" fmla="*/ 689429 h 689429"/>
              <a:gd name="connsiteX4" fmla="*/ 42026 w 1755763"/>
              <a:gd name="connsiteY4" fmla="*/ 135387 h 689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55763" h="689429">
                <a:moveTo>
                  <a:pt x="0" y="0"/>
                </a:moveTo>
                <a:lnTo>
                  <a:pt x="1755763" y="0"/>
                </a:lnTo>
                <a:lnTo>
                  <a:pt x="1713736" y="135387"/>
                </a:lnTo>
                <a:cubicBezTo>
                  <a:pt x="1576025" y="460974"/>
                  <a:pt x="1253632" y="689429"/>
                  <a:pt x="877881" y="689429"/>
                </a:cubicBezTo>
                <a:cubicBezTo>
                  <a:pt x="502131" y="689429"/>
                  <a:pt x="179738" y="460974"/>
                  <a:pt x="42026" y="1353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glow rad="1016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6FCE7664-1245-30C4-3259-3D3B7D4D4138}"/>
              </a:ext>
            </a:extLst>
          </p:cNvPr>
          <p:cNvSpPr/>
          <p:nvPr/>
        </p:nvSpPr>
        <p:spPr>
          <a:xfrm>
            <a:off x="5370517" y="0"/>
            <a:ext cx="1450963" cy="435428"/>
          </a:xfrm>
          <a:custGeom>
            <a:avLst/>
            <a:gdLst>
              <a:gd name="connsiteX0" fmla="*/ 0 w 1755763"/>
              <a:gd name="connsiteY0" fmla="*/ 0 h 689429"/>
              <a:gd name="connsiteX1" fmla="*/ 1755763 w 1755763"/>
              <a:gd name="connsiteY1" fmla="*/ 0 h 689429"/>
              <a:gd name="connsiteX2" fmla="*/ 1713736 w 1755763"/>
              <a:gd name="connsiteY2" fmla="*/ 135387 h 689429"/>
              <a:gd name="connsiteX3" fmla="*/ 877881 w 1755763"/>
              <a:gd name="connsiteY3" fmla="*/ 689429 h 689429"/>
              <a:gd name="connsiteX4" fmla="*/ 42026 w 1755763"/>
              <a:gd name="connsiteY4" fmla="*/ 135387 h 689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55763" h="689429">
                <a:moveTo>
                  <a:pt x="0" y="0"/>
                </a:moveTo>
                <a:lnTo>
                  <a:pt x="1755763" y="0"/>
                </a:lnTo>
                <a:lnTo>
                  <a:pt x="1713736" y="135387"/>
                </a:lnTo>
                <a:cubicBezTo>
                  <a:pt x="1576025" y="460974"/>
                  <a:pt x="1253632" y="689429"/>
                  <a:pt x="877881" y="689429"/>
                </a:cubicBezTo>
                <a:cubicBezTo>
                  <a:pt x="502131" y="689429"/>
                  <a:pt x="179738" y="460974"/>
                  <a:pt x="42026" y="135387"/>
                </a:cubicBezTo>
                <a:close/>
              </a:path>
            </a:pathLst>
          </a:custGeom>
          <a:gradFill>
            <a:gsLst>
              <a:gs pos="0">
                <a:srgbClr val="1E3C72"/>
              </a:gs>
              <a:gs pos="100000">
                <a:srgbClr val="2A5298"/>
              </a:gs>
            </a:gsLst>
            <a:lin ang="5400000" scaled="0"/>
          </a:gradFill>
          <a:ln>
            <a:noFill/>
          </a:ln>
          <a:effectLst>
            <a:glow rad="1016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4EA4B8-0CF5-6E45-7613-889423A7F5BC}"/>
              </a:ext>
            </a:extLst>
          </p:cNvPr>
          <p:cNvSpPr txBox="1"/>
          <p:nvPr/>
        </p:nvSpPr>
        <p:spPr>
          <a:xfrm>
            <a:off x="5676900" y="8694"/>
            <a:ext cx="838200" cy="400110"/>
          </a:xfrm>
          <a:prstGeom prst="rect">
            <a:avLst/>
          </a:prstGeom>
          <a:noFill/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bg1">
                      <a:lumMod val="75000"/>
                      <a:alpha val="40000"/>
                    </a:schemeClr>
                  </a:outerShdw>
                </a:effectLst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3</a:t>
            </a:r>
            <a:endParaRPr lang="ko-KR" altLang="en-US" sz="2000" dirty="0">
              <a:solidFill>
                <a:schemeClr val="bg1"/>
              </a:solidFill>
              <a:effectLst>
                <a:outerShdw blurRad="50800" dist="38100" dir="2700000" algn="tl" rotWithShape="0">
                  <a:schemeClr val="bg1">
                    <a:lumMod val="75000"/>
                    <a:alpha val="40000"/>
                  </a:schemeClr>
                </a:outerShdw>
              </a:effectLst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A0CD96-ABA6-699A-B02F-0115F3E711D9}"/>
              </a:ext>
            </a:extLst>
          </p:cNvPr>
          <p:cNvSpPr txBox="1"/>
          <p:nvPr/>
        </p:nvSpPr>
        <p:spPr>
          <a:xfrm>
            <a:off x="1219198" y="537364"/>
            <a:ext cx="9753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1E3C7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프로젝트 수행내용</a:t>
            </a:r>
          </a:p>
        </p:txBody>
      </p:sp>
      <p:pic>
        <p:nvPicPr>
          <p:cNvPr id="36" name="Object 3">
            <a:extLst>
              <a:ext uri="{FF2B5EF4-FFF2-40B4-BE49-F238E27FC236}">
                <a16:creationId xmlns:a16="http://schemas.microsoft.com/office/drawing/2014/main" id="{7EBC45D5-F123-1827-A2C0-F0D67C9DB22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5400000" flipV="1">
            <a:off x="1267209" y="3710511"/>
            <a:ext cx="4965422" cy="60628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545F2C6C-E172-597B-8C21-0F80580563F4}"/>
              </a:ext>
            </a:extLst>
          </p:cNvPr>
          <p:cNvSpPr txBox="1"/>
          <p:nvPr/>
        </p:nvSpPr>
        <p:spPr>
          <a:xfrm>
            <a:off x="695827" y="1413282"/>
            <a:ext cx="29186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 smtClean="0">
                <a:solidFill>
                  <a:srgbClr val="1E3C72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소스 파일</a:t>
            </a:r>
            <a:endParaRPr lang="en-US" altLang="ko-KR" sz="3600" b="1" dirty="0" smtClean="0">
              <a:solidFill>
                <a:srgbClr val="1E3C72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algn="ctr"/>
            <a:r>
              <a:rPr lang="ko-KR" altLang="en-US" sz="3600" b="1" dirty="0" smtClean="0">
                <a:solidFill>
                  <a:srgbClr val="1E3C72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구성</a:t>
            </a:r>
            <a:endParaRPr lang="en-US" altLang="ko-KR" sz="3600" b="1" dirty="0">
              <a:solidFill>
                <a:srgbClr val="1E3C72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0A0CD96-ABA6-699A-B02F-0115F3E711D9}"/>
              </a:ext>
            </a:extLst>
          </p:cNvPr>
          <p:cNvSpPr txBox="1"/>
          <p:nvPr/>
        </p:nvSpPr>
        <p:spPr>
          <a:xfrm>
            <a:off x="1219198" y="834292"/>
            <a:ext cx="9753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rgbClr val="1E3C7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Flask</a:t>
            </a:r>
            <a:endParaRPr lang="ko-KR" altLang="en-US" sz="1200" dirty="0">
              <a:solidFill>
                <a:srgbClr val="1E3C72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B20ADF8-B038-1620-82BB-0F65803F75D0}"/>
              </a:ext>
            </a:extLst>
          </p:cNvPr>
          <p:cNvSpPr txBox="1"/>
          <p:nvPr/>
        </p:nvSpPr>
        <p:spPr>
          <a:xfrm>
            <a:off x="4062813" y="4424686"/>
            <a:ext cx="7885347" cy="955646"/>
          </a:xfrm>
          <a:prstGeom prst="rect">
            <a:avLst/>
          </a:prstGeom>
          <a:noFill/>
        </p:spPr>
        <p:txBody>
          <a:bodyPr wrap="square" lIns="144000" rtlCol="0">
            <a:spAutoFit/>
          </a:bodyPr>
          <a:lstStyle/>
          <a:p>
            <a:pPr>
              <a:lnSpc>
                <a:spcPct val="170000"/>
              </a:lnSpc>
            </a:pPr>
            <a:r>
              <a:rPr lang="en-US" altLang="ko-KR" sz="1100" kern="0" dirty="0" smtClean="0">
                <a:solidFill>
                  <a:srgbClr val="000000"/>
                </a:solidFill>
                <a:latin typeface="+mn-ea"/>
              </a:rPr>
              <a:t>Flask</a:t>
            </a:r>
            <a:r>
              <a:rPr lang="ko-KR" altLang="en-US" sz="1100" kern="0" dirty="0" smtClean="0">
                <a:solidFill>
                  <a:srgbClr val="000000"/>
                </a:solidFill>
                <a:latin typeface="+mn-ea"/>
              </a:rPr>
              <a:t>는 어떤 주소를 담당하고 어떤 요청을 어떤 함수가 응답하는지에 대해 연결하는 작업을</a:t>
            </a:r>
            <a:endParaRPr lang="en-US" altLang="ko-KR" sz="1100" kern="0" dirty="0" smtClean="0">
              <a:solidFill>
                <a:srgbClr val="000000"/>
              </a:solidFill>
              <a:latin typeface="+mn-ea"/>
            </a:endParaRPr>
          </a:p>
          <a:p>
            <a:pPr>
              <a:lnSpc>
                <a:spcPct val="170000"/>
              </a:lnSpc>
            </a:pPr>
            <a:r>
              <a:rPr lang="en-US" altLang="ko-KR" sz="1100" kern="0" dirty="0" smtClean="0">
                <a:solidFill>
                  <a:srgbClr val="000000"/>
                </a:solidFill>
                <a:latin typeface="+mn-ea"/>
              </a:rPr>
              <a:t>@</a:t>
            </a:r>
            <a:r>
              <a:rPr lang="en-US" altLang="ko-KR" sz="1100" kern="0" dirty="0" err="1" smtClean="0">
                <a:solidFill>
                  <a:srgbClr val="000000"/>
                </a:solidFill>
                <a:latin typeface="+mn-ea"/>
              </a:rPr>
              <a:t>app.route</a:t>
            </a:r>
            <a:r>
              <a:rPr lang="en-US" altLang="ko-KR" sz="1100" kern="0" dirty="0" smtClean="0">
                <a:solidFill>
                  <a:srgbClr val="000000"/>
                </a:solidFill>
                <a:latin typeface="+mn-ea"/>
              </a:rPr>
              <a:t>()</a:t>
            </a:r>
            <a:r>
              <a:rPr lang="ko-KR" altLang="en-US" sz="1100" kern="0" dirty="0" smtClean="0">
                <a:solidFill>
                  <a:srgbClr val="000000"/>
                </a:solidFill>
                <a:latin typeface="+mn-ea"/>
              </a:rPr>
              <a:t>를 통해 진행한다</a:t>
            </a:r>
            <a:r>
              <a:rPr lang="en-US" altLang="ko-KR" sz="1100" kern="0" dirty="0" smtClean="0">
                <a:solidFill>
                  <a:srgbClr val="000000"/>
                </a:solidFill>
                <a:latin typeface="+mn-ea"/>
              </a:rPr>
              <a:t>.</a:t>
            </a:r>
          </a:p>
          <a:p>
            <a:pPr>
              <a:lnSpc>
                <a:spcPct val="170000"/>
              </a:lnSpc>
            </a:pPr>
            <a:r>
              <a:rPr lang="en-US" altLang="ko-KR" sz="1100" kern="0" spc="0" dirty="0" err="1" smtClean="0">
                <a:solidFill>
                  <a:srgbClr val="000000"/>
                </a:solidFill>
                <a:effectLst/>
                <a:latin typeface="+mn-ea"/>
              </a:rPr>
              <a:t>detect_intent_texts</a:t>
            </a:r>
            <a:r>
              <a:rPr lang="en-US" altLang="ko-KR" sz="1100" kern="0" spc="0" dirty="0" smtClean="0">
                <a:solidFill>
                  <a:srgbClr val="000000"/>
                </a:solidFill>
                <a:effectLst/>
                <a:latin typeface="+mn-ea"/>
              </a:rPr>
              <a:t> </a:t>
            </a:r>
            <a:r>
              <a:rPr lang="ko-KR" altLang="en-US" sz="1100" kern="0" spc="0" dirty="0" smtClean="0">
                <a:solidFill>
                  <a:srgbClr val="000000"/>
                </a:solidFill>
                <a:effectLst/>
                <a:latin typeface="+mn-ea"/>
              </a:rPr>
              <a:t>함수는 </a:t>
            </a:r>
            <a:r>
              <a:rPr lang="ko-KR" altLang="en-US" sz="1100" kern="0" spc="0" dirty="0" err="1" smtClean="0">
                <a:solidFill>
                  <a:srgbClr val="000000"/>
                </a:solidFill>
                <a:effectLst/>
                <a:latin typeface="+mn-ea"/>
              </a:rPr>
              <a:t>입력받은</a:t>
            </a:r>
            <a:r>
              <a:rPr lang="ko-KR" altLang="en-US" sz="1100" kern="0" spc="0" dirty="0" smtClean="0">
                <a:solidFill>
                  <a:srgbClr val="000000"/>
                </a:solidFill>
                <a:effectLst/>
                <a:latin typeface="+mn-ea"/>
              </a:rPr>
              <a:t> 텍스트를 </a:t>
            </a:r>
            <a:r>
              <a:rPr lang="en-US" altLang="ko-KR" sz="1100" kern="0" spc="0" dirty="0" err="1" smtClean="0">
                <a:solidFill>
                  <a:srgbClr val="000000"/>
                </a:solidFill>
                <a:effectLst/>
                <a:latin typeface="+mn-ea"/>
              </a:rPr>
              <a:t>Dialogflow</a:t>
            </a:r>
            <a:r>
              <a:rPr lang="ko-KR" altLang="en-US" sz="1100" kern="0" spc="0" dirty="0" smtClean="0">
                <a:solidFill>
                  <a:srgbClr val="000000"/>
                </a:solidFill>
                <a:effectLst/>
                <a:latin typeface="+mn-ea"/>
              </a:rPr>
              <a:t>에서 학습시킨 </a:t>
            </a:r>
            <a:r>
              <a:rPr lang="ko-KR" altLang="en-US" sz="1100" kern="0" spc="0" dirty="0" err="1" smtClean="0">
                <a:solidFill>
                  <a:srgbClr val="000000"/>
                </a:solidFill>
                <a:effectLst/>
                <a:latin typeface="+mn-ea"/>
              </a:rPr>
              <a:t>챗봇의</a:t>
            </a:r>
            <a:r>
              <a:rPr lang="ko-KR" altLang="en-US" sz="1100" kern="0" spc="0" dirty="0" smtClean="0">
                <a:solidFill>
                  <a:srgbClr val="000000"/>
                </a:solidFill>
                <a:effectLst/>
                <a:latin typeface="+mn-ea"/>
              </a:rPr>
              <a:t> </a:t>
            </a:r>
            <a:r>
              <a:rPr lang="en-US" altLang="ko-KR" sz="1100" kern="0" spc="0" dirty="0" smtClean="0">
                <a:solidFill>
                  <a:srgbClr val="000000"/>
                </a:solidFill>
                <a:effectLst/>
                <a:latin typeface="+mn-ea"/>
              </a:rPr>
              <a:t>Intents</a:t>
            </a:r>
            <a:r>
              <a:rPr lang="ko-KR" altLang="en-US" sz="1100" kern="0" spc="0" dirty="0" smtClean="0">
                <a:solidFill>
                  <a:srgbClr val="000000"/>
                </a:solidFill>
                <a:effectLst/>
                <a:latin typeface="+mn-ea"/>
              </a:rPr>
              <a:t>를 바탕으로 답변할 수 있도록 한다</a:t>
            </a:r>
            <a:endParaRPr lang="ko-KR" altLang="en-US" sz="1100" kern="0" spc="0" dirty="0">
              <a:solidFill>
                <a:srgbClr val="000000"/>
              </a:solidFill>
              <a:effectLst/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6109" y="1437387"/>
            <a:ext cx="3551228" cy="2987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8443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자유형: 도형 3">
            <a:extLst>
              <a:ext uri="{FF2B5EF4-FFF2-40B4-BE49-F238E27FC236}">
                <a16:creationId xmlns:a16="http://schemas.microsoft.com/office/drawing/2014/main" id="{CB7B3DA9-E450-D7A1-2BC4-5AAF5480F25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357368 w 12192000"/>
              <a:gd name="connsiteY0" fmla="*/ 203199 h 6858000"/>
              <a:gd name="connsiteX1" fmla="*/ 181429 w 12192000"/>
              <a:gd name="connsiteY1" fmla="*/ 379138 h 6858000"/>
              <a:gd name="connsiteX2" fmla="*/ 181429 w 12192000"/>
              <a:gd name="connsiteY2" fmla="*/ 6486117 h 6858000"/>
              <a:gd name="connsiteX3" fmla="*/ 357368 w 12192000"/>
              <a:gd name="connsiteY3" fmla="*/ 6662056 h 6858000"/>
              <a:gd name="connsiteX4" fmla="*/ 11834632 w 12192000"/>
              <a:gd name="connsiteY4" fmla="*/ 6662056 h 6858000"/>
              <a:gd name="connsiteX5" fmla="*/ 12010571 w 12192000"/>
              <a:gd name="connsiteY5" fmla="*/ 6486117 h 6858000"/>
              <a:gd name="connsiteX6" fmla="*/ 12010571 w 12192000"/>
              <a:gd name="connsiteY6" fmla="*/ 379138 h 6858000"/>
              <a:gd name="connsiteX7" fmla="*/ 11834632 w 12192000"/>
              <a:gd name="connsiteY7" fmla="*/ 203199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357368" y="203199"/>
                </a:moveTo>
                <a:cubicBezTo>
                  <a:pt x="260200" y="203199"/>
                  <a:pt x="181429" y="281970"/>
                  <a:pt x="181429" y="379138"/>
                </a:cubicBezTo>
                <a:lnTo>
                  <a:pt x="181429" y="6486117"/>
                </a:lnTo>
                <a:cubicBezTo>
                  <a:pt x="181429" y="6583285"/>
                  <a:pt x="260200" y="6662056"/>
                  <a:pt x="357368" y="6662056"/>
                </a:cubicBezTo>
                <a:lnTo>
                  <a:pt x="11834632" y="6662056"/>
                </a:lnTo>
                <a:cubicBezTo>
                  <a:pt x="11931800" y="6662056"/>
                  <a:pt x="12010571" y="6583285"/>
                  <a:pt x="12010571" y="6486117"/>
                </a:cubicBezTo>
                <a:lnTo>
                  <a:pt x="12010571" y="379138"/>
                </a:lnTo>
                <a:cubicBezTo>
                  <a:pt x="12010571" y="281970"/>
                  <a:pt x="11931800" y="203199"/>
                  <a:pt x="11834632" y="203199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7D7D6B68-D4DC-0B92-4AEE-3D6155000BA3}"/>
              </a:ext>
            </a:extLst>
          </p:cNvPr>
          <p:cNvSpPr/>
          <p:nvPr/>
        </p:nvSpPr>
        <p:spPr>
          <a:xfrm>
            <a:off x="5297830" y="0"/>
            <a:ext cx="1596339" cy="479055"/>
          </a:xfrm>
          <a:custGeom>
            <a:avLst/>
            <a:gdLst>
              <a:gd name="connsiteX0" fmla="*/ 0 w 1755763"/>
              <a:gd name="connsiteY0" fmla="*/ 0 h 689429"/>
              <a:gd name="connsiteX1" fmla="*/ 1755763 w 1755763"/>
              <a:gd name="connsiteY1" fmla="*/ 0 h 689429"/>
              <a:gd name="connsiteX2" fmla="*/ 1713736 w 1755763"/>
              <a:gd name="connsiteY2" fmla="*/ 135387 h 689429"/>
              <a:gd name="connsiteX3" fmla="*/ 877881 w 1755763"/>
              <a:gd name="connsiteY3" fmla="*/ 689429 h 689429"/>
              <a:gd name="connsiteX4" fmla="*/ 42026 w 1755763"/>
              <a:gd name="connsiteY4" fmla="*/ 135387 h 689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55763" h="689429">
                <a:moveTo>
                  <a:pt x="0" y="0"/>
                </a:moveTo>
                <a:lnTo>
                  <a:pt x="1755763" y="0"/>
                </a:lnTo>
                <a:lnTo>
                  <a:pt x="1713736" y="135387"/>
                </a:lnTo>
                <a:cubicBezTo>
                  <a:pt x="1576025" y="460974"/>
                  <a:pt x="1253632" y="689429"/>
                  <a:pt x="877881" y="689429"/>
                </a:cubicBezTo>
                <a:cubicBezTo>
                  <a:pt x="502131" y="689429"/>
                  <a:pt x="179738" y="460974"/>
                  <a:pt x="42026" y="1353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glow rad="1016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6FCE7664-1245-30C4-3259-3D3B7D4D4138}"/>
              </a:ext>
            </a:extLst>
          </p:cNvPr>
          <p:cNvSpPr/>
          <p:nvPr/>
        </p:nvSpPr>
        <p:spPr>
          <a:xfrm>
            <a:off x="5370517" y="0"/>
            <a:ext cx="1450963" cy="435428"/>
          </a:xfrm>
          <a:custGeom>
            <a:avLst/>
            <a:gdLst>
              <a:gd name="connsiteX0" fmla="*/ 0 w 1755763"/>
              <a:gd name="connsiteY0" fmla="*/ 0 h 689429"/>
              <a:gd name="connsiteX1" fmla="*/ 1755763 w 1755763"/>
              <a:gd name="connsiteY1" fmla="*/ 0 h 689429"/>
              <a:gd name="connsiteX2" fmla="*/ 1713736 w 1755763"/>
              <a:gd name="connsiteY2" fmla="*/ 135387 h 689429"/>
              <a:gd name="connsiteX3" fmla="*/ 877881 w 1755763"/>
              <a:gd name="connsiteY3" fmla="*/ 689429 h 689429"/>
              <a:gd name="connsiteX4" fmla="*/ 42026 w 1755763"/>
              <a:gd name="connsiteY4" fmla="*/ 135387 h 689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55763" h="689429">
                <a:moveTo>
                  <a:pt x="0" y="0"/>
                </a:moveTo>
                <a:lnTo>
                  <a:pt x="1755763" y="0"/>
                </a:lnTo>
                <a:lnTo>
                  <a:pt x="1713736" y="135387"/>
                </a:lnTo>
                <a:cubicBezTo>
                  <a:pt x="1576025" y="460974"/>
                  <a:pt x="1253632" y="689429"/>
                  <a:pt x="877881" y="689429"/>
                </a:cubicBezTo>
                <a:cubicBezTo>
                  <a:pt x="502131" y="689429"/>
                  <a:pt x="179738" y="460974"/>
                  <a:pt x="42026" y="135387"/>
                </a:cubicBezTo>
                <a:close/>
              </a:path>
            </a:pathLst>
          </a:custGeom>
          <a:gradFill>
            <a:gsLst>
              <a:gs pos="0">
                <a:srgbClr val="1E3C72"/>
              </a:gs>
              <a:gs pos="100000">
                <a:srgbClr val="2A5298"/>
              </a:gs>
            </a:gsLst>
            <a:lin ang="5400000" scaled="0"/>
          </a:gradFill>
          <a:ln>
            <a:noFill/>
          </a:ln>
          <a:effectLst>
            <a:glow rad="1016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4EA4B8-0CF5-6E45-7613-889423A7F5BC}"/>
              </a:ext>
            </a:extLst>
          </p:cNvPr>
          <p:cNvSpPr txBox="1"/>
          <p:nvPr/>
        </p:nvSpPr>
        <p:spPr>
          <a:xfrm>
            <a:off x="5676900" y="8694"/>
            <a:ext cx="838200" cy="400110"/>
          </a:xfrm>
          <a:prstGeom prst="rect">
            <a:avLst/>
          </a:prstGeom>
          <a:noFill/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bg1">
                      <a:lumMod val="75000"/>
                      <a:alpha val="40000"/>
                    </a:schemeClr>
                  </a:outerShdw>
                </a:effectLst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3</a:t>
            </a:r>
            <a:endParaRPr lang="ko-KR" altLang="en-US" sz="2000" dirty="0">
              <a:solidFill>
                <a:schemeClr val="bg1"/>
              </a:solidFill>
              <a:effectLst>
                <a:outerShdw blurRad="50800" dist="38100" dir="2700000" algn="tl" rotWithShape="0">
                  <a:schemeClr val="bg1">
                    <a:lumMod val="75000"/>
                    <a:alpha val="40000"/>
                  </a:schemeClr>
                </a:outerShdw>
              </a:effectLst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A0CD96-ABA6-699A-B02F-0115F3E711D9}"/>
              </a:ext>
            </a:extLst>
          </p:cNvPr>
          <p:cNvSpPr txBox="1"/>
          <p:nvPr/>
        </p:nvSpPr>
        <p:spPr>
          <a:xfrm>
            <a:off x="1219198" y="537364"/>
            <a:ext cx="9753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1E3C7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프로젝트 수행내용</a:t>
            </a:r>
          </a:p>
        </p:txBody>
      </p:sp>
      <p:pic>
        <p:nvPicPr>
          <p:cNvPr id="36" name="Object 3">
            <a:extLst>
              <a:ext uri="{FF2B5EF4-FFF2-40B4-BE49-F238E27FC236}">
                <a16:creationId xmlns:a16="http://schemas.microsoft.com/office/drawing/2014/main" id="{7EBC45D5-F123-1827-A2C0-F0D67C9DB22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5400000" flipV="1">
            <a:off x="1267209" y="3710511"/>
            <a:ext cx="4965422" cy="60628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545F2C6C-E172-597B-8C21-0F80580563F4}"/>
              </a:ext>
            </a:extLst>
          </p:cNvPr>
          <p:cNvSpPr txBox="1"/>
          <p:nvPr/>
        </p:nvSpPr>
        <p:spPr>
          <a:xfrm>
            <a:off x="695827" y="1413282"/>
            <a:ext cx="29186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 smtClean="0">
                <a:solidFill>
                  <a:srgbClr val="1E3C72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소스 파일</a:t>
            </a:r>
            <a:endParaRPr lang="en-US" altLang="ko-KR" sz="3600" b="1" dirty="0" smtClean="0">
              <a:solidFill>
                <a:srgbClr val="1E3C72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algn="ctr"/>
            <a:r>
              <a:rPr lang="ko-KR" altLang="en-US" sz="3600" b="1" dirty="0" smtClean="0">
                <a:solidFill>
                  <a:srgbClr val="1E3C72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구성</a:t>
            </a:r>
            <a:endParaRPr lang="en-US" altLang="ko-KR" sz="3600" b="1" dirty="0">
              <a:solidFill>
                <a:srgbClr val="1E3C72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0A0CD96-ABA6-699A-B02F-0115F3E711D9}"/>
              </a:ext>
            </a:extLst>
          </p:cNvPr>
          <p:cNvSpPr txBox="1"/>
          <p:nvPr/>
        </p:nvSpPr>
        <p:spPr>
          <a:xfrm>
            <a:off x="1219198" y="834292"/>
            <a:ext cx="9753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rgbClr val="1E3C7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Flask</a:t>
            </a:r>
            <a:endParaRPr lang="ko-KR" altLang="en-US" sz="1200" dirty="0">
              <a:solidFill>
                <a:srgbClr val="1E3C72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B20ADF8-B038-1620-82BB-0F65803F75D0}"/>
              </a:ext>
            </a:extLst>
          </p:cNvPr>
          <p:cNvSpPr txBox="1"/>
          <p:nvPr/>
        </p:nvSpPr>
        <p:spPr>
          <a:xfrm>
            <a:off x="3885317" y="5746709"/>
            <a:ext cx="8430012" cy="955646"/>
          </a:xfrm>
          <a:prstGeom prst="rect">
            <a:avLst/>
          </a:prstGeom>
          <a:noFill/>
        </p:spPr>
        <p:txBody>
          <a:bodyPr wrap="square" lIns="144000" rtlCol="0">
            <a:spAutoFit/>
          </a:bodyPr>
          <a:lstStyle/>
          <a:p>
            <a:pPr>
              <a:lnSpc>
                <a:spcPct val="170000"/>
              </a:lnSpc>
            </a:pPr>
            <a:r>
              <a:rPr lang="en-US" altLang="ko-KR" sz="1100" kern="0" spc="0" dirty="0" err="1" smtClean="0">
                <a:solidFill>
                  <a:srgbClr val="000000"/>
                </a:solidFill>
                <a:effectLst/>
                <a:latin typeface="+mn-ea"/>
              </a:rPr>
              <a:t>send_message</a:t>
            </a:r>
            <a:r>
              <a:rPr lang="en-US" altLang="ko-KR" sz="1100" kern="0" spc="0" dirty="0" smtClean="0">
                <a:solidFill>
                  <a:srgbClr val="000000"/>
                </a:solidFill>
                <a:effectLst/>
                <a:latin typeface="+mn-ea"/>
              </a:rPr>
              <a:t> </a:t>
            </a:r>
            <a:r>
              <a:rPr lang="ko-KR" altLang="en-US" sz="1100" kern="0" spc="0" dirty="0" smtClean="0">
                <a:solidFill>
                  <a:srgbClr val="000000"/>
                </a:solidFill>
                <a:effectLst/>
                <a:latin typeface="+mn-ea"/>
              </a:rPr>
              <a:t>함수는 답장을 하는 함수로</a:t>
            </a:r>
            <a:r>
              <a:rPr lang="en-US" altLang="ko-KR" sz="1100" kern="0" spc="0" dirty="0" smtClean="0">
                <a:solidFill>
                  <a:srgbClr val="000000"/>
                </a:solidFill>
                <a:effectLst/>
                <a:latin typeface="+mn-ea"/>
              </a:rPr>
              <a:t>, ‘</a:t>
            </a:r>
            <a:r>
              <a:rPr lang="ko-KR" altLang="en-US" sz="1100" kern="0" spc="0" dirty="0" smtClean="0">
                <a:solidFill>
                  <a:srgbClr val="000000"/>
                </a:solidFill>
                <a:effectLst/>
                <a:latin typeface="+mn-ea"/>
              </a:rPr>
              <a:t>검색</a:t>
            </a:r>
            <a:r>
              <a:rPr lang="en-US" altLang="ko-KR" sz="1100" kern="0" spc="0" dirty="0" smtClean="0">
                <a:solidFill>
                  <a:srgbClr val="000000"/>
                </a:solidFill>
                <a:effectLst/>
                <a:latin typeface="+mn-ea"/>
              </a:rPr>
              <a:t>＇</a:t>
            </a:r>
            <a:r>
              <a:rPr lang="ko-KR" altLang="en-US" sz="1100" kern="0" spc="0" dirty="0" smtClean="0">
                <a:solidFill>
                  <a:srgbClr val="000000"/>
                </a:solidFill>
                <a:effectLst/>
                <a:latin typeface="+mn-ea"/>
              </a:rPr>
              <a:t>이라는 단어가 포함된다면 </a:t>
            </a:r>
            <a:r>
              <a:rPr lang="ko-KR" altLang="en-US" sz="1100" kern="0" dirty="0" smtClean="0">
                <a:solidFill>
                  <a:srgbClr val="000000"/>
                </a:solidFill>
                <a:latin typeface="+mn-ea"/>
              </a:rPr>
              <a:t>영화를 검색하는 </a:t>
            </a:r>
            <a:r>
              <a:rPr lang="en-US" altLang="ko-KR" sz="1100" kern="0" dirty="0" smtClean="0">
                <a:solidFill>
                  <a:srgbClr val="000000"/>
                </a:solidFill>
                <a:latin typeface="+mn-ea"/>
              </a:rPr>
              <a:t>API</a:t>
            </a:r>
            <a:r>
              <a:rPr lang="ko-KR" altLang="en-US" sz="1100" kern="0" dirty="0" smtClean="0">
                <a:solidFill>
                  <a:srgbClr val="000000"/>
                </a:solidFill>
                <a:latin typeface="+mn-ea"/>
              </a:rPr>
              <a:t>를 사용하는</a:t>
            </a:r>
            <a:endParaRPr lang="en-US" altLang="ko-KR" sz="1100" kern="0" dirty="0" smtClean="0">
              <a:solidFill>
                <a:srgbClr val="000000"/>
              </a:solidFill>
              <a:latin typeface="+mn-ea"/>
            </a:endParaRPr>
          </a:p>
          <a:p>
            <a:pPr>
              <a:lnSpc>
                <a:spcPct val="170000"/>
              </a:lnSpc>
            </a:pPr>
            <a:r>
              <a:rPr lang="en-US" altLang="ko-KR" sz="1100" kern="0" spc="0" dirty="0" err="1" smtClean="0">
                <a:solidFill>
                  <a:srgbClr val="000000"/>
                </a:solidFill>
                <a:effectLst/>
                <a:latin typeface="+mn-ea"/>
              </a:rPr>
              <a:t>serachMovie</a:t>
            </a:r>
            <a:r>
              <a:rPr lang="en-US" altLang="ko-KR" sz="1100" kern="0" spc="0" dirty="0" smtClean="0">
                <a:solidFill>
                  <a:srgbClr val="000000"/>
                </a:solidFill>
                <a:effectLst/>
                <a:latin typeface="+mn-ea"/>
              </a:rPr>
              <a:t> </a:t>
            </a:r>
            <a:r>
              <a:rPr lang="ko-KR" altLang="en-US" sz="1100" kern="0" spc="0" dirty="0" smtClean="0">
                <a:solidFill>
                  <a:srgbClr val="000000"/>
                </a:solidFill>
                <a:effectLst/>
                <a:latin typeface="+mn-ea"/>
              </a:rPr>
              <a:t>함수를 호출하여 결과를 반환하고</a:t>
            </a:r>
            <a:r>
              <a:rPr lang="en-US" altLang="ko-KR" sz="1100" kern="0" spc="0" dirty="0" smtClean="0">
                <a:solidFill>
                  <a:srgbClr val="000000"/>
                </a:solidFill>
                <a:effectLst/>
                <a:latin typeface="+mn-ea"/>
              </a:rPr>
              <a:t>, ‘</a:t>
            </a:r>
            <a:r>
              <a:rPr lang="ko-KR" altLang="en-US" sz="1100" kern="0" spc="0" dirty="0" smtClean="0">
                <a:solidFill>
                  <a:srgbClr val="000000"/>
                </a:solidFill>
                <a:effectLst/>
                <a:latin typeface="+mn-ea"/>
              </a:rPr>
              <a:t>검색</a:t>
            </a:r>
            <a:r>
              <a:rPr lang="en-US" altLang="ko-KR" sz="1100" kern="0" spc="0" dirty="0" smtClean="0">
                <a:solidFill>
                  <a:srgbClr val="000000"/>
                </a:solidFill>
                <a:effectLst/>
                <a:latin typeface="+mn-ea"/>
              </a:rPr>
              <a:t>＇</a:t>
            </a:r>
            <a:r>
              <a:rPr lang="ko-KR" altLang="en-US" sz="1100" kern="0" spc="0" dirty="0" smtClean="0">
                <a:solidFill>
                  <a:srgbClr val="000000"/>
                </a:solidFill>
                <a:effectLst/>
                <a:latin typeface="+mn-ea"/>
              </a:rPr>
              <a:t>이라는 단어가 없다면</a:t>
            </a:r>
            <a:r>
              <a:rPr lang="en-US" altLang="ko-KR" sz="1100" kern="0" spc="0" dirty="0" smtClean="0">
                <a:solidFill>
                  <a:srgbClr val="000000"/>
                </a:solidFill>
                <a:effectLst/>
                <a:latin typeface="+mn-ea"/>
              </a:rPr>
              <a:t>(ex) ~</a:t>
            </a:r>
            <a:r>
              <a:rPr lang="ko-KR" altLang="en-US" sz="1100" kern="0" spc="0" dirty="0" smtClean="0">
                <a:solidFill>
                  <a:srgbClr val="000000"/>
                </a:solidFill>
                <a:effectLst/>
                <a:latin typeface="+mn-ea"/>
              </a:rPr>
              <a:t>추천</a:t>
            </a:r>
            <a:r>
              <a:rPr lang="en-US" altLang="ko-KR" sz="1100" kern="0" spc="0" dirty="0" smtClean="0">
                <a:solidFill>
                  <a:srgbClr val="000000"/>
                </a:solidFill>
                <a:effectLst/>
                <a:latin typeface="+mn-ea"/>
              </a:rPr>
              <a:t>) </a:t>
            </a:r>
            <a:r>
              <a:rPr lang="en-US" altLang="ko-KR" sz="1100" kern="0" spc="0" dirty="0" err="1" smtClean="0">
                <a:solidFill>
                  <a:srgbClr val="000000"/>
                </a:solidFill>
                <a:effectLst/>
                <a:latin typeface="+mn-ea"/>
              </a:rPr>
              <a:t>dialogf</a:t>
            </a:r>
            <a:r>
              <a:rPr lang="en-US" altLang="ko-KR" sz="1100" kern="0" dirty="0" err="1" smtClean="0">
                <a:solidFill>
                  <a:srgbClr val="000000"/>
                </a:solidFill>
                <a:latin typeface="+mn-ea"/>
              </a:rPr>
              <a:t>low</a:t>
            </a:r>
            <a:r>
              <a:rPr lang="ko-KR" altLang="en-US" sz="1100" kern="0" dirty="0" smtClean="0">
                <a:solidFill>
                  <a:srgbClr val="000000"/>
                </a:solidFill>
                <a:latin typeface="+mn-ea"/>
              </a:rPr>
              <a:t>에 접근하여</a:t>
            </a:r>
            <a:endParaRPr lang="en-US" altLang="ko-KR" sz="1100" kern="0" dirty="0" smtClean="0">
              <a:solidFill>
                <a:srgbClr val="000000"/>
              </a:solidFill>
              <a:latin typeface="+mn-ea"/>
            </a:endParaRPr>
          </a:p>
          <a:p>
            <a:pPr>
              <a:lnSpc>
                <a:spcPct val="170000"/>
              </a:lnSpc>
            </a:pPr>
            <a:r>
              <a:rPr lang="en-US" altLang="ko-KR" sz="1100" kern="0" spc="0" dirty="0" err="1" smtClean="0">
                <a:solidFill>
                  <a:srgbClr val="000000"/>
                </a:solidFill>
                <a:effectLst/>
                <a:latin typeface="+mn-ea"/>
              </a:rPr>
              <a:t>detect_intent_texts</a:t>
            </a:r>
            <a:r>
              <a:rPr lang="en-US" altLang="ko-KR" sz="1100" kern="0" spc="0" dirty="0" smtClean="0">
                <a:solidFill>
                  <a:srgbClr val="000000"/>
                </a:solidFill>
                <a:effectLst/>
                <a:latin typeface="+mn-ea"/>
              </a:rPr>
              <a:t> </a:t>
            </a:r>
            <a:r>
              <a:rPr lang="ko-KR" altLang="en-US" sz="1100" kern="0" spc="0" dirty="0" smtClean="0">
                <a:solidFill>
                  <a:srgbClr val="000000"/>
                </a:solidFill>
                <a:effectLst/>
                <a:latin typeface="+mn-ea"/>
              </a:rPr>
              <a:t>함수를 호출하여 반환한다</a:t>
            </a:r>
            <a:r>
              <a:rPr lang="en-US" altLang="ko-KR" sz="1100" kern="0" spc="0" dirty="0" smtClean="0">
                <a:solidFill>
                  <a:srgbClr val="000000"/>
                </a:solidFill>
                <a:effectLst/>
                <a:latin typeface="+mn-ea"/>
              </a:rPr>
              <a:t>.</a:t>
            </a:r>
            <a:endParaRPr lang="ko-KR" altLang="en-US" sz="1100" kern="0" spc="0" dirty="0">
              <a:solidFill>
                <a:srgbClr val="000000"/>
              </a:solidFill>
              <a:effectLst/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4095" y="1234250"/>
            <a:ext cx="4503810" cy="438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266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자유형: 도형 3">
            <a:extLst>
              <a:ext uri="{FF2B5EF4-FFF2-40B4-BE49-F238E27FC236}">
                <a16:creationId xmlns:a16="http://schemas.microsoft.com/office/drawing/2014/main" id="{CB7B3DA9-E450-D7A1-2BC4-5AAF5480F25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357368 w 12192000"/>
              <a:gd name="connsiteY0" fmla="*/ 203199 h 6858000"/>
              <a:gd name="connsiteX1" fmla="*/ 181429 w 12192000"/>
              <a:gd name="connsiteY1" fmla="*/ 379138 h 6858000"/>
              <a:gd name="connsiteX2" fmla="*/ 181429 w 12192000"/>
              <a:gd name="connsiteY2" fmla="*/ 6486117 h 6858000"/>
              <a:gd name="connsiteX3" fmla="*/ 357368 w 12192000"/>
              <a:gd name="connsiteY3" fmla="*/ 6662056 h 6858000"/>
              <a:gd name="connsiteX4" fmla="*/ 11834632 w 12192000"/>
              <a:gd name="connsiteY4" fmla="*/ 6662056 h 6858000"/>
              <a:gd name="connsiteX5" fmla="*/ 12010571 w 12192000"/>
              <a:gd name="connsiteY5" fmla="*/ 6486117 h 6858000"/>
              <a:gd name="connsiteX6" fmla="*/ 12010571 w 12192000"/>
              <a:gd name="connsiteY6" fmla="*/ 379138 h 6858000"/>
              <a:gd name="connsiteX7" fmla="*/ 11834632 w 12192000"/>
              <a:gd name="connsiteY7" fmla="*/ 203199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357368" y="203199"/>
                </a:moveTo>
                <a:cubicBezTo>
                  <a:pt x="260200" y="203199"/>
                  <a:pt x="181429" y="281970"/>
                  <a:pt x="181429" y="379138"/>
                </a:cubicBezTo>
                <a:lnTo>
                  <a:pt x="181429" y="6486117"/>
                </a:lnTo>
                <a:cubicBezTo>
                  <a:pt x="181429" y="6583285"/>
                  <a:pt x="260200" y="6662056"/>
                  <a:pt x="357368" y="6662056"/>
                </a:cubicBezTo>
                <a:lnTo>
                  <a:pt x="11834632" y="6662056"/>
                </a:lnTo>
                <a:cubicBezTo>
                  <a:pt x="11931800" y="6662056"/>
                  <a:pt x="12010571" y="6583285"/>
                  <a:pt x="12010571" y="6486117"/>
                </a:cubicBezTo>
                <a:lnTo>
                  <a:pt x="12010571" y="379138"/>
                </a:lnTo>
                <a:cubicBezTo>
                  <a:pt x="12010571" y="281970"/>
                  <a:pt x="11931800" y="203199"/>
                  <a:pt x="11834632" y="203199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7D7D6B68-D4DC-0B92-4AEE-3D6155000BA3}"/>
              </a:ext>
            </a:extLst>
          </p:cNvPr>
          <p:cNvSpPr/>
          <p:nvPr/>
        </p:nvSpPr>
        <p:spPr>
          <a:xfrm>
            <a:off x="5297830" y="0"/>
            <a:ext cx="1596339" cy="479055"/>
          </a:xfrm>
          <a:custGeom>
            <a:avLst/>
            <a:gdLst>
              <a:gd name="connsiteX0" fmla="*/ 0 w 1755763"/>
              <a:gd name="connsiteY0" fmla="*/ 0 h 689429"/>
              <a:gd name="connsiteX1" fmla="*/ 1755763 w 1755763"/>
              <a:gd name="connsiteY1" fmla="*/ 0 h 689429"/>
              <a:gd name="connsiteX2" fmla="*/ 1713736 w 1755763"/>
              <a:gd name="connsiteY2" fmla="*/ 135387 h 689429"/>
              <a:gd name="connsiteX3" fmla="*/ 877881 w 1755763"/>
              <a:gd name="connsiteY3" fmla="*/ 689429 h 689429"/>
              <a:gd name="connsiteX4" fmla="*/ 42026 w 1755763"/>
              <a:gd name="connsiteY4" fmla="*/ 135387 h 689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55763" h="689429">
                <a:moveTo>
                  <a:pt x="0" y="0"/>
                </a:moveTo>
                <a:lnTo>
                  <a:pt x="1755763" y="0"/>
                </a:lnTo>
                <a:lnTo>
                  <a:pt x="1713736" y="135387"/>
                </a:lnTo>
                <a:cubicBezTo>
                  <a:pt x="1576025" y="460974"/>
                  <a:pt x="1253632" y="689429"/>
                  <a:pt x="877881" y="689429"/>
                </a:cubicBezTo>
                <a:cubicBezTo>
                  <a:pt x="502131" y="689429"/>
                  <a:pt x="179738" y="460974"/>
                  <a:pt x="42026" y="1353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glow rad="1016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6FCE7664-1245-30C4-3259-3D3B7D4D4138}"/>
              </a:ext>
            </a:extLst>
          </p:cNvPr>
          <p:cNvSpPr/>
          <p:nvPr/>
        </p:nvSpPr>
        <p:spPr>
          <a:xfrm>
            <a:off x="5370517" y="0"/>
            <a:ext cx="1450963" cy="435428"/>
          </a:xfrm>
          <a:custGeom>
            <a:avLst/>
            <a:gdLst>
              <a:gd name="connsiteX0" fmla="*/ 0 w 1755763"/>
              <a:gd name="connsiteY0" fmla="*/ 0 h 689429"/>
              <a:gd name="connsiteX1" fmla="*/ 1755763 w 1755763"/>
              <a:gd name="connsiteY1" fmla="*/ 0 h 689429"/>
              <a:gd name="connsiteX2" fmla="*/ 1713736 w 1755763"/>
              <a:gd name="connsiteY2" fmla="*/ 135387 h 689429"/>
              <a:gd name="connsiteX3" fmla="*/ 877881 w 1755763"/>
              <a:gd name="connsiteY3" fmla="*/ 689429 h 689429"/>
              <a:gd name="connsiteX4" fmla="*/ 42026 w 1755763"/>
              <a:gd name="connsiteY4" fmla="*/ 135387 h 689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55763" h="689429">
                <a:moveTo>
                  <a:pt x="0" y="0"/>
                </a:moveTo>
                <a:lnTo>
                  <a:pt x="1755763" y="0"/>
                </a:lnTo>
                <a:lnTo>
                  <a:pt x="1713736" y="135387"/>
                </a:lnTo>
                <a:cubicBezTo>
                  <a:pt x="1576025" y="460974"/>
                  <a:pt x="1253632" y="689429"/>
                  <a:pt x="877881" y="689429"/>
                </a:cubicBezTo>
                <a:cubicBezTo>
                  <a:pt x="502131" y="689429"/>
                  <a:pt x="179738" y="460974"/>
                  <a:pt x="42026" y="135387"/>
                </a:cubicBezTo>
                <a:close/>
              </a:path>
            </a:pathLst>
          </a:custGeom>
          <a:gradFill>
            <a:gsLst>
              <a:gs pos="0">
                <a:srgbClr val="1E3C72"/>
              </a:gs>
              <a:gs pos="100000">
                <a:srgbClr val="2A5298"/>
              </a:gs>
            </a:gsLst>
            <a:lin ang="5400000" scaled="0"/>
          </a:gradFill>
          <a:ln>
            <a:noFill/>
          </a:ln>
          <a:effectLst>
            <a:glow rad="1016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4EA4B8-0CF5-6E45-7613-889423A7F5BC}"/>
              </a:ext>
            </a:extLst>
          </p:cNvPr>
          <p:cNvSpPr txBox="1"/>
          <p:nvPr/>
        </p:nvSpPr>
        <p:spPr>
          <a:xfrm>
            <a:off x="5676900" y="8694"/>
            <a:ext cx="838200" cy="400110"/>
          </a:xfrm>
          <a:prstGeom prst="rect">
            <a:avLst/>
          </a:prstGeom>
          <a:noFill/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bg1">
                      <a:lumMod val="75000"/>
                      <a:alpha val="40000"/>
                    </a:schemeClr>
                  </a:outerShdw>
                </a:effectLst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3</a:t>
            </a:r>
            <a:endParaRPr lang="ko-KR" altLang="en-US" sz="2000" dirty="0">
              <a:solidFill>
                <a:schemeClr val="bg1"/>
              </a:solidFill>
              <a:effectLst>
                <a:outerShdw blurRad="50800" dist="38100" dir="2700000" algn="tl" rotWithShape="0">
                  <a:schemeClr val="bg1">
                    <a:lumMod val="75000"/>
                    <a:alpha val="40000"/>
                  </a:schemeClr>
                </a:outerShdw>
              </a:effectLst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A0CD96-ABA6-699A-B02F-0115F3E711D9}"/>
              </a:ext>
            </a:extLst>
          </p:cNvPr>
          <p:cNvSpPr txBox="1"/>
          <p:nvPr/>
        </p:nvSpPr>
        <p:spPr>
          <a:xfrm>
            <a:off x="1219198" y="537364"/>
            <a:ext cx="9753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1E3C7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프로젝트 수행내용</a:t>
            </a:r>
          </a:p>
        </p:txBody>
      </p:sp>
      <p:pic>
        <p:nvPicPr>
          <p:cNvPr id="36" name="Object 3">
            <a:extLst>
              <a:ext uri="{FF2B5EF4-FFF2-40B4-BE49-F238E27FC236}">
                <a16:creationId xmlns:a16="http://schemas.microsoft.com/office/drawing/2014/main" id="{7EBC45D5-F123-1827-A2C0-F0D67C9DB22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5400000" flipV="1">
            <a:off x="1267209" y="3710511"/>
            <a:ext cx="4965422" cy="60628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545F2C6C-E172-597B-8C21-0F80580563F4}"/>
              </a:ext>
            </a:extLst>
          </p:cNvPr>
          <p:cNvSpPr txBox="1"/>
          <p:nvPr/>
        </p:nvSpPr>
        <p:spPr>
          <a:xfrm>
            <a:off x="695827" y="1413282"/>
            <a:ext cx="29186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 smtClean="0">
                <a:solidFill>
                  <a:srgbClr val="1E3C72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소스 파일</a:t>
            </a:r>
            <a:endParaRPr lang="en-US" altLang="ko-KR" sz="3600" b="1" dirty="0" smtClean="0">
              <a:solidFill>
                <a:srgbClr val="1E3C72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algn="ctr"/>
            <a:r>
              <a:rPr lang="ko-KR" altLang="en-US" sz="3600" b="1" dirty="0" smtClean="0">
                <a:solidFill>
                  <a:srgbClr val="1E3C72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구성</a:t>
            </a:r>
            <a:endParaRPr lang="en-US" altLang="ko-KR" sz="3600" b="1" dirty="0">
              <a:solidFill>
                <a:srgbClr val="1E3C72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0A0CD96-ABA6-699A-B02F-0115F3E711D9}"/>
              </a:ext>
            </a:extLst>
          </p:cNvPr>
          <p:cNvSpPr txBox="1"/>
          <p:nvPr/>
        </p:nvSpPr>
        <p:spPr>
          <a:xfrm>
            <a:off x="1219198" y="834292"/>
            <a:ext cx="9753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rgbClr val="1E3C7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Flask</a:t>
            </a:r>
            <a:endParaRPr lang="ko-KR" altLang="en-US" sz="1200" dirty="0">
              <a:solidFill>
                <a:srgbClr val="1E3C72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B20ADF8-B038-1620-82BB-0F65803F75D0}"/>
              </a:ext>
            </a:extLst>
          </p:cNvPr>
          <p:cNvSpPr txBox="1"/>
          <p:nvPr/>
        </p:nvSpPr>
        <p:spPr>
          <a:xfrm>
            <a:off x="4032333" y="5761044"/>
            <a:ext cx="8430012" cy="380104"/>
          </a:xfrm>
          <a:prstGeom prst="rect">
            <a:avLst/>
          </a:prstGeom>
          <a:noFill/>
        </p:spPr>
        <p:txBody>
          <a:bodyPr wrap="square" lIns="144000" rtlCol="0">
            <a:spAutoFit/>
          </a:bodyPr>
          <a:lstStyle/>
          <a:p>
            <a:pPr>
              <a:lnSpc>
                <a:spcPct val="170000"/>
              </a:lnSpc>
            </a:pPr>
            <a:r>
              <a:rPr lang="en-US" altLang="ko-KR" sz="1100" kern="0" spc="0" dirty="0" smtClean="0">
                <a:solidFill>
                  <a:srgbClr val="000000"/>
                </a:solidFill>
                <a:effectLst/>
                <a:latin typeface="+mn-ea"/>
              </a:rPr>
              <a:t>dialog </a:t>
            </a:r>
            <a:r>
              <a:rPr lang="ko-KR" altLang="en-US" sz="1100" kern="0" spc="0" dirty="0" smtClean="0">
                <a:solidFill>
                  <a:srgbClr val="000000"/>
                </a:solidFill>
                <a:effectLst/>
                <a:latin typeface="+mn-ea"/>
              </a:rPr>
              <a:t>함수는 태그와 </a:t>
            </a:r>
            <a:r>
              <a:rPr lang="ko-KR" altLang="en-US" sz="1100" kern="0" spc="0" dirty="0" err="1" smtClean="0">
                <a:solidFill>
                  <a:srgbClr val="000000"/>
                </a:solidFill>
                <a:effectLst/>
                <a:latin typeface="+mn-ea"/>
              </a:rPr>
              <a:t>단어별로</a:t>
            </a:r>
            <a:r>
              <a:rPr lang="ko-KR" altLang="en-US" sz="1100" kern="0" spc="0" dirty="0" smtClean="0">
                <a:solidFill>
                  <a:srgbClr val="000000"/>
                </a:solidFill>
                <a:effectLst/>
                <a:latin typeface="+mn-ea"/>
              </a:rPr>
              <a:t> 구분하여 각 태그와 단어에 맞는 함수를 호출하여 반환한다</a:t>
            </a:r>
            <a:r>
              <a:rPr lang="en-US" altLang="ko-KR" sz="1100" kern="0" spc="0" dirty="0" smtClean="0">
                <a:solidFill>
                  <a:srgbClr val="000000"/>
                </a:solidFill>
                <a:effectLst/>
                <a:latin typeface="+mn-ea"/>
              </a:rPr>
              <a:t>.</a:t>
            </a:r>
            <a:endParaRPr lang="ko-KR" altLang="en-US" sz="1100" kern="0" spc="0" dirty="0">
              <a:solidFill>
                <a:srgbClr val="000000"/>
              </a:solidFill>
              <a:effectLst/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9505" y="1177095"/>
            <a:ext cx="2872989" cy="4503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887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자유형: 도형 3">
            <a:extLst>
              <a:ext uri="{FF2B5EF4-FFF2-40B4-BE49-F238E27FC236}">
                <a16:creationId xmlns:a16="http://schemas.microsoft.com/office/drawing/2014/main" id="{CB7B3DA9-E450-D7A1-2BC4-5AAF5480F25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357368 w 12192000"/>
              <a:gd name="connsiteY0" fmla="*/ 203199 h 6858000"/>
              <a:gd name="connsiteX1" fmla="*/ 181429 w 12192000"/>
              <a:gd name="connsiteY1" fmla="*/ 379138 h 6858000"/>
              <a:gd name="connsiteX2" fmla="*/ 181429 w 12192000"/>
              <a:gd name="connsiteY2" fmla="*/ 6486117 h 6858000"/>
              <a:gd name="connsiteX3" fmla="*/ 357368 w 12192000"/>
              <a:gd name="connsiteY3" fmla="*/ 6662056 h 6858000"/>
              <a:gd name="connsiteX4" fmla="*/ 11834632 w 12192000"/>
              <a:gd name="connsiteY4" fmla="*/ 6662056 h 6858000"/>
              <a:gd name="connsiteX5" fmla="*/ 12010571 w 12192000"/>
              <a:gd name="connsiteY5" fmla="*/ 6486117 h 6858000"/>
              <a:gd name="connsiteX6" fmla="*/ 12010571 w 12192000"/>
              <a:gd name="connsiteY6" fmla="*/ 379138 h 6858000"/>
              <a:gd name="connsiteX7" fmla="*/ 11834632 w 12192000"/>
              <a:gd name="connsiteY7" fmla="*/ 203199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357368" y="203199"/>
                </a:moveTo>
                <a:cubicBezTo>
                  <a:pt x="260200" y="203199"/>
                  <a:pt x="181429" y="281970"/>
                  <a:pt x="181429" y="379138"/>
                </a:cubicBezTo>
                <a:lnTo>
                  <a:pt x="181429" y="6486117"/>
                </a:lnTo>
                <a:cubicBezTo>
                  <a:pt x="181429" y="6583285"/>
                  <a:pt x="260200" y="6662056"/>
                  <a:pt x="357368" y="6662056"/>
                </a:cubicBezTo>
                <a:lnTo>
                  <a:pt x="11834632" y="6662056"/>
                </a:lnTo>
                <a:cubicBezTo>
                  <a:pt x="11931800" y="6662056"/>
                  <a:pt x="12010571" y="6583285"/>
                  <a:pt x="12010571" y="6486117"/>
                </a:cubicBezTo>
                <a:lnTo>
                  <a:pt x="12010571" y="379138"/>
                </a:lnTo>
                <a:cubicBezTo>
                  <a:pt x="12010571" y="281970"/>
                  <a:pt x="11931800" y="203199"/>
                  <a:pt x="11834632" y="203199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7D7D6B68-D4DC-0B92-4AEE-3D6155000BA3}"/>
              </a:ext>
            </a:extLst>
          </p:cNvPr>
          <p:cNvSpPr/>
          <p:nvPr/>
        </p:nvSpPr>
        <p:spPr>
          <a:xfrm>
            <a:off x="5297830" y="0"/>
            <a:ext cx="1596339" cy="479055"/>
          </a:xfrm>
          <a:custGeom>
            <a:avLst/>
            <a:gdLst>
              <a:gd name="connsiteX0" fmla="*/ 0 w 1755763"/>
              <a:gd name="connsiteY0" fmla="*/ 0 h 689429"/>
              <a:gd name="connsiteX1" fmla="*/ 1755763 w 1755763"/>
              <a:gd name="connsiteY1" fmla="*/ 0 h 689429"/>
              <a:gd name="connsiteX2" fmla="*/ 1713736 w 1755763"/>
              <a:gd name="connsiteY2" fmla="*/ 135387 h 689429"/>
              <a:gd name="connsiteX3" fmla="*/ 877881 w 1755763"/>
              <a:gd name="connsiteY3" fmla="*/ 689429 h 689429"/>
              <a:gd name="connsiteX4" fmla="*/ 42026 w 1755763"/>
              <a:gd name="connsiteY4" fmla="*/ 135387 h 689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55763" h="689429">
                <a:moveTo>
                  <a:pt x="0" y="0"/>
                </a:moveTo>
                <a:lnTo>
                  <a:pt x="1755763" y="0"/>
                </a:lnTo>
                <a:lnTo>
                  <a:pt x="1713736" y="135387"/>
                </a:lnTo>
                <a:cubicBezTo>
                  <a:pt x="1576025" y="460974"/>
                  <a:pt x="1253632" y="689429"/>
                  <a:pt x="877881" y="689429"/>
                </a:cubicBezTo>
                <a:cubicBezTo>
                  <a:pt x="502131" y="689429"/>
                  <a:pt x="179738" y="460974"/>
                  <a:pt x="42026" y="1353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glow rad="1016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6FCE7664-1245-30C4-3259-3D3B7D4D4138}"/>
              </a:ext>
            </a:extLst>
          </p:cNvPr>
          <p:cNvSpPr/>
          <p:nvPr/>
        </p:nvSpPr>
        <p:spPr>
          <a:xfrm>
            <a:off x="5370517" y="0"/>
            <a:ext cx="1450963" cy="435428"/>
          </a:xfrm>
          <a:custGeom>
            <a:avLst/>
            <a:gdLst>
              <a:gd name="connsiteX0" fmla="*/ 0 w 1755763"/>
              <a:gd name="connsiteY0" fmla="*/ 0 h 689429"/>
              <a:gd name="connsiteX1" fmla="*/ 1755763 w 1755763"/>
              <a:gd name="connsiteY1" fmla="*/ 0 h 689429"/>
              <a:gd name="connsiteX2" fmla="*/ 1713736 w 1755763"/>
              <a:gd name="connsiteY2" fmla="*/ 135387 h 689429"/>
              <a:gd name="connsiteX3" fmla="*/ 877881 w 1755763"/>
              <a:gd name="connsiteY3" fmla="*/ 689429 h 689429"/>
              <a:gd name="connsiteX4" fmla="*/ 42026 w 1755763"/>
              <a:gd name="connsiteY4" fmla="*/ 135387 h 689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55763" h="689429">
                <a:moveTo>
                  <a:pt x="0" y="0"/>
                </a:moveTo>
                <a:lnTo>
                  <a:pt x="1755763" y="0"/>
                </a:lnTo>
                <a:lnTo>
                  <a:pt x="1713736" y="135387"/>
                </a:lnTo>
                <a:cubicBezTo>
                  <a:pt x="1576025" y="460974"/>
                  <a:pt x="1253632" y="689429"/>
                  <a:pt x="877881" y="689429"/>
                </a:cubicBezTo>
                <a:cubicBezTo>
                  <a:pt x="502131" y="689429"/>
                  <a:pt x="179738" y="460974"/>
                  <a:pt x="42026" y="135387"/>
                </a:cubicBezTo>
                <a:close/>
              </a:path>
            </a:pathLst>
          </a:custGeom>
          <a:gradFill>
            <a:gsLst>
              <a:gs pos="0">
                <a:srgbClr val="1E3C72"/>
              </a:gs>
              <a:gs pos="100000">
                <a:srgbClr val="2A5298"/>
              </a:gs>
            </a:gsLst>
            <a:lin ang="5400000" scaled="0"/>
          </a:gradFill>
          <a:ln>
            <a:noFill/>
          </a:ln>
          <a:effectLst>
            <a:glow rad="1016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4EA4B8-0CF5-6E45-7613-889423A7F5BC}"/>
              </a:ext>
            </a:extLst>
          </p:cNvPr>
          <p:cNvSpPr txBox="1"/>
          <p:nvPr/>
        </p:nvSpPr>
        <p:spPr>
          <a:xfrm>
            <a:off x="5676900" y="8694"/>
            <a:ext cx="838200" cy="400110"/>
          </a:xfrm>
          <a:prstGeom prst="rect">
            <a:avLst/>
          </a:prstGeom>
          <a:noFill/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bg1">
                      <a:lumMod val="75000"/>
                      <a:alpha val="40000"/>
                    </a:schemeClr>
                  </a:outerShdw>
                </a:effectLst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1</a:t>
            </a:r>
            <a:endParaRPr lang="ko-KR" altLang="en-US" sz="2000" dirty="0">
              <a:solidFill>
                <a:schemeClr val="bg1"/>
              </a:solidFill>
              <a:effectLst>
                <a:outerShdw blurRad="50800" dist="38100" dir="2700000" algn="tl" rotWithShape="0">
                  <a:schemeClr val="bg1">
                    <a:lumMod val="75000"/>
                    <a:alpha val="40000"/>
                  </a:schemeClr>
                </a:outerShdw>
              </a:effectLst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A0CD96-ABA6-699A-B02F-0115F3E711D9}"/>
              </a:ext>
            </a:extLst>
          </p:cNvPr>
          <p:cNvSpPr txBox="1"/>
          <p:nvPr/>
        </p:nvSpPr>
        <p:spPr>
          <a:xfrm>
            <a:off x="1219200" y="499310"/>
            <a:ext cx="9753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1E3C7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프로젝트 개요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2B14E09-140A-DA15-CCB4-AEB889B9C833}"/>
              </a:ext>
            </a:extLst>
          </p:cNvPr>
          <p:cNvSpPr txBox="1"/>
          <p:nvPr/>
        </p:nvSpPr>
        <p:spPr>
          <a:xfrm>
            <a:off x="4993774" y="6358736"/>
            <a:ext cx="220445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000" spc="200" dirty="0">
                <a:solidFill>
                  <a:schemeClr val="bg1">
                    <a:lumMod val="85000"/>
                  </a:schemeClr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SOTAM PPT TEMPLATE</a:t>
            </a:r>
            <a:endParaRPr lang="ko-KR" altLang="en-US" sz="1000" spc="200" dirty="0">
              <a:solidFill>
                <a:schemeClr val="bg1">
                  <a:lumMod val="85000"/>
                </a:schemeClr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B5BA049C-1C58-1154-8923-F9E5EDBCABCB}"/>
              </a:ext>
            </a:extLst>
          </p:cNvPr>
          <p:cNvGrpSpPr/>
          <p:nvPr/>
        </p:nvGrpSpPr>
        <p:grpSpPr>
          <a:xfrm>
            <a:off x="434215" y="933299"/>
            <a:ext cx="5460424" cy="4307620"/>
            <a:chOff x="1219198" y="1720909"/>
            <a:chExt cx="4078632" cy="2498765"/>
          </a:xfrm>
        </p:grpSpPr>
        <p:sp>
          <p:nvSpPr>
            <p:cNvPr id="2" name="액자 1">
              <a:extLst>
                <a:ext uri="{FF2B5EF4-FFF2-40B4-BE49-F238E27FC236}">
                  <a16:creationId xmlns:a16="http://schemas.microsoft.com/office/drawing/2014/main" id="{CC171972-ED08-2550-E0AE-159170947CEF}"/>
                </a:ext>
              </a:extLst>
            </p:cNvPr>
            <p:cNvSpPr/>
            <p:nvPr/>
          </p:nvSpPr>
          <p:spPr>
            <a:xfrm>
              <a:off x="1219198" y="1720909"/>
              <a:ext cx="4078632" cy="2498765"/>
            </a:xfrm>
            <a:prstGeom prst="frame">
              <a:avLst>
                <a:gd name="adj1" fmla="val 4724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25400" dir="2700000" algn="tl" rotWithShape="0">
                <a:schemeClr val="bg1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1/2 액자 5">
              <a:extLst>
                <a:ext uri="{FF2B5EF4-FFF2-40B4-BE49-F238E27FC236}">
                  <a16:creationId xmlns:a16="http://schemas.microsoft.com/office/drawing/2014/main" id="{6057BF19-4DF5-6A77-0FF1-889381AA2D7C}"/>
                </a:ext>
              </a:extLst>
            </p:cNvPr>
            <p:cNvSpPr/>
            <p:nvPr/>
          </p:nvSpPr>
          <p:spPr>
            <a:xfrm>
              <a:off x="1219198" y="1725382"/>
              <a:ext cx="1775629" cy="1775629"/>
            </a:xfrm>
            <a:prstGeom prst="halfFrame">
              <a:avLst>
                <a:gd name="adj1" fmla="val 6989"/>
                <a:gd name="adj2" fmla="val 6989"/>
              </a:avLst>
            </a:prstGeom>
            <a:solidFill>
              <a:srgbClr val="1E3C72">
                <a:alpha val="70000"/>
              </a:srgbClr>
            </a:solidFill>
            <a:ln>
              <a:noFill/>
            </a:ln>
            <a:effectLst>
              <a:outerShdw blurRad="50800" dist="25400" dir="2700000" algn="tl" rotWithShape="0">
                <a:schemeClr val="bg1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578785AE-BD39-F0E1-7E32-487857A81CD0}"/>
              </a:ext>
            </a:extLst>
          </p:cNvPr>
          <p:cNvSpPr txBox="1"/>
          <p:nvPr/>
        </p:nvSpPr>
        <p:spPr>
          <a:xfrm>
            <a:off x="6743615" y="2208591"/>
            <a:ext cx="20210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1E3C72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OTT</a:t>
            </a:r>
            <a:r>
              <a:rPr lang="ko-KR" altLang="en-US" sz="2000" dirty="0">
                <a:solidFill>
                  <a:srgbClr val="1E3C72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서비스 통합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1EB0BF7-D23E-8EAA-CC78-EECC3820B7B8}"/>
              </a:ext>
            </a:extLst>
          </p:cNvPr>
          <p:cNvSpPr txBox="1"/>
          <p:nvPr/>
        </p:nvSpPr>
        <p:spPr>
          <a:xfrm>
            <a:off x="6821480" y="2632236"/>
            <a:ext cx="4443679" cy="3224024"/>
          </a:xfrm>
          <a:prstGeom prst="rect">
            <a:avLst/>
          </a:prstGeom>
          <a:noFill/>
        </p:spPr>
        <p:txBody>
          <a:bodyPr wrap="square" lIns="144000" rtlCol="0">
            <a:spAutoFit/>
          </a:bodyPr>
          <a:lstStyle/>
          <a:p>
            <a:pPr>
              <a:lnSpc>
                <a:spcPct val="170000"/>
              </a:lnSpc>
            </a:pP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OTT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시장은 계속해서 성장하고 있으며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사용자들의 요구도 점차 다양화되고 있다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우리나라에서 흔히 사용되는 대표적인 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OTT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서비스들을 하나의 플랫폼으로 통합하여 사용자가 더욱 편리하고 접근하기 쉽도록 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OTT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서비스를 이용할 수 있는 것을 목표로 한다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</a:t>
            </a:r>
            <a:endParaRPr lang="ko-KR" altLang="en-US" sz="1400" kern="0" spc="0" dirty="0">
              <a:solidFill>
                <a:srgbClr val="000000"/>
              </a:solidFill>
              <a:effectLst/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>
              <a:lnSpc>
                <a:spcPct val="170000"/>
              </a:lnSpc>
            </a:pP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>
              <a:lnSpc>
                <a:spcPct val="170000"/>
              </a:lnSpc>
            </a:pPr>
            <a:endParaRPr lang="ko-KR" altLang="en-US" sz="1800" kern="0" spc="0" dirty="0">
              <a:solidFill>
                <a:srgbClr val="000000"/>
              </a:solidFill>
              <a:effectLst/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>
              <a:lnSpc>
                <a:spcPct val="170000"/>
              </a:lnSpc>
            </a:pP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나눔스퀘어 네오 Light" panose="00000400000000000000" pitchFamily="2" charset="-127"/>
              <a:ea typeface="나눔스퀘어 네오 Light" panose="00000400000000000000" pitchFamily="2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84458418-B5F8-C1F7-F065-E9CA5F9D17D6}"/>
              </a:ext>
            </a:extLst>
          </p:cNvPr>
          <p:cNvCxnSpPr>
            <a:cxnSpLocks/>
          </p:cNvCxnSpPr>
          <p:nvPr/>
        </p:nvCxnSpPr>
        <p:spPr>
          <a:xfrm>
            <a:off x="5575184" y="2408646"/>
            <a:ext cx="1058065" cy="0"/>
          </a:xfrm>
          <a:prstGeom prst="line">
            <a:avLst/>
          </a:prstGeom>
          <a:ln w="9525">
            <a:solidFill>
              <a:srgbClr val="1E3C72"/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B90916FE-96DC-49A8-ED50-DED43FE88F20}"/>
              </a:ext>
            </a:extLst>
          </p:cNvPr>
          <p:cNvSpPr txBox="1"/>
          <p:nvPr/>
        </p:nvSpPr>
        <p:spPr>
          <a:xfrm>
            <a:off x="617519" y="5599728"/>
            <a:ext cx="6902359" cy="3565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0" marR="0" indent="-12700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 kern="0" spc="0" dirty="0" err="1">
                <a:solidFill>
                  <a:srgbClr val="000000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대표적인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OTT </a:t>
            </a:r>
            <a:r>
              <a:rPr lang="en-US" altLang="ko-KR" sz="1200" kern="0" spc="0" dirty="0" err="1">
                <a:solidFill>
                  <a:srgbClr val="000000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서비스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: Netflix, Disney+, </a:t>
            </a:r>
            <a:r>
              <a:rPr lang="en-US" altLang="ko-KR" sz="1200" kern="0" spc="0" dirty="0" err="1">
                <a:solidFill>
                  <a:srgbClr val="000000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Wavve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TVING, </a:t>
            </a:r>
            <a:r>
              <a:rPr lang="en-US" altLang="ko-KR" sz="1200" kern="0" spc="0" dirty="0" err="1">
                <a:solidFill>
                  <a:srgbClr val="000000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왓챠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en-US" altLang="ko-KR" sz="1200" kern="0" spc="0" dirty="0" err="1">
                <a:solidFill>
                  <a:srgbClr val="000000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쿠팡플레이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en-US" altLang="ko-KR" sz="1200" kern="0" spc="0" dirty="0" err="1">
                <a:solidFill>
                  <a:srgbClr val="000000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Y</a:t>
            </a:r>
            <a:r>
              <a:rPr lang="en-US" altLang="ko-KR" sz="1200" kern="0" dirty="0" err="1">
                <a:solidFill>
                  <a:srgbClr val="0000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outube</a:t>
            </a:r>
            <a:r>
              <a:rPr lang="en-US" altLang="ko-KR" sz="1200" kern="0" dirty="0">
                <a:solidFill>
                  <a:srgbClr val="0000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Premium </a:t>
            </a:r>
            <a:endParaRPr lang="en-US" altLang="ko-KR" sz="1200" kern="0" spc="0" dirty="0">
              <a:solidFill>
                <a:srgbClr val="000000"/>
              </a:solidFill>
              <a:effectLst/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pic>
        <p:nvPicPr>
          <p:cNvPr id="5" name="Picture 1">
            <a:extLst>
              <a:ext uri="{FF2B5EF4-FFF2-40B4-BE49-F238E27FC236}">
                <a16:creationId xmlns:a16="http://schemas.microsoft.com/office/drawing/2014/main" id="{93AE532B-8621-1F02-3338-15637D511A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058" y="1242971"/>
            <a:ext cx="4753126" cy="3648938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7880587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자유형: 도형 3">
            <a:extLst>
              <a:ext uri="{FF2B5EF4-FFF2-40B4-BE49-F238E27FC236}">
                <a16:creationId xmlns:a16="http://schemas.microsoft.com/office/drawing/2014/main" id="{CB7B3DA9-E450-D7A1-2BC4-5AAF5480F25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357368 w 12192000"/>
              <a:gd name="connsiteY0" fmla="*/ 203199 h 6858000"/>
              <a:gd name="connsiteX1" fmla="*/ 181429 w 12192000"/>
              <a:gd name="connsiteY1" fmla="*/ 379138 h 6858000"/>
              <a:gd name="connsiteX2" fmla="*/ 181429 w 12192000"/>
              <a:gd name="connsiteY2" fmla="*/ 6486117 h 6858000"/>
              <a:gd name="connsiteX3" fmla="*/ 357368 w 12192000"/>
              <a:gd name="connsiteY3" fmla="*/ 6662056 h 6858000"/>
              <a:gd name="connsiteX4" fmla="*/ 11834632 w 12192000"/>
              <a:gd name="connsiteY4" fmla="*/ 6662056 h 6858000"/>
              <a:gd name="connsiteX5" fmla="*/ 12010571 w 12192000"/>
              <a:gd name="connsiteY5" fmla="*/ 6486117 h 6858000"/>
              <a:gd name="connsiteX6" fmla="*/ 12010571 w 12192000"/>
              <a:gd name="connsiteY6" fmla="*/ 379138 h 6858000"/>
              <a:gd name="connsiteX7" fmla="*/ 11834632 w 12192000"/>
              <a:gd name="connsiteY7" fmla="*/ 203199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357368" y="203199"/>
                </a:moveTo>
                <a:cubicBezTo>
                  <a:pt x="260200" y="203199"/>
                  <a:pt x="181429" y="281970"/>
                  <a:pt x="181429" y="379138"/>
                </a:cubicBezTo>
                <a:lnTo>
                  <a:pt x="181429" y="6486117"/>
                </a:lnTo>
                <a:cubicBezTo>
                  <a:pt x="181429" y="6583285"/>
                  <a:pt x="260200" y="6662056"/>
                  <a:pt x="357368" y="6662056"/>
                </a:cubicBezTo>
                <a:lnTo>
                  <a:pt x="11834632" y="6662056"/>
                </a:lnTo>
                <a:cubicBezTo>
                  <a:pt x="11931800" y="6662056"/>
                  <a:pt x="12010571" y="6583285"/>
                  <a:pt x="12010571" y="6486117"/>
                </a:cubicBezTo>
                <a:lnTo>
                  <a:pt x="12010571" y="379138"/>
                </a:lnTo>
                <a:cubicBezTo>
                  <a:pt x="12010571" y="281970"/>
                  <a:pt x="11931800" y="203199"/>
                  <a:pt x="11834632" y="203199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7D7D6B68-D4DC-0B92-4AEE-3D6155000BA3}"/>
              </a:ext>
            </a:extLst>
          </p:cNvPr>
          <p:cNvSpPr/>
          <p:nvPr/>
        </p:nvSpPr>
        <p:spPr>
          <a:xfrm>
            <a:off x="5297830" y="0"/>
            <a:ext cx="1596339" cy="479055"/>
          </a:xfrm>
          <a:custGeom>
            <a:avLst/>
            <a:gdLst>
              <a:gd name="connsiteX0" fmla="*/ 0 w 1755763"/>
              <a:gd name="connsiteY0" fmla="*/ 0 h 689429"/>
              <a:gd name="connsiteX1" fmla="*/ 1755763 w 1755763"/>
              <a:gd name="connsiteY1" fmla="*/ 0 h 689429"/>
              <a:gd name="connsiteX2" fmla="*/ 1713736 w 1755763"/>
              <a:gd name="connsiteY2" fmla="*/ 135387 h 689429"/>
              <a:gd name="connsiteX3" fmla="*/ 877881 w 1755763"/>
              <a:gd name="connsiteY3" fmla="*/ 689429 h 689429"/>
              <a:gd name="connsiteX4" fmla="*/ 42026 w 1755763"/>
              <a:gd name="connsiteY4" fmla="*/ 135387 h 689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55763" h="689429">
                <a:moveTo>
                  <a:pt x="0" y="0"/>
                </a:moveTo>
                <a:lnTo>
                  <a:pt x="1755763" y="0"/>
                </a:lnTo>
                <a:lnTo>
                  <a:pt x="1713736" y="135387"/>
                </a:lnTo>
                <a:cubicBezTo>
                  <a:pt x="1576025" y="460974"/>
                  <a:pt x="1253632" y="689429"/>
                  <a:pt x="877881" y="689429"/>
                </a:cubicBezTo>
                <a:cubicBezTo>
                  <a:pt x="502131" y="689429"/>
                  <a:pt x="179738" y="460974"/>
                  <a:pt x="42026" y="1353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glow rad="1016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6FCE7664-1245-30C4-3259-3D3B7D4D4138}"/>
              </a:ext>
            </a:extLst>
          </p:cNvPr>
          <p:cNvSpPr/>
          <p:nvPr/>
        </p:nvSpPr>
        <p:spPr>
          <a:xfrm>
            <a:off x="5370517" y="0"/>
            <a:ext cx="1450963" cy="435428"/>
          </a:xfrm>
          <a:custGeom>
            <a:avLst/>
            <a:gdLst>
              <a:gd name="connsiteX0" fmla="*/ 0 w 1755763"/>
              <a:gd name="connsiteY0" fmla="*/ 0 h 689429"/>
              <a:gd name="connsiteX1" fmla="*/ 1755763 w 1755763"/>
              <a:gd name="connsiteY1" fmla="*/ 0 h 689429"/>
              <a:gd name="connsiteX2" fmla="*/ 1713736 w 1755763"/>
              <a:gd name="connsiteY2" fmla="*/ 135387 h 689429"/>
              <a:gd name="connsiteX3" fmla="*/ 877881 w 1755763"/>
              <a:gd name="connsiteY3" fmla="*/ 689429 h 689429"/>
              <a:gd name="connsiteX4" fmla="*/ 42026 w 1755763"/>
              <a:gd name="connsiteY4" fmla="*/ 135387 h 689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55763" h="689429">
                <a:moveTo>
                  <a:pt x="0" y="0"/>
                </a:moveTo>
                <a:lnTo>
                  <a:pt x="1755763" y="0"/>
                </a:lnTo>
                <a:lnTo>
                  <a:pt x="1713736" y="135387"/>
                </a:lnTo>
                <a:cubicBezTo>
                  <a:pt x="1576025" y="460974"/>
                  <a:pt x="1253632" y="689429"/>
                  <a:pt x="877881" y="689429"/>
                </a:cubicBezTo>
                <a:cubicBezTo>
                  <a:pt x="502131" y="689429"/>
                  <a:pt x="179738" y="460974"/>
                  <a:pt x="42026" y="135387"/>
                </a:cubicBezTo>
                <a:close/>
              </a:path>
            </a:pathLst>
          </a:custGeom>
          <a:gradFill>
            <a:gsLst>
              <a:gs pos="0">
                <a:srgbClr val="1E3C72"/>
              </a:gs>
              <a:gs pos="100000">
                <a:srgbClr val="2A5298"/>
              </a:gs>
            </a:gsLst>
            <a:lin ang="5400000" scaled="0"/>
          </a:gradFill>
          <a:ln>
            <a:noFill/>
          </a:ln>
          <a:effectLst>
            <a:glow rad="1016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4EA4B8-0CF5-6E45-7613-889423A7F5BC}"/>
              </a:ext>
            </a:extLst>
          </p:cNvPr>
          <p:cNvSpPr txBox="1"/>
          <p:nvPr/>
        </p:nvSpPr>
        <p:spPr>
          <a:xfrm>
            <a:off x="5676900" y="8694"/>
            <a:ext cx="838200" cy="400110"/>
          </a:xfrm>
          <a:prstGeom prst="rect">
            <a:avLst/>
          </a:prstGeom>
          <a:noFill/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bg1">
                      <a:lumMod val="75000"/>
                      <a:alpha val="40000"/>
                    </a:schemeClr>
                  </a:outerShdw>
                </a:effectLst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3</a:t>
            </a:r>
            <a:endParaRPr lang="ko-KR" altLang="en-US" sz="2000" dirty="0">
              <a:solidFill>
                <a:schemeClr val="bg1"/>
              </a:solidFill>
              <a:effectLst>
                <a:outerShdw blurRad="50800" dist="38100" dir="2700000" algn="tl" rotWithShape="0">
                  <a:schemeClr val="bg1">
                    <a:lumMod val="75000"/>
                    <a:alpha val="40000"/>
                  </a:schemeClr>
                </a:outerShdw>
              </a:effectLst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A0CD96-ABA6-699A-B02F-0115F3E711D9}"/>
              </a:ext>
            </a:extLst>
          </p:cNvPr>
          <p:cNvSpPr txBox="1"/>
          <p:nvPr/>
        </p:nvSpPr>
        <p:spPr>
          <a:xfrm>
            <a:off x="1219198" y="537364"/>
            <a:ext cx="9753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1E3C7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프로젝트 수행내용</a:t>
            </a:r>
          </a:p>
        </p:txBody>
      </p:sp>
      <p:pic>
        <p:nvPicPr>
          <p:cNvPr id="36" name="Object 3">
            <a:extLst>
              <a:ext uri="{FF2B5EF4-FFF2-40B4-BE49-F238E27FC236}">
                <a16:creationId xmlns:a16="http://schemas.microsoft.com/office/drawing/2014/main" id="{7EBC45D5-F123-1827-A2C0-F0D67C9DB22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5400000" flipV="1">
            <a:off x="1267209" y="3710511"/>
            <a:ext cx="4965422" cy="60628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545F2C6C-E172-597B-8C21-0F80580563F4}"/>
              </a:ext>
            </a:extLst>
          </p:cNvPr>
          <p:cNvSpPr txBox="1"/>
          <p:nvPr/>
        </p:nvSpPr>
        <p:spPr>
          <a:xfrm>
            <a:off x="695827" y="1413282"/>
            <a:ext cx="29186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 smtClean="0">
                <a:solidFill>
                  <a:srgbClr val="1E3C72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소스 파일</a:t>
            </a:r>
            <a:endParaRPr lang="en-US" altLang="ko-KR" sz="3600" b="1" dirty="0" smtClean="0">
              <a:solidFill>
                <a:srgbClr val="1E3C72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algn="ctr"/>
            <a:r>
              <a:rPr lang="ko-KR" altLang="en-US" sz="3600" b="1" dirty="0" smtClean="0">
                <a:solidFill>
                  <a:srgbClr val="1E3C72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구성</a:t>
            </a:r>
            <a:endParaRPr lang="en-US" altLang="ko-KR" sz="3600" b="1" dirty="0">
              <a:solidFill>
                <a:srgbClr val="1E3C72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0A0CD96-ABA6-699A-B02F-0115F3E711D9}"/>
              </a:ext>
            </a:extLst>
          </p:cNvPr>
          <p:cNvSpPr txBox="1"/>
          <p:nvPr/>
        </p:nvSpPr>
        <p:spPr>
          <a:xfrm>
            <a:off x="1219198" y="834292"/>
            <a:ext cx="9753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rgbClr val="1E3C7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Flask</a:t>
            </a:r>
            <a:endParaRPr lang="ko-KR" altLang="en-US" sz="1200" dirty="0">
              <a:solidFill>
                <a:srgbClr val="1E3C72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B20ADF8-B038-1620-82BB-0F65803F75D0}"/>
              </a:ext>
            </a:extLst>
          </p:cNvPr>
          <p:cNvSpPr txBox="1"/>
          <p:nvPr/>
        </p:nvSpPr>
        <p:spPr>
          <a:xfrm>
            <a:off x="3885317" y="4386586"/>
            <a:ext cx="8430012" cy="1818959"/>
          </a:xfrm>
          <a:prstGeom prst="rect">
            <a:avLst/>
          </a:prstGeom>
          <a:noFill/>
        </p:spPr>
        <p:txBody>
          <a:bodyPr wrap="square" lIns="144000" rtlCol="0">
            <a:spAutoFit/>
          </a:bodyPr>
          <a:lstStyle/>
          <a:p>
            <a:pPr>
              <a:lnSpc>
                <a:spcPct val="170000"/>
              </a:lnSpc>
            </a:pPr>
            <a:r>
              <a:rPr lang="en-US" altLang="ko-KR" sz="1100" kern="0" spc="0" dirty="0" err="1" smtClean="0">
                <a:solidFill>
                  <a:srgbClr val="000000"/>
                </a:solidFill>
                <a:effectLst/>
                <a:latin typeface="+mn-ea"/>
              </a:rPr>
              <a:t>seachMovie</a:t>
            </a:r>
            <a:r>
              <a:rPr lang="en-US" altLang="ko-KR" sz="1100" kern="0" spc="0" dirty="0" smtClean="0">
                <a:solidFill>
                  <a:srgbClr val="000000"/>
                </a:solidFill>
                <a:effectLst/>
                <a:latin typeface="+mn-ea"/>
              </a:rPr>
              <a:t> </a:t>
            </a:r>
            <a:r>
              <a:rPr lang="ko-KR" altLang="en-US" sz="1100" kern="0" spc="0" dirty="0" smtClean="0">
                <a:solidFill>
                  <a:srgbClr val="000000"/>
                </a:solidFill>
                <a:effectLst/>
                <a:latin typeface="+mn-ea"/>
              </a:rPr>
              <a:t>함수는 제목을 기준으로 검색하는 </a:t>
            </a:r>
            <a:r>
              <a:rPr lang="en-US" altLang="ko-KR" sz="1100" kern="0" spc="0" dirty="0" err="1" smtClean="0">
                <a:solidFill>
                  <a:srgbClr val="000000"/>
                </a:solidFill>
                <a:effectLst/>
                <a:latin typeface="+mn-ea"/>
              </a:rPr>
              <a:t>make_result_title</a:t>
            </a:r>
            <a:r>
              <a:rPr lang="en-US" altLang="ko-KR" sz="1100" kern="0" spc="0" dirty="0" smtClean="0">
                <a:solidFill>
                  <a:srgbClr val="000000"/>
                </a:solidFill>
                <a:effectLst/>
                <a:latin typeface="+mn-ea"/>
              </a:rPr>
              <a:t> </a:t>
            </a:r>
            <a:r>
              <a:rPr lang="ko-KR" altLang="en-US" sz="1100" kern="0" spc="0" dirty="0" smtClean="0">
                <a:solidFill>
                  <a:srgbClr val="000000"/>
                </a:solidFill>
                <a:effectLst/>
                <a:latin typeface="+mn-ea"/>
              </a:rPr>
              <a:t>함수를 </a:t>
            </a:r>
            <a:r>
              <a:rPr lang="ko-KR" altLang="en-US" sz="1100" kern="0" dirty="0" smtClean="0">
                <a:solidFill>
                  <a:srgbClr val="000000"/>
                </a:solidFill>
                <a:latin typeface="+mn-ea"/>
              </a:rPr>
              <a:t>호출하고 </a:t>
            </a:r>
            <a:endParaRPr lang="en-US" altLang="ko-KR" sz="1100" kern="0" dirty="0" smtClean="0">
              <a:solidFill>
                <a:srgbClr val="000000"/>
              </a:solidFill>
              <a:latin typeface="+mn-ea"/>
            </a:endParaRPr>
          </a:p>
          <a:p>
            <a:pPr>
              <a:lnSpc>
                <a:spcPct val="170000"/>
              </a:lnSpc>
            </a:pPr>
            <a:r>
              <a:rPr lang="ko-KR" altLang="en-US" sz="1100" kern="0" dirty="0" smtClean="0">
                <a:solidFill>
                  <a:srgbClr val="000000"/>
                </a:solidFill>
                <a:latin typeface="+mn-ea"/>
              </a:rPr>
              <a:t>정보를 반환하는 함수인 </a:t>
            </a:r>
            <a:r>
              <a:rPr lang="en-US" altLang="ko-KR" sz="1100" kern="0" dirty="0" err="1" smtClean="0">
                <a:solidFill>
                  <a:srgbClr val="000000"/>
                </a:solidFill>
                <a:latin typeface="+mn-ea"/>
              </a:rPr>
              <a:t>info_list</a:t>
            </a:r>
            <a:r>
              <a:rPr lang="ko-KR" altLang="en-US" sz="1100" kern="0" dirty="0" smtClean="0">
                <a:solidFill>
                  <a:srgbClr val="000000"/>
                </a:solidFill>
                <a:latin typeface="+mn-ea"/>
              </a:rPr>
              <a:t>를 호출하여 검색 결과를 구성하여 보여준다</a:t>
            </a:r>
            <a:r>
              <a:rPr lang="en-US" altLang="ko-KR" sz="1100" kern="0" dirty="0" smtClean="0">
                <a:solidFill>
                  <a:srgbClr val="000000"/>
                </a:solidFill>
                <a:latin typeface="+mn-ea"/>
              </a:rPr>
              <a:t>.</a:t>
            </a:r>
          </a:p>
          <a:p>
            <a:pPr>
              <a:lnSpc>
                <a:spcPct val="170000"/>
              </a:lnSpc>
            </a:pPr>
            <a:endParaRPr lang="en-US" altLang="ko-KR" sz="1100" kern="0" dirty="0" smtClean="0">
              <a:solidFill>
                <a:srgbClr val="000000"/>
              </a:solidFill>
              <a:latin typeface="+mn-ea"/>
            </a:endParaRPr>
          </a:p>
          <a:p>
            <a:pPr>
              <a:lnSpc>
                <a:spcPct val="170000"/>
              </a:lnSpc>
            </a:pPr>
            <a:r>
              <a:rPr lang="en-US" altLang="ko-KR" sz="1100" kern="0" dirty="0" err="1" smtClean="0">
                <a:solidFill>
                  <a:srgbClr val="000000"/>
                </a:solidFill>
                <a:latin typeface="+mn-ea"/>
              </a:rPr>
              <a:t>yearMovie</a:t>
            </a:r>
            <a:r>
              <a:rPr lang="en-US" altLang="ko-KR" sz="1100" kern="0" dirty="0" smtClean="0">
                <a:solidFill>
                  <a:srgbClr val="000000"/>
                </a:solidFill>
                <a:latin typeface="+mn-ea"/>
              </a:rPr>
              <a:t> </a:t>
            </a:r>
            <a:r>
              <a:rPr lang="ko-KR" altLang="en-US" sz="1100" kern="0" dirty="0" smtClean="0">
                <a:solidFill>
                  <a:srgbClr val="000000"/>
                </a:solidFill>
                <a:latin typeface="+mn-ea"/>
              </a:rPr>
              <a:t>함수는 연도를 기준으로 검색하는 </a:t>
            </a:r>
            <a:r>
              <a:rPr lang="en-US" altLang="ko-KR" sz="1100" kern="0" dirty="0" err="1" smtClean="0">
                <a:solidFill>
                  <a:srgbClr val="000000"/>
                </a:solidFill>
                <a:latin typeface="+mn-ea"/>
              </a:rPr>
              <a:t>make_result</a:t>
            </a:r>
            <a:r>
              <a:rPr lang="en-US" altLang="ko-KR" sz="1100" kern="0" dirty="0" smtClean="0">
                <a:solidFill>
                  <a:srgbClr val="000000"/>
                </a:solidFill>
                <a:latin typeface="+mn-ea"/>
              </a:rPr>
              <a:t> </a:t>
            </a:r>
            <a:r>
              <a:rPr lang="ko-KR" altLang="en-US" sz="1100" kern="0" dirty="0" smtClean="0">
                <a:solidFill>
                  <a:srgbClr val="000000"/>
                </a:solidFill>
                <a:latin typeface="+mn-ea"/>
              </a:rPr>
              <a:t>함수를 호출하고</a:t>
            </a:r>
            <a:endParaRPr lang="en-US" altLang="ko-KR" sz="1100" kern="0" dirty="0" smtClean="0">
              <a:solidFill>
                <a:srgbClr val="000000"/>
              </a:solidFill>
              <a:latin typeface="+mn-ea"/>
            </a:endParaRPr>
          </a:p>
          <a:p>
            <a:pPr>
              <a:lnSpc>
                <a:spcPct val="170000"/>
              </a:lnSpc>
            </a:pPr>
            <a:r>
              <a:rPr lang="ko-KR" altLang="en-US" sz="1100" kern="0" dirty="0" smtClean="0">
                <a:solidFill>
                  <a:srgbClr val="000000"/>
                </a:solidFill>
                <a:latin typeface="+mn-ea"/>
              </a:rPr>
              <a:t>정보를 반환하는 함수인 </a:t>
            </a:r>
            <a:r>
              <a:rPr lang="en-US" altLang="ko-KR" sz="1100" kern="0" dirty="0" err="1" smtClean="0">
                <a:solidFill>
                  <a:srgbClr val="000000"/>
                </a:solidFill>
                <a:latin typeface="+mn-ea"/>
              </a:rPr>
              <a:t>info_list</a:t>
            </a:r>
            <a:r>
              <a:rPr lang="ko-KR" altLang="en-US" sz="1100" kern="0" dirty="0" smtClean="0">
                <a:solidFill>
                  <a:srgbClr val="000000"/>
                </a:solidFill>
                <a:latin typeface="+mn-ea"/>
              </a:rPr>
              <a:t>를 호출하여 검색 결과를 구성하여 보여준다</a:t>
            </a:r>
            <a:r>
              <a:rPr lang="en-US" altLang="ko-KR" sz="1100" kern="0" dirty="0">
                <a:solidFill>
                  <a:srgbClr val="000000"/>
                </a:solidFill>
                <a:latin typeface="+mn-ea"/>
              </a:rPr>
              <a:t>.</a:t>
            </a:r>
            <a:endParaRPr lang="en-US" altLang="ko-KR" sz="1100" kern="0" dirty="0" smtClean="0">
              <a:solidFill>
                <a:srgbClr val="000000"/>
              </a:solidFill>
              <a:latin typeface="+mn-ea"/>
            </a:endParaRPr>
          </a:p>
          <a:p>
            <a:pPr>
              <a:lnSpc>
                <a:spcPct val="170000"/>
              </a:lnSpc>
            </a:pPr>
            <a:endParaRPr lang="ko-KR" altLang="en-US" sz="1100" kern="0" spc="0" dirty="0">
              <a:solidFill>
                <a:srgbClr val="000000"/>
              </a:solidFill>
              <a:effectLst/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0351" y="1718763"/>
            <a:ext cx="5265876" cy="2309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2323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자유형: 도형 3">
            <a:extLst>
              <a:ext uri="{FF2B5EF4-FFF2-40B4-BE49-F238E27FC236}">
                <a16:creationId xmlns:a16="http://schemas.microsoft.com/office/drawing/2014/main" id="{CB7B3DA9-E450-D7A1-2BC4-5AAF5480F25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357368 w 12192000"/>
              <a:gd name="connsiteY0" fmla="*/ 203199 h 6858000"/>
              <a:gd name="connsiteX1" fmla="*/ 181429 w 12192000"/>
              <a:gd name="connsiteY1" fmla="*/ 379138 h 6858000"/>
              <a:gd name="connsiteX2" fmla="*/ 181429 w 12192000"/>
              <a:gd name="connsiteY2" fmla="*/ 6486117 h 6858000"/>
              <a:gd name="connsiteX3" fmla="*/ 357368 w 12192000"/>
              <a:gd name="connsiteY3" fmla="*/ 6662056 h 6858000"/>
              <a:gd name="connsiteX4" fmla="*/ 11834632 w 12192000"/>
              <a:gd name="connsiteY4" fmla="*/ 6662056 h 6858000"/>
              <a:gd name="connsiteX5" fmla="*/ 12010571 w 12192000"/>
              <a:gd name="connsiteY5" fmla="*/ 6486117 h 6858000"/>
              <a:gd name="connsiteX6" fmla="*/ 12010571 w 12192000"/>
              <a:gd name="connsiteY6" fmla="*/ 379138 h 6858000"/>
              <a:gd name="connsiteX7" fmla="*/ 11834632 w 12192000"/>
              <a:gd name="connsiteY7" fmla="*/ 203199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357368" y="203199"/>
                </a:moveTo>
                <a:cubicBezTo>
                  <a:pt x="260200" y="203199"/>
                  <a:pt x="181429" y="281970"/>
                  <a:pt x="181429" y="379138"/>
                </a:cubicBezTo>
                <a:lnTo>
                  <a:pt x="181429" y="6486117"/>
                </a:lnTo>
                <a:cubicBezTo>
                  <a:pt x="181429" y="6583285"/>
                  <a:pt x="260200" y="6662056"/>
                  <a:pt x="357368" y="6662056"/>
                </a:cubicBezTo>
                <a:lnTo>
                  <a:pt x="11834632" y="6662056"/>
                </a:lnTo>
                <a:cubicBezTo>
                  <a:pt x="11931800" y="6662056"/>
                  <a:pt x="12010571" y="6583285"/>
                  <a:pt x="12010571" y="6486117"/>
                </a:cubicBezTo>
                <a:lnTo>
                  <a:pt x="12010571" y="379138"/>
                </a:lnTo>
                <a:cubicBezTo>
                  <a:pt x="12010571" y="281970"/>
                  <a:pt x="11931800" y="203199"/>
                  <a:pt x="11834632" y="203199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7D7D6B68-D4DC-0B92-4AEE-3D6155000BA3}"/>
              </a:ext>
            </a:extLst>
          </p:cNvPr>
          <p:cNvSpPr/>
          <p:nvPr/>
        </p:nvSpPr>
        <p:spPr>
          <a:xfrm>
            <a:off x="5297830" y="0"/>
            <a:ext cx="1596339" cy="479055"/>
          </a:xfrm>
          <a:custGeom>
            <a:avLst/>
            <a:gdLst>
              <a:gd name="connsiteX0" fmla="*/ 0 w 1755763"/>
              <a:gd name="connsiteY0" fmla="*/ 0 h 689429"/>
              <a:gd name="connsiteX1" fmla="*/ 1755763 w 1755763"/>
              <a:gd name="connsiteY1" fmla="*/ 0 h 689429"/>
              <a:gd name="connsiteX2" fmla="*/ 1713736 w 1755763"/>
              <a:gd name="connsiteY2" fmla="*/ 135387 h 689429"/>
              <a:gd name="connsiteX3" fmla="*/ 877881 w 1755763"/>
              <a:gd name="connsiteY3" fmla="*/ 689429 h 689429"/>
              <a:gd name="connsiteX4" fmla="*/ 42026 w 1755763"/>
              <a:gd name="connsiteY4" fmla="*/ 135387 h 689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55763" h="689429">
                <a:moveTo>
                  <a:pt x="0" y="0"/>
                </a:moveTo>
                <a:lnTo>
                  <a:pt x="1755763" y="0"/>
                </a:lnTo>
                <a:lnTo>
                  <a:pt x="1713736" y="135387"/>
                </a:lnTo>
                <a:cubicBezTo>
                  <a:pt x="1576025" y="460974"/>
                  <a:pt x="1253632" y="689429"/>
                  <a:pt x="877881" y="689429"/>
                </a:cubicBezTo>
                <a:cubicBezTo>
                  <a:pt x="502131" y="689429"/>
                  <a:pt x="179738" y="460974"/>
                  <a:pt x="42026" y="1353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glow rad="1016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6FCE7664-1245-30C4-3259-3D3B7D4D4138}"/>
              </a:ext>
            </a:extLst>
          </p:cNvPr>
          <p:cNvSpPr/>
          <p:nvPr/>
        </p:nvSpPr>
        <p:spPr>
          <a:xfrm>
            <a:off x="5370517" y="0"/>
            <a:ext cx="1450963" cy="435428"/>
          </a:xfrm>
          <a:custGeom>
            <a:avLst/>
            <a:gdLst>
              <a:gd name="connsiteX0" fmla="*/ 0 w 1755763"/>
              <a:gd name="connsiteY0" fmla="*/ 0 h 689429"/>
              <a:gd name="connsiteX1" fmla="*/ 1755763 w 1755763"/>
              <a:gd name="connsiteY1" fmla="*/ 0 h 689429"/>
              <a:gd name="connsiteX2" fmla="*/ 1713736 w 1755763"/>
              <a:gd name="connsiteY2" fmla="*/ 135387 h 689429"/>
              <a:gd name="connsiteX3" fmla="*/ 877881 w 1755763"/>
              <a:gd name="connsiteY3" fmla="*/ 689429 h 689429"/>
              <a:gd name="connsiteX4" fmla="*/ 42026 w 1755763"/>
              <a:gd name="connsiteY4" fmla="*/ 135387 h 689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55763" h="689429">
                <a:moveTo>
                  <a:pt x="0" y="0"/>
                </a:moveTo>
                <a:lnTo>
                  <a:pt x="1755763" y="0"/>
                </a:lnTo>
                <a:lnTo>
                  <a:pt x="1713736" y="135387"/>
                </a:lnTo>
                <a:cubicBezTo>
                  <a:pt x="1576025" y="460974"/>
                  <a:pt x="1253632" y="689429"/>
                  <a:pt x="877881" y="689429"/>
                </a:cubicBezTo>
                <a:cubicBezTo>
                  <a:pt x="502131" y="689429"/>
                  <a:pt x="179738" y="460974"/>
                  <a:pt x="42026" y="135387"/>
                </a:cubicBezTo>
                <a:close/>
              </a:path>
            </a:pathLst>
          </a:custGeom>
          <a:gradFill>
            <a:gsLst>
              <a:gs pos="0">
                <a:srgbClr val="1E3C72"/>
              </a:gs>
              <a:gs pos="100000">
                <a:srgbClr val="2A5298"/>
              </a:gs>
            </a:gsLst>
            <a:lin ang="5400000" scaled="0"/>
          </a:gradFill>
          <a:ln>
            <a:noFill/>
          </a:ln>
          <a:effectLst>
            <a:glow rad="1016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4EA4B8-0CF5-6E45-7613-889423A7F5BC}"/>
              </a:ext>
            </a:extLst>
          </p:cNvPr>
          <p:cNvSpPr txBox="1"/>
          <p:nvPr/>
        </p:nvSpPr>
        <p:spPr>
          <a:xfrm>
            <a:off x="5676900" y="8694"/>
            <a:ext cx="838200" cy="400110"/>
          </a:xfrm>
          <a:prstGeom prst="rect">
            <a:avLst/>
          </a:prstGeom>
          <a:noFill/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bg1">
                      <a:lumMod val="75000"/>
                      <a:alpha val="40000"/>
                    </a:schemeClr>
                  </a:outerShdw>
                </a:effectLst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3</a:t>
            </a:r>
            <a:endParaRPr lang="ko-KR" altLang="en-US" sz="2000" dirty="0">
              <a:solidFill>
                <a:schemeClr val="bg1"/>
              </a:solidFill>
              <a:effectLst>
                <a:outerShdw blurRad="50800" dist="38100" dir="2700000" algn="tl" rotWithShape="0">
                  <a:schemeClr val="bg1">
                    <a:lumMod val="75000"/>
                    <a:alpha val="40000"/>
                  </a:schemeClr>
                </a:outerShdw>
              </a:effectLst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A0CD96-ABA6-699A-B02F-0115F3E711D9}"/>
              </a:ext>
            </a:extLst>
          </p:cNvPr>
          <p:cNvSpPr txBox="1"/>
          <p:nvPr/>
        </p:nvSpPr>
        <p:spPr>
          <a:xfrm>
            <a:off x="1219198" y="537364"/>
            <a:ext cx="9753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1E3C7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프로젝트 수행내용</a:t>
            </a:r>
          </a:p>
        </p:txBody>
      </p:sp>
      <p:pic>
        <p:nvPicPr>
          <p:cNvPr id="36" name="Object 3">
            <a:extLst>
              <a:ext uri="{FF2B5EF4-FFF2-40B4-BE49-F238E27FC236}">
                <a16:creationId xmlns:a16="http://schemas.microsoft.com/office/drawing/2014/main" id="{7EBC45D5-F123-1827-A2C0-F0D67C9DB22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5400000" flipV="1">
            <a:off x="1267209" y="3710511"/>
            <a:ext cx="4965422" cy="60628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545F2C6C-E172-597B-8C21-0F80580563F4}"/>
              </a:ext>
            </a:extLst>
          </p:cNvPr>
          <p:cNvSpPr txBox="1"/>
          <p:nvPr/>
        </p:nvSpPr>
        <p:spPr>
          <a:xfrm>
            <a:off x="695827" y="1413282"/>
            <a:ext cx="29186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 smtClean="0">
                <a:solidFill>
                  <a:srgbClr val="1E3C72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소스 파일</a:t>
            </a:r>
            <a:endParaRPr lang="en-US" altLang="ko-KR" sz="3600" b="1" dirty="0" smtClean="0">
              <a:solidFill>
                <a:srgbClr val="1E3C72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algn="ctr"/>
            <a:r>
              <a:rPr lang="ko-KR" altLang="en-US" sz="3600" b="1" dirty="0" smtClean="0">
                <a:solidFill>
                  <a:srgbClr val="1E3C72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구성</a:t>
            </a:r>
            <a:endParaRPr lang="en-US" altLang="ko-KR" sz="3600" b="1" dirty="0">
              <a:solidFill>
                <a:srgbClr val="1E3C72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0A0CD96-ABA6-699A-B02F-0115F3E711D9}"/>
              </a:ext>
            </a:extLst>
          </p:cNvPr>
          <p:cNvSpPr txBox="1"/>
          <p:nvPr/>
        </p:nvSpPr>
        <p:spPr>
          <a:xfrm>
            <a:off x="1219198" y="834292"/>
            <a:ext cx="9753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rgbClr val="1E3C7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Flask</a:t>
            </a:r>
            <a:endParaRPr lang="ko-KR" altLang="en-US" sz="1200" dirty="0">
              <a:solidFill>
                <a:srgbClr val="1E3C72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9983" y="1258114"/>
            <a:ext cx="1486029" cy="455715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6012" y="1258114"/>
            <a:ext cx="3543607" cy="409991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B20ADF8-B038-1620-82BB-0F65803F75D0}"/>
              </a:ext>
            </a:extLst>
          </p:cNvPr>
          <p:cNvSpPr txBox="1"/>
          <p:nvPr/>
        </p:nvSpPr>
        <p:spPr>
          <a:xfrm>
            <a:off x="4079983" y="5884597"/>
            <a:ext cx="8430012" cy="667875"/>
          </a:xfrm>
          <a:prstGeom prst="rect">
            <a:avLst/>
          </a:prstGeom>
          <a:noFill/>
        </p:spPr>
        <p:txBody>
          <a:bodyPr wrap="square" lIns="144000" rtlCol="0">
            <a:spAutoFit/>
          </a:bodyPr>
          <a:lstStyle/>
          <a:p>
            <a:pPr>
              <a:lnSpc>
                <a:spcPct val="170000"/>
              </a:lnSpc>
            </a:pPr>
            <a:r>
              <a:rPr lang="en-US" altLang="ko-KR" sz="1100" kern="0" spc="0" dirty="0" err="1" smtClean="0">
                <a:solidFill>
                  <a:srgbClr val="000000"/>
                </a:solidFill>
                <a:effectLst/>
                <a:latin typeface="+mn-ea"/>
              </a:rPr>
              <a:t>genreMovie</a:t>
            </a:r>
            <a:r>
              <a:rPr lang="en-US" altLang="ko-KR" sz="1100" kern="0" spc="0" dirty="0" smtClean="0">
                <a:solidFill>
                  <a:srgbClr val="000000"/>
                </a:solidFill>
                <a:effectLst/>
                <a:latin typeface="+mn-ea"/>
              </a:rPr>
              <a:t> </a:t>
            </a:r>
            <a:r>
              <a:rPr lang="ko-KR" altLang="en-US" sz="1100" kern="0" spc="0" dirty="0" smtClean="0">
                <a:solidFill>
                  <a:srgbClr val="000000"/>
                </a:solidFill>
                <a:effectLst/>
                <a:latin typeface="+mn-ea"/>
              </a:rPr>
              <a:t>함수는 장르들을 </a:t>
            </a:r>
            <a:r>
              <a:rPr lang="ko-KR" altLang="en-US" sz="1100" kern="0" spc="0" dirty="0" err="1" smtClean="0">
                <a:solidFill>
                  <a:srgbClr val="000000"/>
                </a:solidFill>
                <a:effectLst/>
                <a:latin typeface="+mn-ea"/>
              </a:rPr>
              <a:t>단어별로</a:t>
            </a:r>
            <a:r>
              <a:rPr lang="ko-KR" altLang="en-US" sz="1100" kern="0" spc="0" dirty="0" smtClean="0">
                <a:solidFill>
                  <a:srgbClr val="000000"/>
                </a:solidFill>
                <a:effectLst/>
                <a:latin typeface="+mn-ea"/>
              </a:rPr>
              <a:t> 값을 지정하여 </a:t>
            </a:r>
            <a:r>
              <a:rPr lang="en-US" altLang="ko-KR" sz="1100" kern="0" spc="0" dirty="0" smtClean="0">
                <a:solidFill>
                  <a:srgbClr val="000000"/>
                </a:solidFill>
                <a:effectLst/>
                <a:latin typeface="+mn-ea"/>
              </a:rPr>
              <a:t>genres</a:t>
            </a:r>
            <a:r>
              <a:rPr lang="ko-KR" altLang="en-US" sz="1100" kern="0" spc="0" dirty="0" smtClean="0">
                <a:solidFill>
                  <a:srgbClr val="000000"/>
                </a:solidFill>
                <a:effectLst/>
                <a:latin typeface="+mn-ea"/>
              </a:rPr>
              <a:t>를 기준으로 검색하는 </a:t>
            </a:r>
            <a:r>
              <a:rPr lang="en-US" altLang="ko-KR" sz="1100" kern="0" spc="0" dirty="0" err="1" smtClean="0">
                <a:solidFill>
                  <a:srgbClr val="000000"/>
                </a:solidFill>
                <a:effectLst/>
                <a:latin typeface="+mn-ea"/>
              </a:rPr>
              <a:t>make_result</a:t>
            </a:r>
            <a:r>
              <a:rPr lang="en-US" altLang="ko-KR" sz="1100" kern="0" spc="0" dirty="0" smtClean="0">
                <a:solidFill>
                  <a:srgbClr val="000000"/>
                </a:solidFill>
                <a:effectLst/>
                <a:latin typeface="+mn-ea"/>
              </a:rPr>
              <a:t> </a:t>
            </a:r>
            <a:r>
              <a:rPr lang="ko-KR" altLang="en-US" sz="1100" kern="0" spc="0" dirty="0" smtClean="0">
                <a:solidFill>
                  <a:srgbClr val="000000"/>
                </a:solidFill>
                <a:effectLst/>
                <a:latin typeface="+mn-ea"/>
              </a:rPr>
              <a:t>함수를 호출하고</a:t>
            </a:r>
            <a:endParaRPr lang="en-US" altLang="ko-KR" sz="1100" kern="0" spc="0" dirty="0" smtClean="0">
              <a:solidFill>
                <a:srgbClr val="000000"/>
              </a:solidFill>
              <a:effectLst/>
              <a:latin typeface="+mn-ea"/>
            </a:endParaRPr>
          </a:p>
          <a:p>
            <a:pPr>
              <a:lnSpc>
                <a:spcPct val="170000"/>
              </a:lnSpc>
            </a:pPr>
            <a:r>
              <a:rPr lang="ko-KR" altLang="en-US" sz="1100" kern="0" dirty="0" smtClean="0">
                <a:solidFill>
                  <a:srgbClr val="000000"/>
                </a:solidFill>
                <a:latin typeface="+mn-ea"/>
              </a:rPr>
              <a:t>정보를 반환하는 </a:t>
            </a:r>
            <a:r>
              <a:rPr lang="en-US" altLang="ko-KR" sz="1100" kern="0" dirty="0" err="1" smtClean="0">
                <a:solidFill>
                  <a:srgbClr val="000000"/>
                </a:solidFill>
                <a:latin typeface="+mn-ea"/>
              </a:rPr>
              <a:t>info_list</a:t>
            </a:r>
            <a:r>
              <a:rPr lang="en-US" altLang="ko-KR" sz="1100" kern="0" dirty="0" smtClean="0">
                <a:solidFill>
                  <a:srgbClr val="000000"/>
                </a:solidFill>
                <a:latin typeface="+mn-ea"/>
              </a:rPr>
              <a:t> </a:t>
            </a:r>
            <a:r>
              <a:rPr lang="ko-KR" altLang="en-US" sz="1100" kern="0" dirty="0" smtClean="0">
                <a:solidFill>
                  <a:srgbClr val="000000"/>
                </a:solidFill>
                <a:latin typeface="+mn-ea"/>
              </a:rPr>
              <a:t>함수를 호출하여 검색결과를 구성하고 반환한다</a:t>
            </a:r>
            <a:r>
              <a:rPr lang="en-US" altLang="ko-KR" sz="1100" kern="0" dirty="0" smtClean="0">
                <a:solidFill>
                  <a:srgbClr val="000000"/>
                </a:solidFill>
                <a:latin typeface="+mn-ea"/>
              </a:rPr>
              <a:t>.</a:t>
            </a:r>
            <a:endParaRPr lang="ko-KR" altLang="en-US" sz="1100" kern="0" spc="0" dirty="0">
              <a:solidFill>
                <a:srgbClr val="000000"/>
              </a:solidFill>
              <a:effectLst/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536876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자유형: 도형 3">
            <a:extLst>
              <a:ext uri="{FF2B5EF4-FFF2-40B4-BE49-F238E27FC236}">
                <a16:creationId xmlns:a16="http://schemas.microsoft.com/office/drawing/2014/main" id="{CB7B3DA9-E450-D7A1-2BC4-5AAF5480F25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357368 w 12192000"/>
              <a:gd name="connsiteY0" fmla="*/ 203199 h 6858000"/>
              <a:gd name="connsiteX1" fmla="*/ 181429 w 12192000"/>
              <a:gd name="connsiteY1" fmla="*/ 379138 h 6858000"/>
              <a:gd name="connsiteX2" fmla="*/ 181429 w 12192000"/>
              <a:gd name="connsiteY2" fmla="*/ 6486117 h 6858000"/>
              <a:gd name="connsiteX3" fmla="*/ 357368 w 12192000"/>
              <a:gd name="connsiteY3" fmla="*/ 6662056 h 6858000"/>
              <a:gd name="connsiteX4" fmla="*/ 11834632 w 12192000"/>
              <a:gd name="connsiteY4" fmla="*/ 6662056 h 6858000"/>
              <a:gd name="connsiteX5" fmla="*/ 12010571 w 12192000"/>
              <a:gd name="connsiteY5" fmla="*/ 6486117 h 6858000"/>
              <a:gd name="connsiteX6" fmla="*/ 12010571 w 12192000"/>
              <a:gd name="connsiteY6" fmla="*/ 379138 h 6858000"/>
              <a:gd name="connsiteX7" fmla="*/ 11834632 w 12192000"/>
              <a:gd name="connsiteY7" fmla="*/ 203199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357368" y="203199"/>
                </a:moveTo>
                <a:cubicBezTo>
                  <a:pt x="260200" y="203199"/>
                  <a:pt x="181429" y="281970"/>
                  <a:pt x="181429" y="379138"/>
                </a:cubicBezTo>
                <a:lnTo>
                  <a:pt x="181429" y="6486117"/>
                </a:lnTo>
                <a:cubicBezTo>
                  <a:pt x="181429" y="6583285"/>
                  <a:pt x="260200" y="6662056"/>
                  <a:pt x="357368" y="6662056"/>
                </a:cubicBezTo>
                <a:lnTo>
                  <a:pt x="11834632" y="6662056"/>
                </a:lnTo>
                <a:cubicBezTo>
                  <a:pt x="11931800" y="6662056"/>
                  <a:pt x="12010571" y="6583285"/>
                  <a:pt x="12010571" y="6486117"/>
                </a:cubicBezTo>
                <a:lnTo>
                  <a:pt x="12010571" y="379138"/>
                </a:lnTo>
                <a:cubicBezTo>
                  <a:pt x="12010571" y="281970"/>
                  <a:pt x="11931800" y="203199"/>
                  <a:pt x="11834632" y="203199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7D7D6B68-D4DC-0B92-4AEE-3D6155000BA3}"/>
              </a:ext>
            </a:extLst>
          </p:cNvPr>
          <p:cNvSpPr/>
          <p:nvPr/>
        </p:nvSpPr>
        <p:spPr>
          <a:xfrm>
            <a:off x="5297830" y="0"/>
            <a:ext cx="1596339" cy="479055"/>
          </a:xfrm>
          <a:custGeom>
            <a:avLst/>
            <a:gdLst>
              <a:gd name="connsiteX0" fmla="*/ 0 w 1755763"/>
              <a:gd name="connsiteY0" fmla="*/ 0 h 689429"/>
              <a:gd name="connsiteX1" fmla="*/ 1755763 w 1755763"/>
              <a:gd name="connsiteY1" fmla="*/ 0 h 689429"/>
              <a:gd name="connsiteX2" fmla="*/ 1713736 w 1755763"/>
              <a:gd name="connsiteY2" fmla="*/ 135387 h 689429"/>
              <a:gd name="connsiteX3" fmla="*/ 877881 w 1755763"/>
              <a:gd name="connsiteY3" fmla="*/ 689429 h 689429"/>
              <a:gd name="connsiteX4" fmla="*/ 42026 w 1755763"/>
              <a:gd name="connsiteY4" fmla="*/ 135387 h 689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55763" h="689429">
                <a:moveTo>
                  <a:pt x="0" y="0"/>
                </a:moveTo>
                <a:lnTo>
                  <a:pt x="1755763" y="0"/>
                </a:lnTo>
                <a:lnTo>
                  <a:pt x="1713736" y="135387"/>
                </a:lnTo>
                <a:cubicBezTo>
                  <a:pt x="1576025" y="460974"/>
                  <a:pt x="1253632" y="689429"/>
                  <a:pt x="877881" y="689429"/>
                </a:cubicBezTo>
                <a:cubicBezTo>
                  <a:pt x="502131" y="689429"/>
                  <a:pt x="179738" y="460974"/>
                  <a:pt x="42026" y="1353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glow rad="1016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6FCE7664-1245-30C4-3259-3D3B7D4D4138}"/>
              </a:ext>
            </a:extLst>
          </p:cNvPr>
          <p:cNvSpPr/>
          <p:nvPr/>
        </p:nvSpPr>
        <p:spPr>
          <a:xfrm>
            <a:off x="5370517" y="0"/>
            <a:ext cx="1450963" cy="435428"/>
          </a:xfrm>
          <a:custGeom>
            <a:avLst/>
            <a:gdLst>
              <a:gd name="connsiteX0" fmla="*/ 0 w 1755763"/>
              <a:gd name="connsiteY0" fmla="*/ 0 h 689429"/>
              <a:gd name="connsiteX1" fmla="*/ 1755763 w 1755763"/>
              <a:gd name="connsiteY1" fmla="*/ 0 h 689429"/>
              <a:gd name="connsiteX2" fmla="*/ 1713736 w 1755763"/>
              <a:gd name="connsiteY2" fmla="*/ 135387 h 689429"/>
              <a:gd name="connsiteX3" fmla="*/ 877881 w 1755763"/>
              <a:gd name="connsiteY3" fmla="*/ 689429 h 689429"/>
              <a:gd name="connsiteX4" fmla="*/ 42026 w 1755763"/>
              <a:gd name="connsiteY4" fmla="*/ 135387 h 689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55763" h="689429">
                <a:moveTo>
                  <a:pt x="0" y="0"/>
                </a:moveTo>
                <a:lnTo>
                  <a:pt x="1755763" y="0"/>
                </a:lnTo>
                <a:lnTo>
                  <a:pt x="1713736" y="135387"/>
                </a:lnTo>
                <a:cubicBezTo>
                  <a:pt x="1576025" y="460974"/>
                  <a:pt x="1253632" y="689429"/>
                  <a:pt x="877881" y="689429"/>
                </a:cubicBezTo>
                <a:cubicBezTo>
                  <a:pt x="502131" y="689429"/>
                  <a:pt x="179738" y="460974"/>
                  <a:pt x="42026" y="135387"/>
                </a:cubicBezTo>
                <a:close/>
              </a:path>
            </a:pathLst>
          </a:custGeom>
          <a:gradFill>
            <a:gsLst>
              <a:gs pos="0">
                <a:srgbClr val="1E3C72"/>
              </a:gs>
              <a:gs pos="100000">
                <a:srgbClr val="2A5298"/>
              </a:gs>
            </a:gsLst>
            <a:lin ang="5400000" scaled="0"/>
          </a:gradFill>
          <a:ln>
            <a:noFill/>
          </a:ln>
          <a:effectLst>
            <a:glow rad="1016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4EA4B8-0CF5-6E45-7613-889423A7F5BC}"/>
              </a:ext>
            </a:extLst>
          </p:cNvPr>
          <p:cNvSpPr txBox="1"/>
          <p:nvPr/>
        </p:nvSpPr>
        <p:spPr>
          <a:xfrm>
            <a:off x="5676900" y="8694"/>
            <a:ext cx="838200" cy="400110"/>
          </a:xfrm>
          <a:prstGeom prst="rect">
            <a:avLst/>
          </a:prstGeom>
          <a:noFill/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bg1">
                      <a:lumMod val="75000"/>
                      <a:alpha val="40000"/>
                    </a:schemeClr>
                  </a:outerShdw>
                </a:effectLst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3</a:t>
            </a:r>
            <a:endParaRPr lang="ko-KR" altLang="en-US" sz="2000" dirty="0">
              <a:solidFill>
                <a:schemeClr val="bg1"/>
              </a:solidFill>
              <a:effectLst>
                <a:outerShdw blurRad="50800" dist="38100" dir="2700000" algn="tl" rotWithShape="0">
                  <a:schemeClr val="bg1">
                    <a:lumMod val="75000"/>
                    <a:alpha val="40000"/>
                  </a:schemeClr>
                </a:outerShdw>
              </a:effectLst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A0CD96-ABA6-699A-B02F-0115F3E711D9}"/>
              </a:ext>
            </a:extLst>
          </p:cNvPr>
          <p:cNvSpPr txBox="1"/>
          <p:nvPr/>
        </p:nvSpPr>
        <p:spPr>
          <a:xfrm>
            <a:off x="1219198" y="537364"/>
            <a:ext cx="9753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1E3C7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프로젝트 수행내용</a:t>
            </a:r>
          </a:p>
        </p:txBody>
      </p:sp>
      <p:pic>
        <p:nvPicPr>
          <p:cNvPr id="36" name="Object 3">
            <a:extLst>
              <a:ext uri="{FF2B5EF4-FFF2-40B4-BE49-F238E27FC236}">
                <a16:creationId xmlns:a16="http://schemas.microsoft.com/office/drawing/2014/main" id="{7EBC45D5-F123-1827-A2C0-F0D67C9DB22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5400000" flipV="1">
            <a:off x="1267209" y="3710511"/>
            <a:ext cx="4965422" cy="60628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545F2C6C-E172-597B-8C21-0F80580563F4}"/>
              </a:ext>
            </a:extLst>
          </p:cNvPr>
          <p:cNvSpPr txBox="1"/>
          <p:nvPr/>
        </p:nvSpPr>
        <p:spPr>
          <a:xfrm>
            <a:off x="695827" y="1413282"/>
            <a:ext cx="29186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 smtClean="0">
                <a:solidFill>
                  <a:srgbClr val="1E3C72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소스 파일</a:t>
            </a:r>
            <a:endParaRPr lang="en-US" altLang="ko-KR" sz="3600" b="1" dirty="0" smtClean="0">
              <a:solidFill>
                <a:srgbClr val="1E3C72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algn="ctr"/>
            <a:r>
              <a:rPr lang="ko-KR" altLang="en-US" sz="3600" b="1" dirty="0" smtClean="0">
                <a:solidFill>
                  <a:srgbClr val="1E3C72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구성</a:t>
            </a:r>
            <a:endParaRPr lang="en-US" altLang="ko-KR" sz="3600" b="1" dirty="0">
              <a:solidFill>
                <a:srgbClr val="1E3C72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0A0CD96-ABA6-699A-B02F-0115F3E711D9}"/>
              </a:ext>
            </a:extLst>
          </p:cNvPr>
          <p:cNvSpPr txBox="1"/>
          <p:nvPr/>
        </p:nvSpPr>
        <p:spPr>
          <a:xfrm>
            <a:off x="1219198" y="834292"/>
            <a:ext cx="9753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rgbClr val="1E3C7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Flask</a:t>
            </a:r>
            <a:endParaRPr lang="ko-KR" altLang="en-US" sz="1200" dirty="0">
              <a:solidFill>
                <a:srgbClr val="1E3C72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B20ADF8-B038-1620-82BB-0F65803F75D0}"/>
              </a:ext>
            </a:extLst>
          </p:cNvPr>
          <p:cNvSpPr txBox="1"/>
          <p:nvPr/>
        </p:nvSpPr>
        <p:spPr>
          <a:xfrm>
            <a:off x="3985066" y="4954229"/>
            <a:ext cx="8430012" cy="1531188"/>
          </a:xfrm>
          <a:prstGeom prst="rect">
            <a:avLst/>
          </a:prstGeom>
          <a:noFill/>
        </p:spPr>
        <p:txBody>
          <a:bodyPr wrap="square" lIns="144000" rtlCol="0">
            <a:spAutoFit/>
          </a:bodyPr>
          <a:lstStyle/>
          <a:p>
            <a:pPr>
              <a:lnSpc>
                <a:spcPct val="170000"/>
              </a:lnSpc>
            </a:pPr>
            <a:r>
              <a:rPr lang="en-US" altLang="ko-KR" sz="1100" kern="0" spc="0" dirty="0" err="1" smtClean="0">
                <a:solidFill>
                  <a:srgbClr val="000000"/>
                </a:solidFill>
                <a:effectLst/>
                <a:latin typeface="+mn-ea"/>
              </a:rPr>
              <a:t>popularMovie</a:t>
            </a:r>
            <a:r>
              <a:rPr lang="en-US" altLang="ko-KR" sz="1100" kern="0" spc="0" dirty="0" smtClean="0">
                <a:solidFill>
                  <a:srgbClr val="000000"/>
                </a:solidFill>
                <a:effectLst/>
                <a:latin typeface="+mn-ea"/>
              </a:rPr>
              <a:t>() </a:t>
            </a:r>
            <a:r>
              <a:rPr lang="ko-KR" altLang="en-US" sz="1100" kern="0" spc="0" dirty="0" smtClean="0">
                <a:solidFill>
                  <a:srgbClr val="000000"/>
                </a:solidFill>
                <a:effectLst/>
                <a:latin typeface="+mn-ea"/>
              </a:rPr>
              <a:t>함수는 </a:t>
            </a:r>
            <a:r>
              <a:rPr lang="ko-KR" altLang="en-US" sz="1100" kern="0" dirty="0" err="1" smtClean="0">
                <a:solidFill>
                  <a:srgbClr val="000000"/>
                </a:solidFill>
                <a:latin typeface="+mn-ea"/>
              </a:rPr>
              <a:t>인기도인</a:t>
            </a:r>
            <a:r>
              <a:rPr lang="ko-KR" altLang="en-US" sz="1100" kern="0" dirty="0" smtClean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100" kern="0" dirty="0" smtClean="0">
                <a:solidFill>
                  <a:srgbClr val="000000"/>
                </a:solidFill>
                <a:latin typeface="+mn-ea"/>
              </a:rPr>
              <a:t>popularity</a:t>
            </a:r>
            <a:r>
              <a:rPr lang="ko-KR" altLang="en-US" sz="1100" kern="0" dirty="0" smtClean="0">
                <a:solidFill>
                  <a:srgbClr val="000000"/>
                </a:solidFill>
                <a:latin typeface="+mn-ea"/>
              </a:rPr>
              <a:t>를 기준으로 정렬하여 결과를 반환한다</a:t>
            </a:r>
            <a:r>
              <a:rPr lang="en-US" altLang="ko-KR" sz="1100" kern="0" dirty="0" smtClean="0">
                <a:solidFill>
                  <a:srgbClr val="000000"/>
                </a:solidFill>
                <a:latin typeface="+mn-ea"/>
              </a:rPr>
              <a:t>.</a:t>
            </a:r>
          </a:p>
          <a:p>
            <a:pPr>
              <a:lnSpc>
                <a:spcPct val="170000"/>
              </a:lnSpc>
            </a:pPr>
            <a:r>
              <a:rPr lang="en-US" altLang="ko-KR" sz="1100" kern="0" spc="0" dirty="0" err="1" smtClean="0">
                <a:solidFill>
                  <a:srgbClr val="000000"/>
                </a:solidFill>
                <a:effectLst/>
                <a:latin typeface="+mn-ea"/>
              </a:rPr>
              <a:t>recentMovie</a:t>
            </a:r>
            <a:r>
              <a:rPr lang="en-US" altLang="ko-KR" sz="1100" kern="0" spc="0" dirty="0" smtClean="0">
                <a:solidFill>
                  <a:srgbClr val="000000"/>
                </a:solidFill>
                <a:effectLst/>
                <a:latin typeface="+mn-ea"/>
              </a:rPr>
              <a:t>() </a:t>
            </a:r>
            <a:r>
              <a:rPr lang="ko-KR" altLang="en-US" sz="1100" kern="0" spc="0" dirty="0" smtClean="0">
                <a:solidFill>
                  <a:srgbClr val="000000"/>
                </a:solidFill>
                <a:effectLst/>
                <a:latin typeface="+mn-ea"/>
              </a:rPr>
              <a:t>함수는 현재 상영중인 영화를 반환하는 </a:t>
            </a:r>
            <a:r>
              <a:rPr lang="en-US" altLang="ko-KR" sz="1100" kern="0" spc="0" dirty="0" err="1" smtClean="0">
                <a:solidFill>
                  <a:srgbClr val="000000"/>
                </a:solidFill>
                <a:effectLst/>
                <a:latin typeface="+mn-ea"/>
              </a:rPr>
              <a:t>make_result_playing</a:t>
            </a:r>
            <a:r>
              <a:rPr lang="en-US" altLang="ko-KR" sz="1100" kern="0" spc="0" dirty="0" smtClean="0">
                <a:solidFill>
                  <a:srgbClr val="000000"/>
                </a:solidFill>
                <a:effectLst/>
                <a:latin typeface="+mn-ea"/>
              </a:rPr>
              <a:t> </a:t>
            </a:r>
            <a:r>
              <a:rPr lang="ko-KR" altLang="en-US" sz="1100" kern="0" spc="0" dirty="0" smtClean="0">
                <a:solidFill>
                  <a:srgbClr val="000000"/>
                </a:solidFill>
                <a:effectLst/>
                <a:latin typeface="+mn-ea"/>
              </a:rPr>
              <a:t>함수를 호출하고 정보를 반환한다</a:t>
            </a:r>
            <a:r>
              <a:rPr lang="en-US" altLang="ko-KR" sz="1100" kern="0" spc="0" dirty="0" smtClean="0">
                <a:solidFill>
                  <a:srgbClr val="000000"/>
                </a:solidFill>
                <a:effectLst/>
                <a:latin typeface="+mn-ea"/>
              </a:rPr>
              <a:t>.</a:t>
            </a:r>
          </a:p>
          <a:p>
            <a:pPr>
              <a:lnSpc>
                <a:spcPct val="170000"/>
              </a:lnSpc>
            </a:pPr>
            <a:r>
              <a:rPr lang="en-US" altLang="ko-KR" sz="1100" kern="0" dirty="0" err="1" smtClean="0">
                <a:solidFill>
                  <a:srgbClr val="000000"/>
                </a:solidFill>
                <a:latin typeface="+mn-ea"/>
              </a:rPr>
              <a:t>upcomingMovie</a:t>
            </a:r>
            <a:r>
              <a:rPr lang="en-US" altLang="ko-KR" sz="1100" kern="0" dirty="0" smtClean="0">
                <a:solidFill>
                  <a:srgbClr val="000000"/>
                </a:solidFill>
                <a:latin typeface="+mn-ea"/>
              </a:rPr>
              <a:t>() </a:t>
            </a:r>
            <a:r>
              <a:rPr lang="ko-KR" altLang="en-US" sz="1100" kern="0" dirty="0" smtClean="0">
                <a:solidFill>
                  <a:srgbClr val="000000"/>
                </a:solidFill>
                <a:latin typeface="+mn-ea"/>
              </a:rPr>
              <a:t>함수는 개봉예정인 영화를 반환하는 </a:t>
            </a:r>
            <a:r>
              <a:rPr lang="en-US" altLang="ko-KR" sz="1100" kern="0" dirty="0" err="1" smtClean="0">
                <a:solidFill>
                  <a:srgbClr val="000000"/>
                </a:solidFill>
                <a:latin typeface="+mn-ea"/>
              </a:rPr>
              <a:t>make_result_upcoming</a:t>
            </a:r>
            <a:r>
              <a:rPr lang="en-US" altLang="ko-KR" sz="1100" kern="0" dirty="0" smtClean="0">
                <a:solidFill>
                  <a:srgbClr val="000000"/>
                </a:solidFill>
                <a:latin typeface="+mn-ea"/>
              </a:rPr>
              <a:t> </a:t>
            </a:r>
            <a:r>
              <a:rPr lang="ko-KR" altLang="en-US" sz="1100" kern="0" dirty="0" smtClean="0">
                <a:solidFill>
                  <a:srgbClr val="000000"/>
                </a:solidFill>
                <a:latin typeface="+mn-ea"/>
              </a:rPr>
              <a:t>함수를 호출하고 정보를 반환한다</a:t>
            </a:r>
            <a:r>
              <a:rPr lang="en-US" altLang="ko-KR" sz="1100" kern="0" dirty="0" smtClean="0">
                <a:solidFill>
                  <a:srgbClr val="000000"/>
                </a:solidFill>
                <a:latin typeface="+mn-ea"/>
              </a:rPr>
              <a:t>.</a:t>
            </a:r>
          </a:p>
          <a:p>
            <a:pPr>
              <a:lnSpc>
                <a:spcPct val="170000"/>
              </a:lnSpc>
            </a:pPr>
            <a:r>
              <a:rPr lang="en-US" altLang="ko-KR" sz="1100" kern="0" dirty="0" err="1">
                <a:solidFill>
                  <a:srgbClr val="000000"/>
                </a:solidFill>
                <a:latin typeface="+mn-ea"/>
              </a:rPr>
              <a:t>m</a:t>
            </a:r>
            <a:r>
              <a:rPr lang="en-US" altLang="ko-KR" sz="1100" kern="0" spc="0" dirty="0" err="1" smtClean="0">
                <a:solidFill>
                  <a:srgbClr val="000000"/>
                </a:solidFill>
                <a:effectLst/>
                <a:latin typeface="+mn-ea"/>
              </a:rPr>
              <a:t>ake_result_playing</a:t>
            </a:r>
            <a:r>
              <a:rPr lang="en-US" altLang="ko-KR" sz="1100" kern="0" spc="0" dirty="0" smtClean="0">
                <a:solidFill>
                  <a:srgbClr val="000000"/>
                </a:solidFill>
                <a:effectLst/>
                <a:latin typeface="+mn-ea"/>
              </a:rPr>
              <a:t>() </a:t>
            </a:r>
            <a:r>
              <a:rPr lang="ko-KR" altLang="en-US" sz="1100" kern="0" spc="0" dirty="0" smtClean="0">
                <a:solidFill>
                  <a:srgbClr val="000000"/>
                </a:solidFill>
                <a:effectLst/>
                <a:latin typeface="+mn-ea"/>
              </a:rPr>
              <a:t>함수는 </a:t>
            </a:r>
            <a:r>
              <a:rPr lang="en-US" altLang="ko-KR" sz="1100" kern="0" spc="0" dirty="0" smtClean="0">
                <a:solidFill>
                  <a:srgbClr val="000000"/>
                </a:solidFill>
                <a:effectLst/>
                <a:latin typeface="+mn-ea"/>
              </a:rPr>
              <a:t>TMDB</a:t>
            </a:r>
            <a:r>
              <a:rPr lang="ko-KR" altLang="en-US" sz="1100" kern="0" spc="0" dirty="0" smtClean="0">
                <a:solidFill>
                  <a:srgbClr val="000000"/>
                </a:solidFill>
                <a:effectLst/>
                <a:latin typeface="+mn-ea"/>
              </a:rPr>
              <a:t>로부터 </a:t>
            </a:r>
            <a:r>
              <a:rPr lang="ko-KR" altLang="en-US" sz="1100" kern="0" spc="0" dirty="0" err="1" smtClean="0">
                <a:solidFill>
                  <a:srgbClr val="000000"/>
                </a:solidFill>
                <a:effectLst/>
                <a:latin typeface="+mn-ea"/>
              </a:rPr>
              <a:t>상영중</a:t>
            </a:r>
            <a:r>
              <a:rPr lang="ko-KR" altLang="en-US" sz="1100" kern="0" spc="0" dirty="0" smtClean="0">
                <a:solidFill>
                  <a:srgbClr val="000000"/>
                </a:solidFill>
                <a:effectLst/>
                <a:latin typeface="+mn-ea"/>
              </a:rPr>
              <a:t> 영화 데이터를 접근하여 반환한다</a:t>
            </a:r>
            <a:r>
              <a:rPr lang="en-US" altLang="ko-KR" sz="1100" kern="0" spc="0" dirty="0" smtClean="0">
                <a:solidFill>
                  <a:srgbClr val="000000"/>
                </a:solidFill>
                <a:effectLst/>
                <a:latin typeface="+mn-ea"/>
              </a:rPr>
              <a:t>.</a:t>
            </a:r>
          </a:p>
          <a:p>
            <a:pPr>
              <a:lnSpc>
                <a:spcPct val="170000"/>
              </a:lnSpc>
            </a:pPr>
            <a:r>
              <a:rPr lang="en-US" altLang="ko-KR" sz="1100" kern="0" dirty="0" err="1">
                <a:solidFill>
                  <a:srgbClr val="000000"/>
                </a:solidFill>
                <a:latin typeface="+mn-ea"/>
              </a:rPr>
              <a:t>m</a:t>
            </a:r>
            <a:r>
              <a:rPr lang="en-US" altLang="ko-KR" sz="1100" kern="0" dirty="0" err="1" smtClean="0">
                <a:solidFill>
                  <a:srgbClr val="000000"/>
                </a:solidFill>
                <a:latin typeface="+mn-ea"/>
              </a:rPr>
              <a:t>ake_result_upcoming</a:t>
            </a:r>
            <a:r>
              <a:rPr lang="en-US" altLang="ko-KR" sz="1100" kern="0" dirty="0" smtClean="0">
                <a:solidFill>
                  <a:srgbClr val="000000"/>
                </a:solidFill>
                <a:latin typeface="+mn-ea"/>
              </a:rPr>
              <a:t>() </a:t>
            </a:r>
            <a:r>
              <a:rPr lang="ko-KR" altLang="en-US" sz="1100" kern="0" dirty="0" smtClean="0">
                <a:solidFill>
                  <a:srgbClr val="000000"/>
                </a:solidFill>
                <a:latin typeface="+mn-ea"/>
              </a:rPr>
              <a:t>함수는 </a:t>
            </a:r>
            <a:r>
              <a:rPr lang="en-US" altLang="ko-KR" sz="1100" kern="0" dirty="0" smtClean="0">
                <a:solidFill>
                  <a:srgbClr val="000000"/>
                </a:solidFill>
                <a:latin typeface="+mn-ea"/>
              </a:rPr>
              <a:t>TMDB</a:t>
            </a:r>
            <a:r>
              <a:rPr lang="ko-KR" altLang="en-US" sz="1100" kern="0" dirty="0" smtClean="0">
                <a:solidFill>
                  <a:srgbClr val="000000"/>
                </a:solidFill>
                <a:latin typeface="+mn-ea"/>
              </a:rPr>
              <a:t>로부터 개봉예정인 영화 데이터를 접근하여 반환한다</a:t>
            </a:r>
            <a:r>
              <a:rPr lang="en-US" altLang="ko-KR" sz="1100" kern="0" dirty="0" smtClean="0">
                <a:solidFill>
                  <a:srgbClr val="000000"/>
                </a:solidFill>
                <a:latin typeface="+mn-ea"/>
              </a:rPr>
              <a:t>.</a:t>
            </a:r>
            <a:endParaRPr lang="ko-KR" altLang="en-US" sz="1100" kern="0" spc="0" dirty="0">
              <a:solidFill>
                <a:srgbClr val="000000"/>
              </a:solidFill>
              <a:effectLst/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5066" y="1348594"/>
            <a:ext cx="4465707" cy="3368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2066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자유형: 도형 3">
            <a:extLst>
              <a:ext uri="{FF2B5EF4-FFF2-40B4-BE49-F238E27FC236}">
                <a16:creationId xmlns:a16="http://schemas.microsoft.com/office/drawing/2014/main" id="{CB7B3DA9-E450-D7A1-2BC4-5AAF5480F25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357368 w 12192000"/>
              <a:gd name="connsiteY0" fmla="*/ 203199 h 6858000"/>
              <a:gd name="connsiteX1" fmla="*/ 181429 w 12192000"/>
              <a:gd name="connsiteY1" fmla="*/ 379138 h 6858000"/>
              <a:gd name="connsiteX2" fmla="*/ 181429 w 12192000"/>
              <a:gd name="connsiteY2" fmla="*/ 6486117 h 6858000"/>
              <a:gd name="connsiteX3" fmla="*/ 357368 w 12192000"/>
              <a:gd name="connsiteY3" fmla="*/ 6662056 h 6858000"/>
              <a:gd name="connsiteX4" fmla="*/ 11834632 w 12192000"/>
              <a:gd name="connsiteY4" fmla="*/ 6662056 h 6858000"/>
              <a:gd name="connsiteX5" fmla="*/ 12010571 w 12192000"/>
              <a:gd name="connsiteY5" fmla="*/ 6486117 h 6858000"/>
              <a:gd name="connsiteX6" fmla="*/ 12010571 w 12192000"/>
              <a:gd name="connsiteY6" fmla="*/ 379138 h 6858000"/>
              <a:gd name="connsiteX7" fmla="*/ 11834632 w 12192000"/>
              <a:gd name="connsiteY7" fmla="*/ 203199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357368" y="203199"/>
                </a:moveTo>
                <a:cubicBezTo>
                  <a:pt x="260200" y="203199"/>
                  <a:pt x="181429" y="281970"/>
                  <a:pt x="181429" y="379138"/>
                </a:cubicBezTo>
                <a:lnTo>
                  <a:pt x="181429" y="6486117"/>
                </a:lnTo>
                <a:cubicBezTo>
                  <a:pt x="181429" y="6583285"/>
                  <a:pt x="260200" y="6662056"/>
                  <a:pt x="357368" y="6662056"/>
                </a:cubicBezTo>
                <a:lnTo>
                  <a:pt x="11834632" y="6662056"/>
                </a:lnTo>
                <a:cubicBezTo>
                  <a:pt x="11931800" y="6662056"/>
                  <a:pt x="12010571" y="6583285"/>
                  <a:pt x="12010571" y="6486117"/>
                </a:cubicBezTo>
                <a:lnTo>
                  <a:pt x="12010571" y="379138"/>
                </a:lnTo>
                <a:cubicBezTo>
                  <a:pt x="12010571" y="281970"/>
                  <a:pt x="11931800" y="203199"/>
                  <a:pt x="11834632" y="203199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7D7D6B68-D4DC-0B92-4AEE-3D6155000BA3}"/>
              </a:ext>
            </a:extLst>
          </p:cNvPr>
          <p:cNvSpPr/>
          <p:nvPr/>
        </p:nvSpPr>
        <p:spPr>
          <a:xfrm>
            <a:off x="5297830" y="0"/>
            <a:ext cx="1596339" cy="479055"/>
          </a:xfrm>
          <a:custGeom>
            <a:avLst/>
            <a:gdLst>
              <a:gd name="connsiteX0" fmla="*/ 0 w 1755763"/>
              <a:gd name="connsiteY0" fmla="*/ 0 h 689429"/>
              <a:gd name="connsiteX1" fmla="*/ 1755763 w 1755763"/>
              <a:gd name="connsiteY1" fmla="*/ 0 h 689429"/>
              <a:gd name="connsiteX2" fmla="*/ 1713736 w 1755763"/>
              <a:gd name="connsiteY2" fmla="*/ 135387 h 689429"/>
              <a:gd name="connsiteX3" fmla="*/ 877881 w 1755763"/>
              <a:gd name="connsiteY3" fmla="*/ 689429 h 689429"/>
              <a:gd name="connsiteX4" fmla="*/ 42026 w 1755763"/>
              <a:gd name="connsiteY4" fmla="*/ 135387 h 689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55763" h="689429">
                <a:moveTo>
                  <a:pt x="0" y="0"/>
                </a:moveTo>
                <a:lnTo>
                  <a:pt x="1755763" y="0"/>
                </a:lnTo>
                <a:lnTo>
                  <a:pt x="1713736" y="135387"/>
                </a:lnTo>
                <a:cubicBezTo>
                  <a:pt x="1576025" y="460974"/>
                  <a:pt x="1253632" y="689429"/>
                  <a:pt x="877881" y="689429"/>
                </a:cubicBezTo>
                <a:cubicBezTo>
                  <a:pt x="502131" y="689429"/>
                  <a:pt x="179738" y="460974"/>
                  <a:pt x="42026" y="1353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glow rad="1016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6FCE7664-1245-30C4-3259-3D3B7D4D4138}"/>
              </a:ext>
            </a:extLst>
          </p:cNvPr>
          <p:cNvSpPr/>
          <p:nvPr/>
        </p:nvSpPr>
        <p:spPr>
          <a:xfrm>
            <a:off x="5370517" y="0"/>
            <a:ext cx="1450963" cy="435428"/>
          </a:xfrm>
          <a:custGeom>
            <a:avLst/>
            <a:gdLst>
              <a:gd name="connsiteX0" fmla="*/ 0 w 1755763"/>
              <a:gd name="connsiteY0" fmla="*/ 0 h 689429"/>
              <a:gd name="connsiteX1" fmla="*/ 1755763 w 1755763"/>
              <a:gd name="connsiteY1" fmla="*/ 0 h 689429"/>
              <a:gd name="connsiteX2" fmla="*/ 1713736 w 1755763"/>
              <a:gd name="connsiteY2" fmla="*/ 135387 h 689429"/>
              <a:gd name="connsiteX3" fmla="*/ 877881 w 1755763"/>
              <a:gd name="connsiteY3" fmla="*/ 689429 h 689429"/>
              <a:gd name="connsiteX4" fmla="*/ 42026 w 1755763"/>
              <a:gd name="connsiteY4" fmla="*/ 135387 h 689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55763" h="689429">
                <a:moveTo>
                  <a:pt x="0" y="0"/>
                </a:moveTo>
                <a:lnTo>
                  <a:pt x="1755763" y="0"/>
                </a:lnTo>
                <a:lnTo>
                  <a:pt x="1713736" y="135387"/>
                </a:lnTo>
                <a:cubicBezTo>
                  <a:pt x="1576025" y="460974"/>
                  <a:pt x="1253632" y="689429"/>
                  <a:pt x="877881" y="689429"/>
                </a:cubicBezTo>
                <a:cubicBezTo>
                  <a:pt x="502131" y="689429"/>
                  <a:pt x="179738" y="460974"/>
                  <a:pt x="42026" y="135387"/>
                </a:cubicBezTo>
                <a:close/>
              </a:path>
            </a:pathLst>
          </a:custGeom>
          <a:gradFill>
            <a:gsLst>
              <a:gs pos="0">
                <a:srgbClr val="1E3C72"/>
              </a:gs>
              <a:gs pos="100000">
                <a:srgbClr val="2A5298"/>
              </a:gs>
            </a:gsLst>
            <a:lin ang="5400000" scaled="0"/>
          </a:gradFill>
          <a:ln>
            <a:noFill/>
          </a:ln>
          <a:effectLst>
            <a:glow rad="1016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4EA4B8-0CF5-6E45-7613-889423A7F5BC}"/>
              </a:ext>
            </a:extLst>
          </p:cNvPr>
          <p:cNvSpPr txBox="1"/>
          <p:nvPr/>
        </p:nvSpPr>
        <p:spPr>
          <a:xfrm>
            <a:off x="5676900" y="8694"/>
            <a:ext cx="838200" cy="400110"/>
          </a:xfrm>
          <a:prstGeom prst="rect">
            <a:avLst/>
          </a:prstGeom>
          <a:noFill/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bg1">
                      <a:lumMod val="75000"/>
                      <a:alpha val="40000"/>
                    </a:schemeClr>
                  </a:outerShdw>
                </a:effectLst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3</a:t>
            </a:r>
            <a:endParaRPr lang="ko-KR" altLang="en-US" sz="2000" dirty="0">
              <a:solidFill>
                <a:schemeClr val="bg1"/>
              </a:solidFill>
              <a:effectLst>
                <a:outerShdw blurRad="50800" dist="38100" dir="2700000" algn="tl" rotWithShape="0">
                  <a:schemeClr val="bg1">
                    <a:lumMod val="75000"/>
                    <a:alpha val="40000"/>
                  </a:schemeClr>
                </a:outerShdw>
              </a:effectLst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A0CD96-ABA6-699A-B02F-0115F3E711D9}"/>
              </a:ext>
            </a:extLst>
          </p:cNvPr>
          <p:cNvSpPr txBox="1"/>
          <p:nvPr/>
        </p:nvSpPr>
        <p:spPr>
          <a:xfrm>
            <a:off x="1219198" y="537364"/>
            <a:ext cx="9753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1E3C7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프로젝트 수행내용</a:t>
            </a:r>
          </a:p>
        </p:txBody>
      </p:sp>
      <p:pic>
        <p:nvPicPr>
          <p:cNvPr id="36" name="Object 3">
            <a:extLst>
              <a:ext uri="{FF2B5EF4-FFF2-40B4-BE49-F238E27FC236}">
                <a16:creationId xmlns:a16="http://schemas.microsoft.com/office/drawing/2014/main" id="{7EBC45D5-F123-1827-A2C0-F0D67C9DB22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5400000" flipV="1">
            <a:off x="1267209" y="3710511"/>
            <a:ext cx="4965422" cy="60628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545F2C6C-E172-597B-8C21-0F80580563F4}"/>
              </a:ext>
            </a:extLst>
          </p:cNvPr>
          <p:cNvSpPr txBox="1"/>
          <p:nvPr/>
        </p:nvSpPr>
        <p:spPr>
          <a:xfrm>
            <a:off x="695827" y="1413282"/>
            <a:ext cx="29186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 smtClean="0">
                <a:solidFill>
                  <a:srgbClr val="1E3C72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소스 파일</a:t>
            </a:r>
            <a:endParaRPr lang="en-US" altLang="ko-KR" sz="3600" b="1" dirty="0" smtClean="0">
              <a:solidFill>
                <a:srgbClr val="1E3C72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algn="ctr"/>
            <a:r>
              <a:rPr lang="ko-KR" altLang="en-US" sz="3600" b="1" dirty="0" smtClean="0">
                <a:solidFill>
                  <a:srgbClr val="1E3C72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구성</a:t>
            </a:r>
            <a:endParaRPr lang="en-US" altLang="ko-KR" sz="3600" b="1" dirty="0">
              <a:solidFill>
                <a:srgbClr val="1E3C72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0A0CD96-ABA6-699A-B02F-0115F3E711D9}"/>
              </a:ext>
            </a:extLst>
          </p:cNvPr>
          <p:cNvSpPr txBox="1"/>
          <p:nvPr/>
        </p:nvSpPr>
        <p:spPr>
          <a:xfrm>
            <a:off x="1219198" y="834292"/>
            <a:ext cx="9753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rgbClr val="1E3C7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Flask</a:t>
            </a:r>
            <a:endParaRPr lang="ko-KR" altLang="en-US" sz="1200" dirty="0">
              <a:solidFill>
                <a:srgbClr val="1E3C72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B20ADF8-B038-1620-82BB-0F65803F75D0}"/>
              </a:ext>
            </a:extLst>
          </p:cNvPr>
          <p:cNvSpPr txBox="1"/>
          <p:nvPr/>
        </p:nvSpPr>
        <p:spPr>
          <a:xfrm>
            <a:off x="9098279" y="1238749"/>
            <a:ext cx="2320125" cy="1531188"/>
          </a:xfrm>
          <a:prstGeom prst="rect">
            <a:avLst/>
          </a:prstGeom>
          <a:noFill/>
        </p:spPr>
        <p:txBody>
          <a:bodyPr wrap="square" lIns="144000" rtlCol="0">
            <a:spAutoFit/>
          </a:bodyPr>
          <a:lstStyle/>
          <a:p>
            <a:pPr>
              <a:lnSpc>
                <a:spcPct val="170000"/>
              </a:lnSpc>
            </a:pPr>
            <a:r>
              <a:rPr lang="en-US" altLang="ko-KR" sz="1100" kern="0" dirty="0" err="1" smtClean="0">
                <a:solidFill>
                  <a:srgbClr val="000000"/>
                </a:solidFill>
                <a:latin typeface="+mn-ea"/>
              </a:rPr>
              <a:t>Info_list</a:t>
            </a:r>
            <a:r>
              <a:rPr lang="en-US" altLang="ko-KR" sz="1100" kern="0" dirty="0" smtClean="0">
                <a:solidFill>
                  <a:srgbClr val="000000"/>
                </a:solidFill>
                <a:latin typeface="+mn-ea"/>
              </a:rPr>
              <a:t>, </a:t>
            </a:r>
            <a:r>
              <a:rPr lang="en-US" altLang="ko-KR" sz="1100" kern="0" dirty="0" err="1" smtClean="0">
                <a:solidFill>
                  <a:srgbClr val="000000"/>
                </a:solidFill>
                <a:latin typeface="+mn-ea"/>
              </a:rPr>
              <a:t>info_listR</a:t>
            </a:r>
            <a:r>
              <a:rPr lang="ko-KR" altLang="en-US" sz="1100" kern="0" dirty="0" smtClean="0">
                <a:solidFill>
                  <a:srgbClr val="000000"/>
                </a:solidFill>
                <a:latin typeface="+mn-ea"/>
              </a:rPr>
              <a:t>은 답변 시 검색 결과 또는 추천을 위해 제공할 컨텐츠 수를 </a:t>
            </a:r>
            <a:r>
              <a:rPr lang="en-US" altLang="ko-KR" sz="1100" kern="0" dirty="0" smtClean="0">
                <a:solidFill>
                  <a:srgbClr val="000000"/>
                </a:solidFill>
                <a:latin typeface="+mn-ea"/>
              </a:rPr>
              <a:t>6</a:t>
            </a:r>
            <a:r>
              <a:rPr lang="ko-KR" altLang="en-US" sz="1100" kern="0" dirty="0" smtClean="0">
                <a:solidFill>
                  <a:srgbClr val="000000"/>
                </a:solidFill>
                <a:latin typeface="+mn-ea"/>
              </a:rPr>
              <a:t>개로 제한하여 해당 컨텐츠의 제목과 포스터를 구성하여 반환하는 함수이다</a:t>
            </a:r>
            <a:r>
              <a:rPr lang="en-US" altLang="ko-KR" sz="1100" kern="0" dirty="0" smtClean="0">
                <a:solidFill>
                  <a:srgbClr val="000000"/>
                </a:solidFill>
                <a:latin typeface="+mn-ea"/>
              </a:rPr>
              <a:t>.</a:t>
            </a:r>
            <a:endParaRPr lang="ko-KR" altLang="en-US" sz="1100" kern="0" spc="0" dirty="0">
              <a:solidFill>
                <a:srgbClr val="000000"/>
              </a:solidFill>
              <a:effectLst/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2695" y="1172846"/>
            <a:ext cx="4724809" cy="5395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3326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자유형: 도형 3">
            <a:extLst>
              <a:ext uri="{FF2B5EF4-FFF2-40B4-BE49-F238E27FC236}">
                <a16:creationId xmlns:a16="http://schemas.microsoft.com/office/drawing/2014/main" id="{CB7B3DA9-E450-D7A1-2BC4-5AAF5480F25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357368 w 12192000"/>
              <a:gd name="connsiteY0" fmla="*/ 203199 h 6858000"/>
              <a:gd name="connsiteX1" fmla="*/ 181429 w 12192000"/>
              <a:gd name="connsiteY1" fmla="*/ 379138 h 6858000"/>
              <a:gd name="connsiteX2" fmla="*/ 181429 w 12192000"/>
              <a:gd name="connsiteY2" fmla="*/ 6486117 h 6858000"/>
              <a:gd name="connsiteX3" fmla="*/ 357368 w 12192000"/>
              <a:gd name="connsiteY3" fmla="*/ 6662056 h 6858000"/>
              <a:gd name="connsiteX4" fmla="*/ 11834632 w 12192000"/>
              <a:gd name="connsiteY4" fmla="*/ 6662056 h 6858000"/>
              <a:gd name="connsiteX5" fmla="*/ 12010571 w 12192000"/>
              <a:gd name="connsiteY5" fmla="*/ 6486117 h 6858000"/>
              <a:gd name="connsiteX6" fmla="*/ 12010571 w 12192000"/>
              <a:gd name="connsiteY6" fmla="*/ 379138 h 6858000"/>
              <a:gd name="connsiteX7" fmla="*/ 11834632 w 12192000"/>
              <a:gd name="connsiteY7" fmla="*/ 203199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357368" y="203199"/>
                </a:moveTo>
                <a:cubicBezTo>
                  <a:pt x="260200" y="203199"/>
                  <a:pt x="181429" y="281970"/>
                  <a:pt x="181429" y="379138"/>
                </a:cubicBezTo>
                <a:lnTo>
                  <a:pt x="181429" y="6486117"/>
                </a:lnTo>
                <a:cubicBezTo>
                  <a:pt x="181429" y="6583285"/>
                  <a:pt x="260200" y="6662056"/>
                  <a:pt x="357368" y="6662056"/>
                </a:cubicBezTo>
                <a:lnTo>
                  <a:pt x="11834632" y="6662056"/>
                </a:lnTo>
                <a:cubicBezTo>
                  <a:pt x="11931800" y="6662056"/>
                  <a:pt x="12010571" y="6583285"/>
                  <a:pt x="12010571" y="6486117"/>
                </a:cubicBezTo>
                <a:lnTo>
                  <a:pt x="12010571" y="379138"/>
                </a:lnTo>
                <a:cubicBezTo>
                  <a:pt x="12010571" y="281970"/>
                  <a:pt x="11931800" y="203199"/>
                  <a:pt x="11834632" y="203199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7D7D6B68-D4DC-0B92-4AEE-3D6155000BA3}"/>
              </a:ext>
            </a:extLst>
          </p:cNvPr>
          <p:cNvSpPr/>
          <p:nvPr/>
        </p:nvSpPr>
        <p:spPr>
          <a:xfrm>
            <a:off x="5297830" y="0"/>
            <a:ext cx="1596339" cy="479055"/>
          </a:xfrm>
          <a:custGeom>
            <a:avLst/>
            <a:gdLst>
              <a:gd name="connsiteX0" fmla="*/ 0 w 1755763"/>
              <a:gd name="connsiteY0" fmla="*/ 0 h 689429"/>
              <a:gd name="connsiteX1" fmla="*/ 1755763 w 1755763"/>
              <a:gd name="connsiteY1" fmla="*/ 0 h 689429"/>
              <a:gd name="connsiteX2" fmla="*/ 1713736 w 1755763"/>
              <a:gd name="connsiteY2" fmla="*/ 135387 h 689429"/>
              <a:gd name="connsiteX3" fmla="*/ 877881 w 1755763"/>
              <a:gd name="connsiteY3" fmla="*/ 689429 h 689429"/>
              <a:gd name="connsiteX4" fmla="*/ 42026 w 1755763"/>
              <a:gd name="connsiteY4" fmla="*/ 135387 h 689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55763" h="689429">
                <a:moveTo>
                  <a:pt x="0" y="0"/>
                </a:moveTo>
                <a:lnTo>
                  <a:pt x="1755763" y="0"/>
                </a:lnTo>
                <a:lnTo>
                  <a:pt x="1713736" y="135387"/>
                </a:lnTo>
                <a:cubicBezTo>
                  <a:pt x="1576025" y="460974"/>
                  <a:pt x="1253632" y="689429"/>
                  <a:pt x="877881" y="689429"/>
                </a:cubicBezTo>
                <a:cubicBezTo>
                  <a:pt x="502131" y="689429"/>
                  <a:pt x="179738" y="460974"/>
                  <a:pt x="42026" y="1353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glow rad="1016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6FCE7664-1245-30C4-3259-3D3B7D4D4138}"/>
              </a:ext>
            </a:extLst>
          </p:cNvPr>
          <p:cNvSpPr/>
          <p:nvPr/>
        </p:nvSpPr>
        <p:spPr>
          <a:xfrm>
            <a:off x="5370517" y="0"/>
            <a:ext cx="1450963" cy="435428"/>
          </a:xfrm>
          <a:custGeom>
            <a:avLst/>
            <a:gdLst>
              <a:gd name="connsiteX0" fmla="*/ 0 w 1755763"/>
              <a:gd name="connsiteY0" fmla="*/ 0 h 689429"/>
              <a:gd name="connsiteX1" fmla="*/ 1755763 w 1755763"/>
              <a:gd name="connsiteY1" fmla="*/ 0 h 689429"/>
              <a:gd name="connsiteX2" fmla="*/ 1713736 w 1755763"/>
              <a:gd name="connsiteY2" fmla="*/ 135387 h 689429"/>
              <a:gd name="connsiteX3" fmla="*/ 877881 w 1755763"/>
              <a:gd name="connsiteY3" fmla="*/ 689429 h 689429"/>
              <a:gd name="connsiteX4" fmla="*/ 42026 w 1755763"/>
              <a:gd name="connsiteY4" fmla="*/ 135387 h 689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55763" h="689429">
                <a:moveTo>
                  <a:pt x="0" y="0"/>
                </a:moveTo>
                <a:lnTo>
                  <a:pt x="1755763" y="0"/>
                </a:lnTo>
                <a:lnTo>
                  <a:pt x="1713736" y="135387"/>
                </a:lnTo>
                <a:cubicBezTo>
                  <a:pt x="1576025" y="460974"/>
                  <a:pt x="1253632" y="689429"/>
                  <a:pt x="877881" y="689429"/>
                </a:cubicBezTo>
                <a:cubicBezTo>
                  <a:pt x="502131" y="689429"/>
                  <a:pt x="179738" y="460974"/>
                  <a:pt x="42026" y="135387"/>
                </a:cubicBezTo>
                <a:close/>
              </a:path>
            </a:pathLst>
          </a:custGeom>
          <a:gradFill>
            <a:gsLst>
              <a:gs pos="0">
                <a:srgbClr val="1E3C72"/>
              </a:gs>
              <a:gs pos="100000">
                <a:srgbClr val="2A5298"/>
              </a:gs>
            </a:gsLst>
            <a:lin ang="5400000" scaled="0"/>
          </a:gradFill>
          <a:ln>
            <a:noFill/>
          </a:ln>
          <a:effectLst>
            <a:glow rad="1016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4EA4B8-0CF5-6E45-7613-889423A7F5BC}"/>
              </a:ext>
            </a:extLst>
          </p:cNvPr>
          <p:cNvSpPr txBox="1"/>
          <p:nvPr/>
        </p:nvSpPr>
        <p:spPr>
          <a:xfrm>
            <a:off x="5676900" y="8694"/>
            <a:ext cx="838200" cy="400110"/>
          </a:xfrm>
          <a:prstGeom prst="rect">
            <a:avLst/>
          </a:prstGeom>
          <a:noFill/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bg1">
                      <a:lumMod val="75000"/>
                      <a:alpha val="40000"/>
                    </a:schemeClr>
                  </a:outerShdw>
                </a:effectLst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3</a:t>
            </a:r>
            <a:endParaRPr lang="ko-KR" altLang="en-US" sz="2000" dirty="0">
              <a:solidFill>
                <a:schemeClr val="bg1"/>
              </a:solidFill>
              <a:effectLst>
                <a:outerShdw blurRad="50800" dist="38100" dir="2700000" algn="tl" rotWithShape="0">
                  <a:schemeClr val="bg1">
                    <a:lumMod val="75000"/>
                    <a:alpha val="40000"/>
                  </a:schemeClr>
                </a:outerShdw>
              </a:effectLst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A0CD96-ABA6-699A-B02F-0115F3E711D9}"/>
              </a:ext>
            </a:extLst>
          </p:cNvPr>
          <p:cNvSpPr txBox="1"/>
          <p:nvPr/>
        </p:nvSpPr>
        <p:spPr>
          <a:xfrm>
            <a:off x="1219198" y="537364"/>
            <a:ext cx="9753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1E3C7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프로젝트 수행내용</a:t>
            </a:r>
          </a:p>
        </p:txBody>
      </p:sp>
      <p:pic>
        <p:nvPicPr>
          <p:cNvPr id="36" name="Object 3">
            <a:extLst>
              <a:ext uri="{FF2B5EF4-FFF2-40B4-BE49-F238E27FC236}">
                <a16:creationId xmlns:a16="http://schemas.microsoft.com/office/drawing/2014/main" id="{7EBC45D5-F123-1827-A2C0-F0D67C9DB22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5400000" flipV="1">
            <a:off x="1267209" y="3710511"/>
            <a:ext cx="4965422" cy="60628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545F2C6C-E172-597B-8C21-0F80580563F4}"/>
              </a:ext>
            </a:extLst>
          </p:cNvPr>
          <p:cNvSpPr txBox="1"/>
          <p:nvPr/>
        </p:nvSpPr>
        <p:spPr>
          <a:xfrm>
            <a:off x="695827" y="1413282"/>
            <a:ext cx="29186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 smtClean="0">
                <a:solidFill>
                  <a:srgbClr val="1E3C72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소스 파일</a:t>
            </a:r>
            <a:endParaRPr lang="en-US" altLang="ko-KR" sz="3600" b="1" dirty="0" smtClean="0">
              <a:solidFill>
                <a:srgbClr val="1E3C72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algn="ctr"/>
            <a:r>
              <a:rPr lang="ko-KR" altLang="en-US" sz="3600" b="1" dirty="0" smtClean="0">
                <a:solidFill>
                  <a:srgbClr val="1E3C72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구성</a:t>
            </a:r>
            <a:endParaRPr lang="en-US" altLang="ko-KR" sz="3600" b="1" dirty="0">
              <a:solidFill>
                <a:srgbClr val="1E3C72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0A0CD96-ABA6-699A-B02F-0115F3E711D9}"/>
              </a:ext>
            </a:extLst>
          </p:cNvPr>
          <p:cNvSpPr txBox="1"/>
          <p:nvPr/>
        </p:nvSpPr>
        <p:spPr>
          <a:xfrm>
            <a:off x="1219198" y="834292"/>
            <a:ext cx="9753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rgbClr val="1E3C7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Flask</a:t>
            </a:r>
            <a:endParaRPr lang="ko-KR" altLang="en-US" sz="1200" dirty="0">
              <a:solidFill>
                <a:srgbClr val="1E3C72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B20ADF8-B038-1620-82BB-0F65803F75D0}"/>
              </a:ext>
            </a:extLst>
          </p:cNvPr>
          <p:cNvSpPr txBox="1"/>
          <p:nvPr/>
        </p:nvSpPr>
        <p:spPr>
          <a:xfrm>
            <a:off x="4062813" y="5698177"/>
            <a:ext cx="8430012" cy="626710"/>
          </a:xfrm>
          <a:prstGeom prst="rect">
            <a:avLst/>
          </a:prstGeom>
          <a:noFill/>
        </p:spPr>
        <p:txBody>
          <a:bodyPr wrap="square" lIns="144000" rtlCol="0">
            <a:spAutoFit/>
          </a:bodyPr>
          <a:lstStyle/>
          <a:p>
            <a:pPr>
              <a:lnSpc>
                <a:spcPct val="170000"/>
              </a:lnSpc>
            </a:pPr>
            <a:r>
              <a:rPr lang="en-US" altLang="ko-KR" sz="1100" kern="0" dirty="0" err="1" smtClean="0">
                <a:solidFill>
                  <a:srgbClr val="000000"/>
                </a:solidFill>
                <a:latin typeface="+mn-ea"/>
              </a:rPr>
              <a:t>make_result</a:t>
            </a:r>
            <a:r>
              <a:rPr lang="en-US" altLang="ko-KR" sz="1100" kern="0" dirty="0" smtClean="0">
                <a:solidFill>
                  <a:srgbClr val="000000"/>
                </a:solidFill>
                <a:latin typeface="+mn-ea"/>
              </a:rPr>
              <a:t>, </a:t>
            </a:r>
            <a:r>
              <a:rPr lang="en-US" altLang="ko-KR" sz="1100" kern="0" dirty="0" err="1" smtClean="0">
                <a:solidFill>
                  <a:srgbClr val="000000"/>
                </a:solidFill>
                <a:latin typeface="+mn-ea"/>
              </a:rPr>
              <a:t>make_result_keyword</a:t>
            </a:r>
            <a:r>
              <a:rPr lang="en-US" altLang="ko-KR" sz="1100" kern="0" dirty="0" smtClean="0">
                <a:solidFill>
                  <a:srgbClr val="000000"/>
                </a:solidFill>
                <a:latin typeface="+mn-ea"/>
              </a:rPr>
              <a:t>, </a:t>
            </a:r>
            <a:r>
              <a:rPr lang="en-US" altLang="ko-KR" sz="1100" kern="0" dirty="0" err="1" smtClean="0">
                <a:solidFill>
                  <a:srgbClr val="000000"/>
                </a:solidFill>
                <a:latin typeface="+mn-ea"/>
              </a:rPr>
              <a:t>make_result_similar</a:t>
            </a:r>
            <a:r>
              <a:rPr lang="en-US" altLang="ko-KR" sz="1100" kern="0" dirty="0" smtClean="0">
                <a:solidFill>
                  <a:srgbClr val="000000"/>
                </a:solidFill>
                <a:latin typeface="+mn-ea"/>
              </a:rPr>
              <a:t>, </a:t>
            </a:r>
            <a:r>
              <a:rPr lang="en-US" altLang="ko-KR" sz="1100" kern="0" dirty="0" err="1" smtClean="0">
                <a:solidFill>
                  <a:srgbClr val="000000"/>
                </a:solidFill>
                <a:latin typeface="+mn-ea"/>
              </a:rPr>
              <a:t>make_result_cast</a:t>
            </a:r>
            <a:r>
              <a:rPr lang="en-US" altLang="ko-KR" sz="1100" kern="0" dirty="0" smtClean="0">
                <a:solidFill>
                  <a:srgbClr val="000000"/>
                </a:solidFill>
                <a:latin typeface="+mn-ea"/>
              </a:rPr>
              <a:t>, </a:t>
            </a:r>
            <a:r>
              <a:rPr lang="en-US" altLang="ko-KR" sz="1100" kern="0" dirty="0" err="1" smtClean="0">
                <a:solidFill>
                  <a:srgbClr val="000000"/>
                </a:solidFill>
                <a:latin typeface="+mn-ea"/>
              </a:rPr>
              <a:t>make_result_id</a:t>
            </a:r>
            <a:r>
              <a:rPr lang="en-US" altLang="ko-KR" sz="1100" kern="0" dirty="0" smtClean="0">
                <a:solidFill>
                  <a:srgbClr val="000000"/>
                </a:solidFill>
                <a:latin typeface="+mn-ea"/>
              </a:rPr>
              <a:t> </a:t>
            </a:r>
            <a:r>
              <a:rPr lang="ko-KR" altLang="en-US" sz="1100" kern="0" dirty="0" smtClean="0">
                <a:solidFill>
                  <a:srgbClr val="000000"/>
                </a:solidFill>
                <a:latin typeface="+mn-ea"/>
              </a:rPr>
              <a:t>함수는</a:t>
            </a:r>
            <a:endParaRPr lang="en-US" altLang="ko-KR" sz="1100" kern="0" dirty="0" smtClean="0">
              <a:solidFill>
                <a:srgbClr val="000000"/>
              </a:solidFill>
              <a:latin typeface="+mn-ea"/>
            </a:endParaRPr>
          </a:p>
          <a:p>
            <a:pPr>
              <a:lnSpc>
                <a:spcPct val="170000"/>
              </a:lnSpc>
            </a:pPr>
            <a:r>
              <a:rPr lang="en-US" altLang="ko-KR" sz="1100" kern="0" dirty="0" smtClean="0">
                <a:solidFill>
                  <a:srgbClr val="000000"/>
                </a:solidFill>
                <a:latin typeface="+mn-ea"/>
              </a:rPr>
              <a:t>keyword, similar, cast, id</a:t>
            </a:r>
            <a:r>
              <a:rPr lang="ko-KR" altLang="en-US" sz="1100" kern="0" dirty="0" smtClean="0">
                <a:solidFill>
                  <a:srgbClr val="000000"/>
                </a:solidFill>
                <a:latin typeface="+mn-ea"/>
              </a:rPr>
              <a:t>를 찾는 함수이다</a:t>
            </a:r>
            <a:r>
              <a:rPr lang="en-US" altLang="ko-KR" sz="1100" kern="0" dirty="0" smtClean="0">
                <a:solidFill>
                  <a:srgbClr val="000000"/>
                </a:solidFill>
                <a:latin typeface="+mn-ea"/>
              </a:rPr>
              <a:t>  </a:t>
            </a:r>
            <a:endParaRPr lang="ko-KR" altLang="en-US" sz="1100" kern="0" spc="0" dirty="0">
              <a:solidFill>
                <a:srgbClr val="000000"/>
              </a:solidFill>
              <a:effectLst/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9800" y="1258114"/>
            <a:ext cx="2644369" cy="424470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7819" y="1306646"/>
            <a:ext cx="2423370" cy="2751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0685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자유형: 도형 3">
            <a:extLst>
              <a:ext uri="{FF2B5EF4-FFF2-40B4-BE49-F238E27FC236}">
                <a16:creationId xmlns:a16="http://schemas.microsoft.com/office/drawing/2014/main" id="{CB7B3DA9-E450-D7A1-2BC4-5AAF5480F25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357368 w 12192000"/>
              <a:gd name="connsiteY0" fmla="*/ 203199 h 6858000"/>
              <a:gd name="connsiteX1" fmla="*/ 181429 w 12192000"/>
              <a:gd name="connsiteY1" fmla="*/ 379138 h 6858000"/>
              <a:gd name="connsiteX2" fmla="*/ 181429 w 12192000"/>
              <a:gd name="connsiteY2" fmla="*/ 6486117 h 6858000"/>
              <a:gd name="connsiteX3" fmla="*/ 357368 w 12192000"/>
              <a:gd name="connsiteY3" fmla="*/ 6662056 h 6858000"/>
              <a:gd name="connsiteX4" fmla="*/ 11834632 w 12192000"/>
              <a:gd name="connsiteY4" fmla="*/ 6662056 h 6858000"/>
              <a:gd name="connsiteX5" fmla="*/ 12010571 w 12192000"/>
              <a:gd name="connsiteY5" fmla="*/ 6486117 h 6858000"/>
              <a:gd name="connsiteX6" fmla="*/ 12010571 w 12192000"/>
              <a:gd name="connsiteY6" fmla="*/ 379138 h 6858000"/>
              <a:gd name="connsiteX7" fmla="*/ 11834632 w 12192000"/>
              <a:gd name="connsiteY7" fmla="*/ 203199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357368" y="203199"/>
                </a:moveTo>
                <a:cubicBezTo>
                  <a:pt x="260200" y="203199"/>
                  <a:pt x="181429" y="281970"/>
                  <a:pt x="181429" y="379138"/>
                </a:cubicBezTo>
                <a:lnTo>
                  <a:pt x="181429" y="6486117"/>
                </a:lnTo>
                <a:cubicBezTo>
                  <a:pt x="181429" y="6583285"/>
                  <a:pt x="260200" y="6662056"/>
                  <a:pt x="357368" y="6662056"/>
                </a:cubicBezTo>
                <a:lnTo>
                  <a:pt x="11834632" y="6662056"/>
                </a:lnTo>
                <a:cubicBezTo>
                  <a:pt x="11931800" y="6662056"/>
                  <a:pt x="12010571" y="6583285"/>
                  <a:pt x="12010571" y="6486117"/>
                </a:cubicBezTo>
                <a:lnTo>
                  <a:pt x="12010571" y="379138"/>
                </a:lnTo>
                <a:cubicBezTo>
                  <a:pt x="12010571" y="281970"/>
                  <a:pt x="11931800" y="203199"/>
                  <a:pt x="11834632" y="203199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7D7D6B68-D4DC-0B92-4AEE-3D6155000BA3}"/>
              </a:ext>
            </a:extLst>
          </p:cNvPr>
          <p:cNvSpPr/>
          <p:nvPr/>
        </p:nvSpPr>
        <p:spPr>
          <a:xfrm>
            <a:off x="5297830" y="0"/>
            <a:ext cx="1596339" cy="479055"/>
          </a:xfrm>
          <a:custGeom>
            <a:avLst/>
            <a:gdLst>
              <a:gd name="connsiteX0" fmla="*/ 0 w 1755763"/>
              <a:gd name="connsiteY0" fmla="*/ 0 h 689429"/>
              <a:gd name="connsiteX1" fmla="*/ 1755763 w 1755763"/>
              <a:gd name="connsiteY1" fmla="*/ 0 h 689429"/>
              <a:gd name="connsiteX2" fmla="*/ 1713736 w 1755763"/>
              <a:gd name="connsiteY2" fmla="*/ 135387 h 689429"/>
              <a:gd name="connsiteX3" fmla="*/ 877881 w 1755763"/>
              <a:gd name="connsiteY3" fmla="*/ 689429 h 689429"/>
              <a:gd name="connsiteX4" fmla="*/ 42026 w 1755763"/>
              <a:gd name="connsiteY4" fmla="*/ 135387 h 689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55763" h="689429">
                <a:moveTo>
                  <a:pt x="0" y="0"/>
                </a:moveTo>
                <a:lnTo>
                  <a:pt x="1755763" y="0"/>
                </a:lnTo>
                <a:lnTo>
                  <a:pt x="1713736" y="135387"/>
                </a:lnTo>
                <a:cubicBezTo>
                  <a:pt x="1576025" y="460974"/>
                  <a:pt x="1253632" y="689429"/>
                  <a:pt x="877881" y="689429"/>
                </a:cubicBezTo>
                <a:cubicBezTo>
                  <a:pt x="502131" y="689429"/>
                  <a:pt x="179738" y="460974"/>
                  <a:pt x="42026" y="1353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glow rad="1016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6FCE7664-1245-30C4-3259-3D3B7D4D4138}"/>
              </a:ext>
            </a:extLst>
          </p:cNvPr>
          <p:cNvSpPr/>
          <p:nvPr/>
        </p:nvSpPr>
        <p:spPr>
          <a:xfrm>
            <a:off x="5370517" y="0"/>
            <a:ext cx="1450963" cy="435428"/>
          </a:xfrm>
          <a:custGeom>
            <a:avLst/>
            <a:gdLst>
              <a:gd name="connsiteX0" fmla="*/ 0 w 1755763"/>
              <a:gd name="connsiteY0" fmla="*/ 0 h 689429"/>
              <a:gd name="connsiteX1" fmla="*/ 1755763 w 1755763"/>
              <a:gd name="connsiteY1" fmla="*/ 0 h 689429"/>
              <a:gd name="connsiteX2" fmla="*/ 1713736 w 1755763"/>
              <a:gd name="connsiteY2" fmla="*/ 135387 h 689429"/>
              <a:gd name="connsiteX3" fmla="*/ 877881 w 1755763"/>
              <a:gd name="connsiteY3" fmla="*/ 689429 h 689429"/>
              <a:gd name="connsiteX4" fmla="*/ 42026 w 1755763"/>
              <a:gd name="connsiteY4" fmla="*/ 135387 h 689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55763" h="689429">
                <a:moveTo>
                  <a:pt x="0" y="0"/>
                </a:moveTo>
                <a:lnTo>
                  <a:pt x="1755763" y="0"/>
                </a:lnTo>
                <a:lnTo>
                  <a:pt x="1713736" y="135387"/>
                </a:lnTo>
                <a:cubicBezTo>
                  <a:pt x="1576025" y="460974"/>
                  <a:pt x="1253632" y="689429"/>
                  <a:pt x="877881" y="689429"/>
                </a:cubicBezTo>
                <a:cubicBezTo>
                  <a:pt x="502131" y="689429"/>
                  <a:pt x="179738" y="460974"/>
                  <a:pt x="42026" y="135387"/>
                </a:cubicBezTo>
                <a:close/>
              </a:path>
            </a:pathLst>
          </a:custGeom>
          <a:gradFill>
            <a:gsLst>
              <a:gs pos="0">
                <a:srgbClr val="1E3C72"/>
              </a:gs>
              <a:gs pos="100000">
                <a:srgbClr val="2A5298"/>
              </a:gs>
            </a:gsLst>
            <a:lin ang="5400000" scaled="0"/>
          </a:gradFill>
          <a:ln>
            <a:noFill/>
          </a:ln>
          <a:effectLst>
            <a:glow rad="1016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4EA4B8-0CF5-6E45-7613-889423A7F5BC}"/>
              </a:ext>
            </a:extLst>
          </p:cNvPr>
          <p:cNvSpPr txBox="1"/>
          <p:nvPr/>
        </p:nvSpPr>
        <p:spPr>
          <a:xfrm>
            <a:off x="5676900" y="8694"/>
            <a:ext cx="838200" cy="400110"/>
          </a:xfrm>
          <a:prstGeom prst="rect">
            <a:avLst/>
          </a:prstGeom>
          <a:noFill/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bg1">
                      <a:lumMod val="75000"/>
                      <a:alpha val="40000"/>
                    </a:schemeClr>
                  </a:outerShdw>
                </a:effectLst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3</a:t>
            </a:r>
            <a:endParaRPr lang="ko-KR" altLang="en-US" sz="2000" dirty="0">
              <a:solidFill>
                <a:schemeClr val="bg1"/>
              </a:solidFill>
              <a:effectLst>
                <a:outerShdw blurRad="50800" dist="38100" dir="2700000" algn="tl" rotWithShape="0">
                  <a:schemeClr val="bg1">
                    <a:lumMod val="75000"/>
                    <a:alpha val="40000"/>
                  </a:schemeClr>
                </a:outerShdw>
              </a:effectLst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A0CD96-ABA6-699A-B02F-0115F3E711D9}"/>
              </a:ext>
            </a:extLst>
          </p:cNvPr>
          <p:cNvSpPr txBox="1"/>
          <p:nvPr/>
        </p:nvSpPr>
        <p:spPr>
          <a:xfrm>
            <a:off x="1219198" y="537364"/>
            <a:ext cx="9753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1E3C7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프로젝트 수행내용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0A0CD96-ABA6-699A-B02F-0115F3E711D9}"/>
              </a:ext>
            </a:extLst>
          </p:cNvPr>
          <p:cNvSpPr txBox="1"/>
          <p:nvPr/>
        </p:nvSpPr>
        <p:spPr>
          <a:xfrm>
            <a:off x="1219198" y="834292"/>
            <a:ext cx="9753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rgbClr val="1E3C7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Flask</a:t>
            </a:r>
            <a:endParaRPr lang="ko-KR" altLang="en-US" sz="1200" dirty="0">
              <a:solidFill>
                <a:srgbClr val="1E3C72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B20ADF8-B038-1620-82BB-0F65803F75D0}"/>
              </a:ext>
            </a:extLst>
          </p:cNvPr>
          <p:cNvSpPr txBox="1"/>
          <p:nvPr/>
        </p:nvSpPr>
        <p:spPr>
          <a:xfrm>
            <a:off x="2917602" y="5058221"/>
            <a:ext cx="7194995" cy="667875"/>
          </a:xfrm>
          <a:prstGeom prst="rect">
            <a:avLst/>
          </a:prstGeom>
          <a:noFill/>
        </p:spPr>
        <p:txBody>
          <a:bodyPr wrap="square" lIns="144000" rtlCol="0">
            <a:spAutoFit/>
          </a:bodyPr>
          <a:lstStyle/>
          <a:p>
            <a:pPr>
              <a:lnSpc>
                <a:spcPct val="170000"/>
              </a:lnSpc>
            </a:pPr>
            <a:r>
              <a:rPr lang="en-US" altLang="ko-KR" sz="1100" kern="0" dirty="0" err="1">
                <a:solidFill>
                  <a:srgbClr val="000000"/>
                </a:solidFill>
                <a:latin typeface="+mn-ea"/>
              </a:rPr>
              <a:t>m</a:t>
            </a:r>
            <a:r>
              <a:rPr lang="en-US" altLang="ko-KR" sz="1100" kern="0" spc="0" dirty="0" err="1" smtClean="0">
                <a:solidFill>
                  <a:srgbClr val="000000"/>
                </a:solidFill>
                <a:effectLst/>
                <a:latin typeface="+mn-ea"/>
              </a:rPr>
              <a:t>akeDetail</a:t>
            </a:r>
            <a:r>
              <a:rPr lang="en-US" altLang="ko-KR" sz="1100" kern="0" spc="0" dirty="0" smtClean="0">
                <a:solidFill>
                  <a:srgbClr val="000000"/>
                </a:solidFill>
                <a:effectLst/>
                <a:latin typeface="+mn-ea"/>
              </a:rPr>
              <a:t>() </a:t>
            </a:r>
            <a:r>
              <a:rPr lang="ko-KR" altLang="en-US" sz="1100" kern="0" spc="0" dirty="0" smtClean="0">
                <a:solidFill>
                  <a:srgbClr val="000000"/>
                </a:solidFill>
                <a:effectLst/>
                <a:latin typeface="+mn-ea"/>
              </a:rPr>
              <a:t>함수는 </a:t>
            </a:r>
            <a:r>
              <a:rPr lang="ko-KR" altLang="en-US" sz="1100" kern="0" spc="0" dirty="0" err="1" smtClean="0">
                <a:solidFill>
                  <a:srgbClr val="000000"/>
                </a:solidFill>
                <a:effectLst/>
                <a:latin typeface="+mn-ea"/>
              </a:rPr>
              <a:t>챗봇의</a:t>
            </a:r>
            <a:r>
              <a:rPr lang="ko-KR" altLang="en-US" sz="1100" kern="0" spc="0" dirty="0" smtClean="0">
                <a:solidFill>
                  <a:srgbClr val="000000"/>
                </a:solidFill>
                <a:effectLst/>
                <a:latin typeface="+mn-ea"/>
              </a:rPr>
              <a:t> 답변으로 제공된 컨텐츠의 </a:t>
            </a:r>
            <a:r>
              <a:rPr lang="ko-KR" altLang="en-US" sz="1100" kern="0" dirty="0" smtClean="0">
                <a:solidFill>
                  <a:srgbClr val="000000"/>
                </a:solidFill>
                <a:latin typeface="+mn-ea"/>
              </a:rPr>
              <a:t>포스터 이미지를 클릭 시 해당 컨텐츠의 상세 정보를 구성하는 함수이다</a:t>
            </a:r>
            <a:r>
              <a:rPr lang="en-US" altLang="ko-KR" sz="1100" kern="0" dirty="0" smtClean="0">
                <a:solidFill>
                  <a:srgbClr val="000000"/>
                </a:solidFill>
                <a:latin typeface="+mn-ea"/>
              </a:rPr>
              <a:t>.</a:t>
            </a:r>
            <a:endParaRPr lang="ko-KR" altLang="en-US" sz="1100" kern="0" spc="0" dirty="0">
              <a:solidFill>
                <a:srgbClr val="000000"/>
              </a:solidFill>
              <a:effectLst/>
              <a:latin typeface="+mn-ea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422" y="1386238"/>
            <a:ext cx="3384077" cy="329610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1499" y="1386238"/>
            <a:ext cx="3384077" cy="2419195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5576" y="1373175"/>
            <a:ext cx="3934186" cy="2593778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65576" y="3908017"/>
            <a:ext cx="3322323" cy="86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4844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자유형: 도형 3">
            <a:extLst>
              <a:ext uri="{FF2B5EF4-FFF2-40B4-BE49-F238E27FC236}">
                <a16:creationId xmlns:a16="http://schemas.microsoft.com/office/drawing/2014/main" id="{CB7B3DA9-E450-D7A1-2BC4-5AAF5480F25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357368 w 12192000"/>
              <a:gd name="connsiteY0" fmla="*/ 203199 h 6858000"/>
              <a:gd name="connsiteX1" fmla="*/ 181429 w 12192000"/>
              <a:gd name="connsiteY1" fmla="*/ 379138 h 6858000"/>
              <a:gd name="connsiteX2" fmla="*/ 181429 w 12192000"/>
              <a:gd name="connsiteY2" fmla="*/ 6486117 h 6858000"/>
              <a:gd name="connsiteX3" fmla="*/ 357368 w 12192000"/>
              <a:gd name="connsiteY3" fmla="*/ 6662056 h 6858000"/>
              <a:gd name="connsiteX4" fmla="*/ 11834632 w 12192000"/>
              <a:gd name="connsiteY4" fmla="*/ 6662056 h 6858000"/>
              <a:gd name="connsiteX5" fmla="*/ 12010571 w 12192000"/>
              <a:gd name="connsiteY5" fmla="*/ 6486117 h 6858000"/>
              <a:gd name="connsiteX6" fmla="*/ 12010571 w 12192000"/>
              <a:gd name="connsiteY6" fmla="*/ 379138 h 6858000"/>
              <a:gd name="connsiteX7" fmla="*/ 11834632 w 12192000"/>
              <a:gd name="connsiteY7" fmla="*/ 203199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357368" y="203199"/>
                </a:moveTo>
                <a:cubicBezTo>
                  <a:pt x="260200" y="203199"/>
                  <a:pt x="181429" y="281970"/>
                  <a:pt x="181429" y="379138"/>
                </a:cubicBezTo>
                <a:lnTo>
                  <a:pt x="181429" y="6486117"/>
                </a:lnTo>
                <a:cubicBezTo>
                  <a:pt x="181429" y="6583285"/>
                  <a:pt x="260200" y="6662056"/>
                  <a:pt x="357368" y="6662056"/>
                </a:cubicBezTo>
                <a:lnTo>
                  <a:pt x="11834632" y="6662056"/>
                </a:lnTo>
                <a:cubicBezTo>
                  <a:pt x="11931800" y="6662056"/>
                  <a:pt x="12010571" y="6583285"/>
                  <a:pt x="12010571" y="6486117"/>
                </a:cubicBezTo>
                <a:lnTo>
                  <a:pt x="12010571" y="379138"/>
                </a:lnTo>
                <a:cubicBezTo>
                  <a:pt x="12010571" y="281970"/>
                  <a:pt x="11931800" y="203199"/>
                  <a:pt x="11834632" y="203199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7D7D6B68-D4DC-0B92-4AEE-3D6155000BA3}"/>
              </a:ext>
            </a:extLst>
          </p:cNvPr>
          <p:cNvSpPr/>
          <p:nvPr/>
        </p:nvSpPr>
        <p:spPr>
          <a:xfrm>
            <a:off x="5297830" y="0"/>
            <a:ext cx="1596339" cy="479055"/>
          </a:xfrm>
          <a:custGeom>
            <a:avLst/>
            <a:gdLst>
              <a:gd name="connsiteX0" fmla="*/ 0 w 1755763"/>
              <a:gd name="connsiteY0" fmla="*/ 0 h 689429"/>
              <a:gd name="connsiteX1" fmla="*/ 1755763 w 1755763"/>
              <a:gd name="connsiteY1" fmla="*/ 0 h 689429"/>
              <a:gd name="connsiteX2" fmla="*/ 1713736 w 1755763"/>
              <a:gd name="connsiteY2" fmla="*/ 135387 h 689429"/>
              <a:gd name="connsiteX3" fmla="*/ 877881 w 1755763"/>
              <a:gd name="connsiteY3" fmla="*/ 689429 h 689429"/>
              <a:gd name="connsiteX4" fmla="*/ 42026 w 1755763"/>
              <a:gd name="connsiteY4" fmla="*/ 135387 h 689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55763" h="689429">
                <a:moveTo>
                  <a:pt x="0" y="0"/>
                </a:moveTo>
                <a:lnTo>
                  <a:pt x="1755763" y="0"/>
                </a:lnTo>
                <a:lnTo>
                  <a:pt x="1713736" y="135387"/>
                </a:lnTo>
                <a:cubicBezTo>
                  <a:pt x="1576025" y="460974"/>
                  <a:pt x="1253632" y="689429"/>
                  <a:pt x="877881" y="689429"/>
                </a:cubicBezTo>
                <a:cubicBezTo>
                  <a:pt x="502131" y="689429"/>
                  <a:pt x="179738" y="460974"/>
                  <a:pt x="42026" y="1353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glow rad="1016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6FCE7664-1245-30C4-3259-3D3B7D4D4138}"/>
              </a:ext>
            </a:extLst>
          </p:cNvPr>
          <p:cNvSpPr/>
          <p:nvPr/>
        </p:nvSpPr>
        <p:spPr>
          <a:xfrm>
            <a:off x="5370517" y="0"/>
            <a:ext cx="1450963" cy="435428"/>
          </a:xfrm>
          <a:custGeom>
            <a:avLst/>
            <a:gdLst>
              <a:gd name="connsiteX0" fmla="*/ 0 w 1755763"/>
              <a:gd name="connsiteY0" fmla="*/ 0 h 689429"/>
              <a:gd name="connsiteX1" fmla="*/ 1755763 w 1755763"/>
              <a:gd name="connsiteY1" fmla="*/ 0 h 689429"/>
              <a:gd name="connsiteX2" fmla="*/ 1713736 w 1755763"/>
              <a:gd name="connsiteY2" fmla="*/ 135387 h 689429"/>
              <a:gd name="connsiteX3" fmla="*/ 877881 w 1755763"/>
              <a:gd name="connsiteY3" fmla="*/ 689429 h 689429"/>
              <a:gd name="connsiteX4" fmla="*/ 42026 w 1755763"/>
              <a:gd name="connsiteY4" fmla="*/ 135387 h 689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55763" h="689429">
                <a:moveTo>
                  <a:pt x="0" y="0"/>
                </a:moveTo>
                <a:lnTo>
                  <a:pt x="1755763" y="0"/>
                </a:lnTo>
                <a:lnTo>
                  <a:pt x="1713736" y="135387"/>
                </a:lnTo>
                <a:cubicBezTo>
                  <a:pt x="1576025" y="460974"/>
                  <a:pt x="1253632" y="689429"/>
                  <a:pt x="877881" y="689429"/>
                </a:cubicBezTo>
                <a:cubicBezTo>
                  <a:pt x="502131" y="689429"/>
                  <a:pt x="179738" y="460974"/>
                  <a:pt x="42026" y="135387"/>
                </a:cubicBezTo>
                <a:close/>
              </a:path>
            </a:pathLst>
          </a:custGeom>
          <a:gradFill>
            <a:gsLst>
              <a:gs pos="0">
                <a:srgbClr val="1E3C72"/>
              </a:gs>
              <a:gs pos="100000">
                <a:srgbClr val="2A5298"/>
              </a:gs>
            </a:gsLst>
            <a:lin ang="5400000" scaled="0"/>
          </a:gradFill>
          <a:ln>
            <a:noFill/>
          </a:ln>
          <a:effectLst>
            <a:glow rad="1016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4EA4B8-0CF5-6E45-7613-889423A7F5BC}"/>
              </a:ext>
            </a:extLst>
          </p:cNvPr>
          <p:cNvSpPr txBox="1"/>
          <p:nvPr/>
        </p:nvSpPr>
        <p:spPr>
          <a:xfrm>
            <a:off x="5676900" y="8694"/>
            <a:ext cx="838200" cy="400110"/>
          </a:xfrm>
          <a:prstGeom prst="rect">
            <a:avLst/>
          </a:prstGeom>
          <a:noFill/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bg1">
                      <a:lumMod val="75000"/>
                      <a:alpha val="40000"/>
                    </a:schemeClr>
                  </a:outerShdw>
                </a:effectLst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3</a:t>
            </a:r>
            <a:endParaRPr lang="ko-KR" altLang="en-US" sz="2000" dirty="0">
              <a:solidFill>
                <a:schemeClr val="bg1"/>
              </a:solidFill>
              <a:effectLst>
                <a:outerShdw blurRad="50800" dist="38100" dir="2700000" algn="tl" rotWithShape="0">
                  <a:schemeClr val="bg1">
                    <a:lumMod val="75000"/>
                    <a:alpha val="40000"/>
                  </a:schemeClr>
                </a:outerShdw>
              </a:effectLst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A0CD96-ABA6-699A-B02F-0115F3E711D9}"/>
              </a:ext>
            </a:extLst>
          </p:cNvPr>
          <p:cNvSpPr txBox="1"/>
          <p:nvPr/>
        </p:nvSpPr>
        <p:spPr>
          <a:xfrm>
            <a:off x="1219198" y="527880"/>
            <a:ext cx="9753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1E3C7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프로젝트 수행내용</a:t>
            </a:r>
          </a:p>
        </p:txBody>
      </p:sp>
      <p:pic>
        <p:nvPicPr>
          <p:cNvPr id="36" name="Object 3">
            <a:extLst>
              <a:ext uri="{FF2B5EF4-FFF2-40B4-BE49-F238E27FC236}">
                <a16:creationId xmlns:a16="http://schemas.microsoft.com/office/drawing/2014/main" id="{7EBC45D5-F123-1827-A2C0-F0D67C9DB22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5400000" flipV="1">
            <a:off x="274988" y="3632690"/>
            <a:ext cx="4965422" cy="60628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545F2C6C-E172-597B-8C21-0F80580563F4}"/>
              </a:ext>
            </a:extLst>
          </p:cNvPr>
          <p:cNvSpPr txBox="1"/>
          <p:nvPr/>
        </p:nvSpPr>
        <p:spPr>
          <a:xfrm>
            <a:off x="102440" y="1413282"/>
            <a:ext cx="291869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 err="1">
                <a:solidFill>
                  <a:srgbClr val="1E3C72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메뉴별</a:t>
            </a:r>
            <a:endParaRPr lang="en-US" altLang="ko-KR" sz="3600" b="1" dirty="0">
              <a:solidFill>
                <a:srgbClr val="1E3C72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  <a:p>
            <a:pPr algn="ctr"/>
            <a:r>
              <a:rPr lang="ko-KR" altLang="en-US" sz="3600" b="1" dirty="0">
                <a:solidFill>
                  <a:srgbClr val="1E3C72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기능</a:t>
            </a:r>
            <a:endParaRPr lang="en-US" altLang="ko-KR" sz="3600" b="1" dirty="0">
              <a:solidFill>
                <a:srgbClr val="1E3C72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  <a:p>
            <a:pPr algn="ctr"/>
            <a:r>
              <a:rPr lang="en-US" altLang="ko-KR" sz="2400" b="1" dirty="0">
                <a:solidFill>
                  <a:srgbClr val="1E3C72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[</a:t>
            </a:r>
            <a:r>
              <a:rPr lang="ko-KR" altLang="en-US" sz="2400" b="1" dirty="0">
                <a:solidFill>
                  <a:srgbClr val="1E3C72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 창</a:t>
            </a:r>
            <a:r>
              <a:rPr lang="en-US" altLang="ko-KR" sz="2400" b="1" dirty="0">
                <a:solidFill>
                  <a:srgbClr val="1E3C72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]</a:t>
            </a:r>
          </a:p>
          <a:p>
            <a:pPr algn="ctr"/>
            <a:endParaRPr lang="en-US" altLang="ko-KR" sz="3600" b="1" dirty="0">
              <a:solidFill>
                <a:srgbClr val="1E3C72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95A1F25-820B-D3E7-3C06-2FC4A866BB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905" r="9699"/>
          <a:stretch/>
        </p:blipFill>
        <p:spPr>
          <a:xfrm>
            <a:off x="3021137" y="1180293"/>
            <a:ext cx="8258798" cy="5167752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2626EE13-7D8C-3AED-6868-970E6874B63C}"/>
              </a:ext>
            </a:extLst>
          </p:cNvPr>
          <p:cNvSpPr/>
          <p:nvPr/>
        </p:nvSpPr>
        <p:spPr>
          <a:xfrm>
            <a:off x="7321302" y="4507168"/>
            <a:ext cx="590797" cy="201358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258EF19-7D76-09AB-5F44-F80E871DF22C}"/>
              </a:ext>
            </a:extLst>
          </p:cNvPr>
          <p:cNvCxnSpPr>
            <a:cxnSpLocks/>
          </p:cNvCxnSpPr>
          <p:nvPr/>
        </p:nvCxnSpPr>
        <p:spPr>
          <a:xfrm flipH="1">
            <a:off x="7920749" y="4625309"/>
            <a:ext cx="459790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56F93C2-82EB-2A22-8BCB-30ECCD4B6703}"/>
              </a:ext>
            </a:extLst>
          </p:cNvPr>
          <p:cNvSpPr txBox="1"/>
          <p:nvPr/>
        </p:nvSpPr>
        <p:spPr>
          <a:xfrm>
            <a:off x="8108100" y="4461481"/>
            <a:ext cx="1950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[</a:t>
            </a:r>
            <a:r>
              <a:rPr lang="ko-KR" altLang="en-US" sz="1000" dirty="0">
                <a:solidFill>
                  <a:schemeClr val="bg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회원가입</a:t>
            </a:r>
            <a:r>
              <a:rPr lang="en-US" altLang="ko-KR" sz="1000" dirty="0">
                <a:solidFill>
                  <a:schemeClr val="bg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]</a:t>
            </a:r>
          </a:p>
          <a:p>
            <a:pPr algn="ctr"/>
            <a:r>
              <a:rPr lang="ko-KR" altLang="en-US" sz="1000" dirty="0" err="1">
                <a:solidFill>
                  <a:schemeClr val="bg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클릭시</a:t>
            </a:r>
            <a:r>
              <a:rPr lang="ko-KR" altLang="en-US" sz="1000" dirty="0">
                <a:solidFill>
                  <a:schemeClr val="bg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회원가입 창으로 이동</a:t>
            </a:r>
            <a:endParaRPr lang="en-US" altLang="ko-KR" sz="1000" dirty="0">
              <a:solidFill>
                <a:schemeClr val="bg1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40C6B98-56F5-E5D0-BCBF-B9BB612B3DE8}"/>
              </a:ext>
            </a:extLst>
          </p:cNvPr>
          <p:cNvSpPr txBox="1"/>
          <p:nvPr/>
        </p:nvSpPr>
        <p:spPr>
          <a:xfrm>
            <a:off x="8150644" y="3404005"/>
            <a:ext cx="170138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[</a:t>
            </a:r>
            <a:r>
              <a:rPr lang="ko-KR" altLang="en-US" sz="1000" dirty="0">
                <a:solidFill>
                  <a:schemeClr val="bg1"/>
                </a:solidFill>
                <a:latin typeface="+mn-ea"/>
              </a:rPr>
              <a:t>아이디</a:t>
            </a:r>
            <a:r>
              <a:rPr lang="en-US" altLang="ko-KR" sz="1000" dirty="0">
                <a:solidFill>
                  <a:schemeClr val="bg1"/>
                </a:solidFill>
                <a:latin typeface="+mn-ea"/>
              </a:rPr>
              <a:t>,</a:t>
            </a:r>
            <a:r>
              <a:rPr lang="ko-KR" altLang="en-US" sz="1000" dirty="0">
                <a:solidFill>
                  <a:schemeClr val="bg1"/>
                </a:solidFill>
                <a:latin typeface="+mn-ea"/>
              </a:rPr>
              <a:t>패스워드 </a:t>
            </a:r>
            <a:r>
              <a:rPr lang="ko-KR" altLang="en-US" sz="1000" dirty="0" err="1">
                <a:solidFill>
                  <a:schemeClr val="bg1"/>
                </a:solidFill>
                <a:latin typeface="+mn-ea"/>
              </a:rPr>
              <a:t>입력창</a:t>
            </a:r>
            <a:r>
              <a:rPr lang="en-US" altLang="ko-KR" sz="1000" dirty="0">
                <a:solidFill>
                  <a:schemeClr val="bg1"/>
                </a:solidFill>
                <a:latin typeface="+mn-ea"/>
              </a:rPr>
              <a:t> ]</a:t>
            </a:r>
          </a:p>
          <a:p>
            <a:pPr algn="ctr"/>
            <a:r>
              <a:rPr lang="ko-KR" altLang="en-US" sz="1000" dirty="0">
                <a:solidFill>
                  <a:schemeClr val="bg1"/>
                </a:solidFill>
                <a:latin typeface="+mn-ea"/>
              </a:rPr>
              <a:t>등록한 아이디와 패스워드를 입력하여 로그인</a:t>
            </a:r>
            <a:endParaRPr lang="en-US" altLang="ko-KR" sz="10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C7B54969-BCBF-0912-C4C8-6BA976EB93ED}"/>
              </a:ext>
            </a:extLst>
          </p:cNvPr>
          <p:cNvSpPr/>
          <p:nvPr/>
        </p:nvSpPr>
        <p:spPr>
          <a:xfrm>
            <a:off x="6016625" y="3272609"/>
            <a:ext cx="2134019" cy="81679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BF0C314F-7A2B-7982-2D14-4F38BDFB20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1118" y="2482183"/>
            <a:ext cx="1133633" cy="743054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822FE69C-4A12-0545-D026-42DBC9440FF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568" t="15788" r="7634" b="-1"/>
          <a:stretch/>
        </p:blipFill>
        <p:spPr>
          <a:xfrm>
            <a:off x="6016625" y="2346239"/>
            <a:ext cx="542075" cy="450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98285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자유형: 도형 3">
            <a:extLst>
              <a:ext uri="{FF2B5EF4-FFF2-40B4-BE49-F238E27FC236}">
                <a16:creationId xmlns:a16="http://schemas.microsoft.com/office/drawing/2014/main" id="{CB7B3DA9-E450-D7A1-2BC4-5AAF5480F25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357368 w 12192000"/>
              <a:gd name="connsiteY0" fmla="*/ 203199 h 6858000"/>
              <a:gd name="connsiteX1" fmla="*/ 181429 w 12192000"/>
              <a:gd name="connsiteY1" fmla="*/ 379138 h 6858000"/>
              <a:gd name="connsiteX2" fmla="*/ 181429 w 12192000"/>
              <a:gd name="connsiteY2" fmla="*/ 6486117 h 6858000"/>
              <a:gd name="connsiteX3" fmla="*/ 357368 w 12192000"/>
              <a:gd name="connsiteY3" fmla="*/ 6662056 h 6858000"/>
              <a:gd name="connsiteX4" fmla="*/ 11834632 w 12192000"/>
              <a:gd name="connsiteY4" fmla="*/ 6662056 h 6858000"/>
              <a:gd name="connsiteX5" fmla="*/ 12010571 w 12192000"/>
              <a:gd name="connsiteY5" fmla="*/ 6486117 h 6858000"/>
              <a:gd name="connsiteX6" fmla="*/ 12010571 w 12192000"/>
              <a:gd name="connsiteY6" fmla="*/ 379138 h 6858000"/>
              <a:gd name="connsiteX7" fmla="*/ 11834632 w 12192000"/>
              <a:gd name="connsiteY7" fmla="*/ 203199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357368" y="203199"/>
                </a:moveTo>
                <a:cubicBezTo>
                  <a:pt x="260200" y="203199"/>
                  <a:pt x="181429" y="281970"/>
                  <a:pt x="181429" y="379138"/>
                </a:cubicBezTo>
                <a:lnTo>
                  <a:pt x="181429" y="6486117"/>
                </a:lnTo>
                <a:cubicBezTo>
                  <a:pt x="181429" y="6583285"/>
                  <a:pt x="260200" y="6662056"/>
                  <a:pt x="357368" y="6662056"/>
                </a:cubicBezTo>
                <a:lnTo>
                  <a:pt x="11834632" y="6662056"/>
                </a:lnTo>
                <a:cubicBezTo>
                  <a:pt x="11931800" y="6662056"/>
                  <a:pt x="12010571" y="6583285"/>
                  <a:pt x="12010571" y="6486117"/>
                </a:cubicBezTo>
                <a:lnTo>
                  <a:pt x="12010571" y="379138"/>
                </a:lnTo>
                <a:cubicBezTo>
                  <a:pt x="12010571" y="281970"/>
                  <a:pt x="11931800" y="203199"/>
                  <a:pt x="11834632" y="203199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7D7D6B68-D4DC-0B92-4AEE-3D6155000BA3}"/>
              </a:ext>
            </a:extLst>
          </p:cNvPr>
          <p:cNvSpPr/>
          <p:nvPr/>
        </p:nvSpPr>
        <p:spPr>
          <a:xfrm>
            <a:off x="5297830" y="0"/>
            <a:ext cx="1596339" cy="479055"/>
          </a:xfrm>
          <a:custGeom>
            <a:avLst/>
            <a:gdLst>
              <a:gd name="connsiteX0" fmla="*/ 0 w 1755763"/>
              <a:gd name="connsiteY0" fmla="*/ 0 h 689429"/>
              <a:gd name="connsiteX1" fmla="*/ 1755763 w 1755763"/>
              <a:gd name="connsiteY1" fmla="*/ 0 h 689429"/>
              <a:gd name="connsiteX2" fmla="*/ 1713736 w 1755763"/>
              <a:gd name="connsiteY2" fmla="*/ 135387 h 689429"/>
              <a:gd name="connsiteX3" fmla="*/ 877881 w 1755763"/>
              <a:gd name="connsiteY3" fmla="*/ 689429 h 689429"/>
              <a:gd name="connsiteX4" fmla="*/ 42026 w 1755763"/>
              <a:gd name="connsiteY4" fmla="*/ 135387 h 689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55763" h="689429">
                <a:moveTo>
                  <a:pt x="0" y="0"/>
                </a:moveTo>
                <a:lnTo>
                  <a:pt x="1755763" y="0"/>
                </a:lnTo>
                <a:lnTo>
                  <a:pt x="1713736" y="135387"/>
                </a:lnTo>
                <a:cubicBezTo>
                  <a:pt x="1576025" y="460974"/>
                  <a:pt x="1253632" y="689429"/>
                  <a:pt x="877881" y="689429"/>
                </a:cubicBezTo>
                <a:cubicBezTo>
                  <a:pt x="502131" y="689429"/>
                  <a:pt x="179738" y="460974"/>
                  <a:pt x="42026" y="1353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glow rad="1016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6FCE7664-1245-30C4-3259-3D3B7D4D4138}"/>
              </a:ext>
            </a:extLst>
          </p:cNvPr>
          <p:cNvSpPr/>
          <p:nvPr/>
        </p:nvSpPr>
        <p:spPr>
          <a:xfrm>
            <a:off x="5370517" y="0"/>
            <a:ext cx="1450963" cy="435428"/>
          </a:xfrm>
          <a:custGeom>
            <a:avLst/>
            <a:gdLst>
              <a:gd name="connsiteX0" fmla="*/ 0 w 1755763"/>
              <a:gd name="connsiteY0" fmla="*/ 0 h 689429"/>
              <a:gd name="connsiteX1" fmla="*/ 1755763 w 1755763"/>
              <a:gd name="connsiteY1" fmla="*/ 0 h 689429"/>
              <a:gd name="connsiteX2" fmla="*/ 1713736 w 1755763"/>
              <a:gd name="connsiteY2" fmla="*/ 135387 h 689429"/>
              <a:gd name="connsiteX3" fmla="*/ 877881 w 1755763"/>
              <a:gd name="connsiteY3" fmla="*/ 689429 h 689429"/>
              <a:gd name="connsiteX4" fmla="*/ 42026 w 1755763"/>
              <a:gd name="connsiteY4" fmla="*/ 135387 h 689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55763" h="689429">
                <a:moveTo>
                  <a:pt x="0" y="0"/>
                </a:moveTo>
                <a:lnTo>
                  <a:pt x="1755763" y="0"/>
                </a:lnTo>
                <a:lnTo>
                  <a:pt x="1713736" y="135387"/>
                </a:lnTo>
                <a:cubicBezTo>
                  <a:pt x="1576025" y="460974"/>
                  <a:pt x="1253632" y="689429"/>
                  <a:pt x="877881" y="689429"/>
                </a:cubicBezTo>
                <a:cubicBezTo>
                  <a:pt x="502131" y="689429"/>
                  <a:pt x="179738" y="460974"/>
                  <a:pt x="42026" y="135387"/>
                </a:cubicBezTo>
                <a:close/>
              </a:path>
            </a:pathLst>
          </a:custGeom>
          <a:gradFill>
            <a:gsLst>
              <a:gs pos="0">
                <a:srgbClr val="1E3C72"/>
              </a:gs>
              <a:gs pos="100000">
                <a:srgbClr val="2A5298"/>
              </a:gs>
            </a:gsLst>
            <a:lin ang="5400000" scaled="0"/>
          </a:gradFill>
          <a:ln>
            <a:noFill/>
          </a:ln>
          <a:effectLst>
            <a:glow rad="1016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4EA4B8-0CF5-6E45-7613-889423A7F5BC}"/>
              </a:ext>
            </a:extLst>
          </p:cNvPr>
          <p:cNvSpPr txBox="1"/>
          <p:nvPr/>
        </p:nvSpPr>
        <p:spPr>
          <a:xfrm>
            <a:off x="5676900" y="8694"/>
            <a:ext cx="838200" cy="400110"/>
          </a:xfrm>
          <a:prstGeom prst="rect">
            <a:avLst/>
          </a:prstGeom>
          <a:noFill/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bg1">
                      <a:lumMod val="75000"/>
                      <a:alpha val="40000"/>
                    </a:schemeClr>
                  </a:outerShdw>
                </a:effectLst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3</a:t>
            </a:r>
            <a:endParaRPr lang="ko-KR" altLang="en-US" sz="2000" dirty="0">
              <a:solidFill>
                <a:schemeClr val="bg1"/>
              </a:solidFill>
              <a:effectLst>
                <a:outerShdw blurRad="50800" dist="38100" dir="2700000" algn="tl" rotWithShape="0">
                  <a:schemeClr val="bg1">
                    <a:lumMod val="75000"/>
                    <a:alpha val="40000"/>
                  </a:schemeClr>
                </a:outerShdw>
              </a:effectLst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A0CD96-ABA6-699A-B02F-0115F3E711D9}"/>
              </a:ext>
            </a:extLst>
          </p:cNvPr>
          <p:cNvSpPr txBox="1"/>
          <p:nvPr/>
        </p:nvSpPr>
        <p:spPr>
          <a:xfrm>
            <a:off x="1219198" y="527880"/>
            <a:ext cx="9753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1E3C7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프로젝트 수행내용</a:t>
            </a:r>
          </a:p>
        </p:txBody>
      </p:sp>
      <p:pic>
        <p:nvPicPr>
          <p:cNvPr id="36" name="Object 3">
            <a:extLst>
              <a:ext uri="{FF2B5EF4-FFF2-40B4-BE49-F238E27FC236}">
                <a16:creationId xmlns:a16="http://schemas.microsoft.com/office/drawing/2014/main" id="{7EBC45D5-F123-1827-A2C0-F0D67C9DB22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5400000" flipV="1">
            <a:off x="274988" y="3632690"/>
            <a:ext cx="4965422" cy="60628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545F2C6C-E172-597B-8C21-0F80580563F4}"/>
              </a:ext>
            </a:extLst>
          </p:cNvPr>
          <p:cNvSpPr txBox="1"/>
          <p:nvPr/>
        </p:nvSpPr>
        <p:spPr>
          <a:xfrm>
            <a:off x="102440" y="1413282"/>
            <a:ext cx="291869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 err="1">
                <a:solidFill>
                  <a:srgbClr val="1E3C72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메뉴별</a:t>
            </a:r>
            <a:endParaRPr lang="en-US" altLang="ko-KR" sz="3600" b="1" dirty="0">
              <a:solidFill>
                <a:srgbClr val="1E3C72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  <a:p>
            <a:pPr algn="ctr"/>
            <a:r>
              <a:rPr lang="ko-KR" altLang="en-US" sz="3600" b="1" dirty="0">
                <a:solidFill>
                  <a:srgbClr val="1E3C72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기능</a:t>
            </a:r>
            <a:endParaRPr lang="en-US" altLang="ko-KR" sz="3600" b="1" dirty="0">
              <a:solidFill>
                <a:srgbClr val="1E3C72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  <a:p>
            <a:pPr algn="ctr"/>
            <a:r>
              <a:rPr lang="en-US" altLang="ko-KR" sz="2400" b="1" dirty="0">
                <a:solidFill>
                  <a:srgbClr val="1E3C72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[</a:t>
            </a:r>
            <a:r>
              <a:rPr lang="ko-KR" altLang="en-US" sz="2400" b="1" dirty="0">
                <a:solidFill>
                  <a:srgbClr val="1E3C72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 창</a:t>
            </a:r>
            <a:r>
              <a:rPr lang="en-US" altLang="ko-KR" sz="2400" b="1" dirty="0">
                <a:solidFill>
                  <a:srgbClr val="1E3C72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]</a:t>
            </a:r>
          </a:p>
          <a:p>
            <a:pPr algn="ctr"/>
            <a:endParaRPr lang="en-US" altLang="ko-KR" sz="3600" b="1" dirty="0">
              <a:solidFill>
                <a:srgbClr val="1E3C72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95A1F25-820B-D3E7-3C06-2FC4A866BB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905" r="9699"/>
          <a:stretch/>
        </p:blipFill>
        <p:spPr>
          <a:xfrm>
            <a:off x="3021137" y="1180293"/>
            <a:ext cx="8258798" cy="516775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40C6B98-56F5-E5D0-BCBF-B9BB612B3DE8}"/>
              </a:ext>
            </a:extLst>
          </p:cNvPr>
          <p:cNvSpPr txBox="1"/>
          <p:nvPr/>
        </p:nvSpPr>
        <p:spPr>
          <a:xfrm>
            <a:off x="8653138" y="1898915"/>
            <a:ext cx="228379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sz="1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아이디 잘 못 입력 시</a:t>
            </a:r>
            <a:r>
              <a:rPr lang="en-US" altLang="ko-KR" sz="1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</a:p>
          <a:p>
            <a:pPr algn="ctr"/>
            <a:r>
              <a:rPr lang="ko-KR" altLang="en-US" sz="1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아이디를 잘 못 입력 시 </a:t>
            </a:r>
            <a:r>
              <a:rPr lang="ko-KR" altLang="en-US" sz="1000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에러창</a:t>
            </a:r>
            <a:r>
              <a:rPr lang="ko-KR" altLang="en-US" sz="1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표시</a:t>
            </a:r>
            <a:endParaRPr lang="en-US" altLang="ko-KR" sz="1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로그인 실패</a:t>
            </a:r>
            <a:endParaRPr lang="en-US" altLang="ko-KR" sz="1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C7B54969-BCBF-0912-C4C8-6BA976EB93ED}"/>
              </a:ext>
            </a:extLst>
          </p:cNvPr>
          <p:cNvSpPr/>
          <p:nvPr/>
        </p:nvSpPr>
        <p:spPr>
          <a:xfrm>
            <a:off x="6016625" y="3272609"/>
            <a:ext cx="2134019" cy="400106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BF0C314F-7A2B-7982-2D14-4F38BDFB20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1118" y="2482183"/>
            <a:ext cx="1133633" cy="743054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822FE69C-4A12-0545-D026-42DBC9440FF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568" t="15788" r="7634" b="-1"/>
          <a:stretch/>
        </p:blipFill>
        <p:spPr>
          <a:xfrm>
            <a:off x="6016625" y="2346239"/>
            <a:ext cx="542075" cy="450264"/>
          </a:xfrm>
          <a:prstGeom prst="rect">
            <a:avLst/>
          </a:prstGeom>
        </p:spPr>
      </p:pic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D1E82DF9-5934-A28A-3CFD-EA2C4992AC25}"/>
              </a:ext>
            </a:extLst>
          </p:cNvPr>
          <p:cNvSpPr/>
          <p:nvPr/>
        </p:nvSpPr>
        <p:spPr>
          <a:xfrm>
            <a:off x="6016624" y="3717442"/>
            <a:ext cx="2134019" cy="371957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1710ECE-354D-34B6-7162-12B27E99F8C7}"/>
              </a:ext>
            </a:extLst>
          </p:cNvPr>
          <p:cNvCxnSpPr>
            <a:cxnSpLocks/>
          </p:cNvCxnSpPr>
          <p:nvPr/>
        </p:nvCxnSpPr>
        <p:spPr>
          <a:xfrm flipH="1">
            <a:off x="8150644" y="3073400"/>
            <a:ext cx="459956" cy="35560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>
            <a:extLst>
              <a:ext uri="{FF2B5EF4-FFF2-40B4-BE49-F238E27FC236}">
                <a16:creationId xmlns:a16="http://schemas.microsoft.com/office/drawing/2014/main" id="{1FF22642-BD5D-1BBD-F230-D827EC38D37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015" t="4820" r="2888" b="3832"/>
          <a:stretch/>
        </p:blipFill>
        <p:spPr>
          <a:xfrm>
            <a:off x="8653139" y="2482183"/>
            <a:ext cx="2148211" cy="758613"/>
          </a:xfrm>
          <a:prstGeom prst="rect">
            <a:avLst/>
          </a:prstGeom>
        </p:spPr>
      </p:pic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34B5609A-576F-5211-31CD-069799212988}"/>
              </a:ext>
            </a:extLst>
          </p:cNvPr>
          <p:cNvCxnSpPr>
            <a:cxnSpLocks/>
          </p:cNvCxnSpPr>
          <p:nvPr/>
        </p:nvCxnSpPr>
        <p:spPr>
          <a:xfrm flipH="1" flipV="1">
            <a:off x="8150644" y="3941969"/>
            <a:ext cx="623242" cy="347002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그림 24">
            <a:extLst>
              <a:ext uri="{FF2B5EF4-FFF2-40B4-BE49-F238E27FC236}">
                <a16:creationId xmlns:a16="http://schemas.microsoft.com/office/drawing/2014/main" id="{27CD6CE0-B5C7-754F-253E-4CFF8AD5317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932" t="-2024" r="524" b="3022"/>
          <a:stretch/>
        </p:blipFill>
        <p:spPr>
          <a:xfrm>
            <a:off x="8773886" y="4149340"/>
            <a:ext cx="2251092" cy="77944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86AB5501-C9B6-9B92-1A5D-95595B899B91}"/>
              </a:ext>
            </a:extLst>
          </p:cNvPr>
          <p:cNvSpPr txBox="1"/>
          <p:nvPr/>
        </p:nvSpPr>
        <p:spPr>
          <a:xfrm>
            <a:off x="8685843" y="3595342"/>
            <a:ext cx="246028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sz="1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비밀번호 잘 못 입력 시</a:t>
            </a:r>
            <a:r>
              <a:rPr lang="en-US" altLang="ko-KR" sz="1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</a:p>
          <a:p>
            <a:pPr algn="ctr"/>
            <a:r>
              <a:rPr lang="ko-KR" altLang="en-US" sz="1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패스워드를 잘 못 입력 시 </a:t>
            </a:r>
            <a:r>
              <a:rPr lang="ko-KR" altLang="en-US" sz="1000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에러창</a:t>
            </a:r>
            <a:r>
              <a:rPr lang="ko-KR" altLang="en-US" sz="1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표시</a:t>
            </a:r>
            <a:endParaRPr lang="en-US" altLang="ko-KR" sz="1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로그인 실패</a:t>
            </a:r>
            <a:endParaRPr lang="en-US" altLang="ko-KR" sz="1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70312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자유형: 도형 3">
            <a:extLst>
              <a:ext uri="{FF2B5EF4-FFF2-40B4-BE49-F238E27FC236}">
                <a16:creationId xmlns:a16="http://schemas.microsoft.com/office/drawing/2014/main" id="{CB7B3DA9-E450-D7A1-2BC4-5AAF5480F25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357368 w 12192000"/>
              <a:gd name="connsiteY0" fmla="*/ 203199 h 6858000"/>
              <a:gd name="connsiteX1" fmla="*/ 181429 w 12192000"/>
              <a:gd name="connsiteY1" fmla="*/ 379138 h 6858000"/>
              <a:gd name="connsiteX2" fmla="*/ 181429 w 12192000"/>
              <a:gd name="connsiteY2" fmla="*/ 6486117 h 6858000"/>
              <a:gd name="connsiteX3" fmla="*/ 357368 w 12192000"/>
              <a:gd name="connsiteY3" fmla="*/ 6662056 h 6858000"/>
              <a:gd name="connsiteX4" fmla="*/ 11834632 w 12192000"/>
              <a:gd name="connsiteY4" fmla="*/ 6662056 h 6858000"/>
              <a:gd name="connsiteX5" fmla="*/ 12010571 w 12192000"/>
              <a:gd name="connsiteY5" fmla="*/ 6486117 h 6858000"/>
              <a:gd name="connsiteX6" fmla="*/ 12010571 w 12192000"/>
              <a:gd name="connsiteY6" fmla="*/ 379138 h 6858000"/>
              <a:gd name="connsiteX7" fmla="*/ 11834632 w 12192000"/>
              <a:gd name="connsiteY7" fmla="*/ 203199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357368" y="203199"/>
                </a:moveTo>
                <a:cubicBezTo>
                  <a:pt x="260200" y="203199"/>
                  <a:pt x="181429" y="281970"/>
                  <a:pt x="181429" y="379138"/>
                </a:cubicBezTo>
                <a:lnTo>
                  <a:pt x="181429" y="6486117"/>
                </a:lnTo>
                <a:cubicBezTo>
                  <a:pt x="181429" y="6583285"/>
                  <a:pt x="260200" y="6662056"/>
                  <a:pt x="357368" y="6662056"/>
                </a:cubicBezTo>
                <a:lnTo>
                  <a:pt x="11834632" y="6662056"/>
                </a:lnTo>
                <a:cubicBezTo>
                  <a:pt x="11931800" y="6662056"/>
                  <a:pt x="12010571" y="6583285"/>
                  <a:pt x="12010571" y="6486117"/>
                </a:cubicBezTo>
                <a:lnTo>
                  <a:pt x="12010571" y="379138"/>
                </a:lnTo>
                <a:cubicBezTo>
                  <a:pt x="12010571" y="281970"/>
                  <a:pt x="11931800" y="203199"/>
                  <a:pt x="11834632" y="203199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7D7D6B68-D4DC-0B92-4AEE-3D6155000BA3}"/>
              </a:ext>
            </a:extLst>
          </p:cNvPr>
          <p:cNvSpPr/>
          <p:nvPr/>
        </p:nvSpPr>
        <p:spPr>
          <a:xfrm>
            <a:off x="5297830" y="0"/>
            <a:ext cx="1596339" cy="479055"/>
          </a:xfrm>
          <a:custGeom>
            <a:avLst/>
            <a:gdLst>
              <a:gd name="connsiteX0" fmla="*/ 0 w 1755763"/>
              <a:gd name="connsiteY0" fmla="*/ 0 h 689429"/>
              <a:gd name="connsiteX1" fmla="*/ 1755763 w 1755763"/>
              <a:gd name="connsiteY1" fmla="*/ 0 h 689429"/>
              <a:gd name="connsiteX2" fmla="*/ 1713736 w 1755763"/>
              <a:gd name="connsiteY2" fmla="*/ 135387 h 689429"/>
              <a:gd name="connsiteX3" fmla="*/ 877881 w 1755763"/>
              <a:gd name="connsiteY3" fmla="*/ 689429 h 689429"/>
              <a:gd name="connsiteX4" fmla="*/ 42026 w 1755763"/>
              <a:gd name="connsiteY4" fmla="*/ 135387 h 689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55763" h="689429">
                <a:moveTo>
                  <a:pt x="0" y="0"/>
                </a:moveTo>
                <a:lnTo>
                  <a:pt x="1755763" y="0"/>
                </a:lnTo>
                <a:lnTo>
                  <a:pt x="1713736" y="135387"/>
                </a:lnTo>
                <a:cubicBezTo>
                  <a:pt x="1576025" y="460974"/>
                  <a:pt x="1253632" y="689429"/>
                  <a:pt x="877881" y="689429"/>
                </a:cubicBezTo>
                <a:cubicBezTo>
                  <a:pt x="502131" y="689429"/>
                  <a:pt x="179738" y="460974"/>
                  <a:pt x="42026" y="1353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glow rad="1016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6FCE7664-1245-30C4-3259-3D3B7D4D4138}"/>
              </a:ext>
            </a:extLst>
          </p:cNvPr>
          <p:cNvSpPr/>
          <p:nvPr/>
        </p:nvSpPr>
        <p:spPr>
          <a:xfrm>
            <a:off x="5370517" y="0"/>
            <a:ext cx="1450963" cy="435428"/>
          </a:xfrm>
          <a:custGeom>
            <a:avLst/>
            <a:gdLst>
              <a:gd name="connsiteX0" fmla="*/ 0 w 1755763"/>
              <a:gd name="connsiteY0" fmla="*/ 0 h 689429"/>
              <a:gd name="connsiteX1" fmla="*/ 1755763 w 1755763"/>
              <a:gd name="connsiteY1" fmla="*/ 0 h 689429"/>
              <a:gd name="connsiteX2" fmla="*/ 1713736 w 1755763"/>
              <a:gd name="connsiteY2" fmla="*/ 135387 h 689429"/>
              <a:gd name="connsiteX3" fmla="*/ 877881 w 1755763"/>
              <a:gd name="connsiteY3" fmla="*/ 689429 h 689429"/>
              <a:gd name="connsiteX4" fmla="*/ 42026 w 1755763"/>
              <a:gd name="connsiteY4" fmla="*/ 135387 h 689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55763" h="689429">
                <a:moveTo>
                  <a:pt x="0" y="0"/>
                </a:moveTo>
                <a:lnTo>
                  <a:pt x="1755763" y="0"/>
                </a:lnTo>
                <a:lnTo>
                  <a:pt x="1713736" y="135387"/>
                </a:lnTo>
                <a:cubicBezTo>
                  <a:pt x="1576025" y="460974"/>
                  <a:pt x="1253632" y="689429"/>
                  <a:pt x="877881" y="689429"/>
                </a:cubicBezTo>
                <a:cubicBezTo>
                  <a:pt x="502131" y="689429"/>
                  <a:pt x="179738" y="460974"/>
                  <a:pt x="42026" y="135387"/>
                </a:cubicBezTo>
                <a:close/>
              </a:path>
            </a:pathLst>
          </a:custGeom>
          <a:gradFill>
            <a:gsLst>
              <a:gs pos="0">
                <a:srgbClr val="1E3C72"/>
              </a:gs>
              <a:gs pos="100000">
                <a:srgbClr val="2A5298"/>
              </a:gs>
            </a:gsLst>
            <a:lin ang="5400000" scaled="0"/>
          </a:gradFill>
          <a:ln>
            <a:noFill/>
          </a:ln>
          <a:effectLst>
            <a:glow rad="1016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4EA4B8-0CF5-6E45-7613-889423A7F5BC}"/>
              </a:ext>
            </a:extLst>
          </p:cNvPr>
          <p:cNvSpPr txBox="1"/>
          <p:nvPr/>
        </p:nvSpPr>
        <p:spPr>
          <a:xfrm>
            <a:off x="5676900" y="8694"/>
            <a:ext cx="838200" cy="400110"/>
          </a:xfrm>
          <a:prstGeom prst="rect">
            <a:avLst/>
          </a:prstGeom>
          <a:noFill/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bg1">
                      <a:lumMod val="75000"/>
                      <a:alpha val="40000"/>
                    </a:schemeClr>
                  </a:outerShdw>
                </a:effectLst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3</a:t>
            </a:r>
            <a:endParaRPr lang="ko-KR" altLang="en-US" sz="2000" dirty="0">
              <a:solidFill>
                <a:schemeClr val="bg1"/>
              </a:solidFill>
              <a:effectLst>
                <a:outerShdw blurRad="50800" dist="38100" dir="2700000" algn="tl" rotWithShape="0">
                  <a:schemeClr val="bg1">
                    <a:lumMod val="75000"/>
                    <a:alpha val="40000"/>
                  </a:schemeClr>
                </a:outerShdw>
              </a:effectLst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A0CD96-ABA6-699A-B02F-0115F3E711D9}"/>
              </a:ext>
            </a:extLst>
          </p:cNvPr>
          <p:cNvSpPr txBox="1"/>
          <p:nvPr/>
        </p:nvSpPr>
        <p:spPr>
          <a:xfrm>
            <a:off x="1219198" y="527880"/>
            <a:ext cx="9753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1E3C7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프로젝트 수행내용</a:t>
            </a:r>
          </a:p>
        </p:txBody>
      </p:sp>
      <p:pic>
        <p:nvPicPr>
          <p:cNvPr id="36" name="Object 3">
            <a:extLst>
              <a:ext uri="{FF2B5EF4-FFF2-40B4-BE49-F238E27FC236}">
                <a16:creationId xmlns:a16="http://schemas.microsoft.com/office/drawing/2014/main" id="{7EBC45D5-F123-1827-A2C0-F0D67C9DB22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5400000" flipV="1">
            <a:off x="274988" y="3632690"/>
            <a:ext cx="4965422" cy="60628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545F2C6C-E172-597B-8C21-0F80580563F4}"/>
              </a:ext>
            </a:extLst>
          </p:cNvPr>
          <p:cNvSpPr txBox="1"/>
          <p:nvPr/>
        </p:nvSpPr>
        <p:spPr>
          <a:xfrm>
            <a:off x="102440" y="1413282"/>
            <a:ext cx="291869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 err="1">
                <a:solidFill>
                  <a:srgbClr val="1E3C72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메뉴별</a:t>
            </a:r>
            <a:endParaRPr lang="en-US" altLang="ko-KR" sz="3600" b="1" dirty="0">
              <a:solidFill>
                <a:srgbClr val="1E3C72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  <a:p>
            <a:pPr algn="ctr"/>
            <a:r>
              <a:rPr lang="ko-KR" altLang="en-US" sz="3600" b="1" dirty="0">
                <a:solidFill>
                  <a:srgbClr val="1E3C72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기능</a:t>
            </a:r>
            <a:endParaRPr lang="en-US" altLang="ko-KR" sz="3600" b="1" dirty="0">
              <a:solidFill>
                <a:srgbClr val="1E3C72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  <a:p>
            <a:pPr algn="ctr"/>
            <a:r>
              <a:rPr lang="en-US" altLang="ko-KR" sz="2400" b="1" dirty="0">
                <a:solidFill>
                  <a:srgbClr val="1E3C72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[</a:t>
            </a:r>
            <a:r>
              <a:rPr lang="ko-KR" altLang="en-US" sz="2400" b="1" dirty="0">
                <a:solidFill>
                  <a:srgbClr val="1E3C72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회원가입창</a:t>
            </a:r>
            <a:r>
              <a:rPr lang="en-US" altLang="ko-KR" sz="2400" b="1" dirty="0">
                <a:solidFill>
                  <a:srgbClr val="1E3C72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]</a:t>
            </a:r>
          </a:p>
          <a:p>
            <a:pPr algn="ctr"/>
            <a:endParaRPr lang="en-US" altLang="ko-KR" sz="3600" b="1" dirty="0">
              <a:solidFill>
                <a:srgbClr val="1E3C72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CB3800A-081E-A043-43A7-960EF155C7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200" r="11972"/>
          <a:stretch/>
        </p:blipFill>
        <p:spPr>
          <a:xfrm>
            <a:off x="3123577" y="936684"/>
            <a:ext cx="8245605" cy="5504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10041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자유형: 도형 3">
            <a:extLst>
              <a:ext uri="{FF2B5EF4-FFF2-40B4-BE49-F238E27FC236}">
                <a16:creationId xmlns:a16="http://schemas.microsoft.com/office/drawing/2014/main" id="{CB7B3DA9-E450-D7A1-2BC4-5AAF5480F25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357368 w 12192000"/>
              <a:gd name="connsiteY0" fmla="*/ 203199 h 6858000"/>
              <a:gd name="connsiteX1" fmla="*/ 181429 w 12192000"/>
              <a:gd name="connsiteY1" fmla="*/ 379138 h 6858000"/>
              <a:gd name="connsiteX2" fmla="*/ 181429 w 12192000"/>
              <a:gd name="connsiteY2" fmla="*/ 6486117 h 6858000"/>
              <a:gd name="connsiteX3" fmla="*/ 357368 w 12192000"/>
              <a:gd name="connsiteY3" fmla="*/ 6662056 h 6858000"/>
              <a:gd name="connsiteX4" fmla="*/ 11834632 w 12192000"/>
              <a:gd name="connsiteY4" fmla="*/ 6662056 h 6858000"/>
              <a:gd name="connsiteX5" fmla="*/ 12010571 w 12192000"/>
              <a:gd name="connsiteY5" fmla="*/ 6486117 h 6858000"/>
              <a:gd name="connsiteX6" fmla="*/ 12010571 w 12192000"/>
              <a:gd name="connsiteY6" fmla="*/ 379138 h 6858000"/>
              <a:gd name="connsiteX7" fmla="*/ 11834632 w 12192000"/>
              <a:gd name="connsiteY7" fmla="*/ 203199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357368" y="203199"/>
                </a:moveTo>
                <a:cubicBezTo>
                  <a:pt x="260200" y="203199"/>
                  <a:pt x="181429" y="281970"/>
                  <a:pt x="181429" y="379138"/>
                </a:cubicBezTo>
                <a:lnTo>
                  <a:pt x="181429" y="6486117"/>
                </a:lnTo>
                <a:cubicBezTo>
                  <a:pt x="181429" y="6583285"/>
                  <a:pt x="260200" y="6662056"/>
                  <a:pt x="357368" y="6662056"/>
                </a:cubicBezTo>
                <a:lnTo>
                  <a:pt x="11834632" y="6662056"/>
                </a:lnTo>
                <a:cubicBezTo>
                  <a:pt x="11931800" y="6662056"/>
                  <a:pt x="12010571" y="6583285"/>
                  <a:pt x="12010571" y="6486117"/>
                </a:cubicBezTo>
                <a:lnTo>
                  <a:pt x="12010571" y="379138"/>
                </a:lnTo>
                <a:cubicBezTo>
                  <a:pt x="12010571" y="281970"/>
                  <a:pt x="11931800" y="203199"/>
                  <a:pt x="11834632" y="203199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7D7D6B68-D4DC-0B92-4AEE-3D6155000BA3}"/>
              </a:ext>
            </a:extLst>
          </p:cNvPr>
          <p:cNvSpPr/>
          <p:nvPr/>
        </p:nvSpPr>
        <p:spPr>
          <a:xfrm>
            <a:off x="5297830" y="0"/>
            <a:ext cx="1596339" cy="479055"/>
          </a:xfrm>
          <a:custGeom>
            <a:avLst/>
            <a:gdLst>
              <a:gd name="connsiteX0" fmla="*/ 0 w 1755763"/>
              <a:gd name="connsiteY0" fmla="*/ 0 h 689429"/>
              <a:gd name="connsiteX1" fmla="*/ 1755763 w 1755763"/>
              <a:gd name="connsiteY1" fmla="*/ 0 h 689429"/>
              <a:gd name="connsiteX2" fmla="*/ 1713736 w 1755763"/>
              <a:gd name="connsiteY2" fmla="*/ 135387 h 689429"/>
              <a:gd name="connsiteX3" fmla="*/ 877881 w 1755763"/>
              <a:gd name="connsiteY3" fmla="*/ 689429 h 689429"/>
              <a:gd name="connsiteX4" fmla="*/ 42026 w 1755763"/>
              <a:gd name="connsiteY4" fmla="*/ 135387 h 689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55763" h="689429">
                <a:moveTo>
                  <a:pt x="0" y="0"/>
                </a:moveTo>
                <a:lnTo>
                  <a:pt x="1755763" y="0"/>
                </a:lnTo>
                <a:lnTo>
                  <a:pt x="1713736" y="135387"/>
                </a:lnTo>
                <a:cubicBezTo>
                  <a:pt x="1576025" y="460974"/>
                  <a:pt x="1253632" y="689429"/>
                  <a:pt x="877881" y="689429"/>
                </a:cubicBezTo>
                <a:cubicBezTo>
                  <a:pt x="502131" y="689429"/>
                  <a:pt x="179738" y="460974"/>
                  <a:pt x="42026" y="1353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glow rad="1016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6FCE7664-1245-30C4-3259-3D3B7D4D4138}"/>
              </a:ext>
            </a:extLst>
          </p:cNvPr>
          <p:cNvSpPr/>
          <p:nvPr/>
        </p:nvSpPr>
        <p:spPr>
          <a:xfrm>
            <a:off x="5370517" y="0"/>
            <a:ext cx="1450963" cy="435428"/>
          </a:xfrm>
          <a:custGeom>
            <a:avLst/>
            <a:gdLst>
              <a:gd name="connsiteX0" fmla="*/ 0 w 1755763"/>
              <a:gd name="connsiteY0" fmla="*/ 0 h 689429"/>
              <a:gd name="connsiteX1" fmla="*/ 1755763 w 1755763"/>
              <a:gd name="connsiteY1" fmla="*/ 0 h 689429"/>
              <a:gd name="connsiteX2" fmla="*/ 1713736 w 1755763"/>
              <a:gd name="connsiteY2" fmla="*/ 135387 h 689429"/>
              <a:gd name="connsiteX3" fmla="*/ 877881 w 1755763"/>
              <a:gd name="connsiteY3" fmla="*/ 689429 h 689429"/>
              <a:gd name="connsiteX4" fmla="*/ 42026 w 1755763"/>
              <a:gd name="connsiteY4" fmla="*/ 135387 h 689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55763" h="689429">
                <a:moveTo>
                  <a:pt x="0" y="0"/>
                </a:moveTo>
                <a:lnTo>
                  <a:pt x="1755763" y="0"/>
                </a:lnTo>
                <a:lnTo>
                  <a:pt x="1713736" y="135387"/>
                </a:lnTo>
                <a:cubicBezTo>
                  <a:pt x="1576025" y="460974"/>
                  <a:pt x="1253632" y="689429"/>
                  <a:pt x="877881" y="689429"/>
                </a:cubicBezTo>
                <a:cubicBezTo>
                  <a:pt x="502131" y="689429"/>
                  <a:pt x="179738" y="460974"/>
                  <a:pt x="42026" y="135387"/>
                </a:cubicBezTo>
                <a:close/>
              </a:path>
            </a:pathLst>
          </a:custGeom>
          <a:gradFill>
            <a:gsLst>
              <a:gs pos="0">
                <a:srgbClr val="1E3C72"/>
              </a:gs>
              <a:gs pos="100000">
                <a:srgbClr val="2A5298"/>
              </a:gs>
            </a:gsLst>
            <a:lin ang="5400000" scaled="0"/>
          </a:gradFill>
          <a:ln>
            <a:noFill/>
          </a:ln>
          <a:effectLst>
            <a:glow rad="1016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4EA4B8-0CF5-6E45-7613-889423A7F5BC}"/>
              </a:ext>
            </a:extLst>
          </p:cNvPr>
          <p:cNvSpPr txBox="1"/>
          <p:nvPr/>
        </p:nvSpPr>
        <p:spPr>
          <a:xfrm>
            <a:off x="5676900" y="8694"/>
            <a:ext cx="838200" cy="400110"/>
          </a:xfrm>
          <a:prstGeom prst="rect">
            <a:avLst/>
          </a:prstGeom>
          <a:noFill/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bg1">
                      <a:lumMod val="75000"/>
                      <a:alpha val="40000"/>
                    </a:schemeClr>
                  </a:outerShdw>
                </a:effectLst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3</a:t>
            </a:r>
            <a:endParaRPr lang="ko-KR" altLang="en-US" sz="2000" dirty="0">
              <a:solidFill>
                <a:schemeClr val="bg1"/>
              </a:solidFill>
              <a:effectLst>
                <a:outerShdw blurRad="50800" dist="38100" dir="2700000" algn="tl" rotWithShape="0">
                  <a:schemeClr val="bg1">
                    <a:lumMod val="75000"/>
                    <a:alpha val="40000"/>
                  </a:schemeClr>
                </a:outerShdw>
              </a:effectLst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A0CD96-ABA6-699A-B02F-0115F3E711D9}"/>
              </a:ext>
            </a:extLst>
          </p:cNvPr>
          <p:cNvSpPr txBox="1"/>
          <p:nvPr/>
        </p:nvSpPr>
        <p:spPr>
          <a:xfrm>
            <a:off x="1219198" y="527880"/>
            <a:ext cx="9753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1E3C7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프로젝트 수행내용</a:t>
            </a:r>
          </a:p>
        </p:txBody>
      </p:sp>
      <p:pic>
        <p:nvPicPr>
          <p:cNvPr id="36" name="Object 3">
            <a:extLst>
              <a:ext uri="{FF2B5EF4-FFF2-40B4-BE49-F238E27FC236}">
                <a16:creationId xmlns:a16="http://schemas.microsoft.com/office/drawing/2014/main" id="{7EBC45D5-F123-1827-A2C0-F0D67C9DB22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5400000" flipV="1">
            <a:off x="274988" y="3632690"/>
            <a:ext cx="4965422" cy="60628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545F2C6C-E172-597B-8C21-0F80580563F4}"/>
              </a:ext>
            </a:extLst>
          </p:cNvPr>
          <p:cNvSpPr txBox="1"/>
          <p:nvPr/>
        </p:nvSpPr>
        <p:spPr>
          <a:xfrm>
            <a:off x="102440" y="1413282"/>
            <a:ext cx="291869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 err="1">
                <a:solidFill>
                  <a:srgbClr val="1E3C72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메뉴별</a:t>
            </a:r>
            <a:endParaRPr lang="en-US" altLang="ko-KR" sz="3600" b="1" dirty="0">
              <a:solidFill>
                <a:srgbClr val="1E3C72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  <a:p>
            <a:pPr algn="ctr"/>
            <a:r>
              <a:rPr lang="ko-KR" altLang="en-US" sz="3600" b="1" dirty="0">
                <a:solidFill>
                  <a:srgbClr val="1E3C72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기능</a:t>
            </a:r>
            <a:endParaRPr lang="en-US" altLang="ko-KR" sz="3600" b="1" dirty="0">
              <a:solidFill>
                <a:srgbClr val="1E3C72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  <a:p>
            <a:pPr algn="ctr"/>
            <a:r>
              <a:rPr lang="en-US" altLang="ko-KR" sz="2400" b="1" dirty="0">
                <a:solidFill>
                  <a:srgbClr val="1E3C72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[</a:t>
            </a:r>
            <a:r>
              <a:rPr lang="ko-KR" altLang="en-US" sz="2400" b="1" dirty="0">
                <a:solidFill>
                  <a:srgbClr val="1E3C72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회원가입창</a:t>
            </a:r>
            <a:r>
              <a:rPr lang="en-US" altLang="ko-KR" sz="2400" b="1" dirty="0">
                <a:solidFill>
                  <a:srgbClr val="1E3C72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]</a:t>
            </a:r>
          </a:p>
          <a:p>
            <a:pPr algn="ctr"/>
            <a:endParaRPr lang="en-US" altLang="ko-KR" sz="3600" b="1" dirty="0">
              <a:solidFill>
                <a:srgbClr val="1E3C72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0732960-A2C8-CC3B-80AF-4DCB768E4B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930" t="25108" r="35393" b="11813"/>
          <a:stretch/>
        </p:blipFill>
        <p:spPr>
          <a:xfrm>
            <a:off x="3190874" y="1076325"/>
            <a:ext cx="2664790" cy="5253795"/>
          </a:xfrm>
          <a:prstGeom prst="rect">
            <a:avLst/>
          </a:prstGeom>
        </p:spPr>
      </p:pic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72A31449-0F5D-7826-149B-56CB03011140}"/>
              </a:ext>
            </a:extLst>
          </p:cNvPr>
          <p:cNvCxnSpPr>
            <a:cxnSpLocks/>
            <a:stCxn id="18" idx="1"/>
          </p:cNvCxnSpPr>
          <p:nvPr/>
        </p:nvCxnSpPr>
        <p:spPr>
          <a:xfrm flipH="1">
            <a:off x="5676900" y="1468294"/>
            <a:ext cx="1559806" cy="240253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그림 17">
            <a:extLst>
              <a:ext uri="{FF2B5EF4-FFF2-40B4-BE49-F238E27FC236}">
                <a16:creationId xmlns:a16="http://schemas.microsoft.com/office/drawing/2014/main" id="{3543F776-BEB6-1D6B-E5FF-BFD8A88706A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559" t="14021" r="11325" b="31834"/>
          <a:stretch/>
        </p:blipFill>
        <p:spPr>
          <a:xfrm>
            <a:off x="7236706" y="880449"/>
            <a:ext cx="3471322" cy="117568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E666291-51FB-FAC4-26EB-BD90BA611FD5}"/>
              </a:ext>
            </a:extLst>
          </p:cNvPr>
          <p:cNvSpPr txBox="1"/>
          <p:nvPr/>
        </p:nvSpPr>
        <p:spPr>
          <a:xfrm>
            <a:off x="7639972" y="344484"/>
            <a:ext cx="266479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latin typeface="+mn-ea"/>
              </a:rPr>
              <a:t>[</a:t>
            </a:r>
            <a:r>
              <a:rPr lang="ko-KR" altLang="en-US" sz="1000" dirty="0">
                <a:latin typeface="+mn-ea"/>
              </a:rPr>
              <a:t>이미 존재하는 </a:t>
            </a:r>
            <a:r>
              <a:rPr lang="en-US" altLang="ko-KR" sz="1000" dirty="0">
                <a:latin typeface="+mn-ea"/>
              </a:rPr>
              <a:t>id</a:t>
            </a:r>
            <a:r>
              <a:rPr lang="ko-KR" altLang="en-US" sz="1000" dirty="0">
                <a:latin typeface="+mn-ea"/>
              </a:rPr>
              <a:t>일 경우</a:t>
            </a:r>
            <a:r>
              <a:rPr lang="en-US" altLang="ko-KR" sz="1000" dirty="0">
                <a:latin typeface="+mn-ea"/>
              </a:rPr>
              <a:t>]</a:t>
            </a:r>
          </a:p>
          <a:p>
            <a:pPr algn="ctr"/>
            <a:r>
              <a:rPr lang="ko-KR" altLang="en-US" sz="1000" dirty="0">
                <a:latin typeface="+mn-ea"/>
              </a:rPr>
              <a:t>이미 존재하는 </a:t>
            </a:r>
            <a:r>
              <a:rPr lang="en-US" altLang="ko-KR" sz="1000" dirty="0">
                <a:latin typeface="+mn-ea"/>
              </a:rPr>
              <a:t>id</a:t>
            </a:r>
            <a:r>
              <a:rPr lang="ko-KR" altLang="en-US" sz="1000" dirty="0">
                <a:latin typeface="+mn-ea"/>
              </a:rPr>
              <a:t> 일시 에러 창 표시</a:t>
            </a:r>
            <a:endParaRPr lang="en-US" altLang="ko-KR" sz="1000" dirty="0">
              <a:latin typeface="+mn-ea"/>
            </a:endParaRPr>
          </a:p>
          <a:p>
            <a:pPr algn="ctr"/>
            <a:r>
              <a:rPr lang="ko-KR" altLang="en-US" sz="1000" dirty="0">
                <a:latin typeface="+mn-ea"/>
              </a:rPr>
              <a:t>회원가입 실패 </a:t>
            </a:r>
            <a:endParaRPr lang="en-US" altLang="ko-KR" sz="1000" dirty="0">
              <a:latin typeface="+mn-ea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43F5C4F9-E00A-98DC-FC84-EA4F80B309F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977" t="3848" r="2561" b="5943"/>
          <a:stretch/>
        </p:blipFill>
        <p:spPr>
          <a:xfrm>
            <a:off x="7532914" y="3278412"/>
            <a:ext cx="3580692" cy="1265020"/>
          </a:xfrm>
          <a:prstGeom prst="rect">
            <a:avLst/>
          </a:prstGeom>
        </p:spPr>
      </p:pic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A5F64A71-0A41-176F-E77C-AC362E251031}"/>
              </a:ext>
            </a:extLst>
          </p:cNvPr>
          <p:cNvCxnSpPr>
            <a:cxnSpLocks/>
          </p:cNvCxnSpPr>
          <p:nvPr/>
        </p:nvCxnSpPr>
        <p:spPr>
          <a:xfrm flipH="1" flipV="1">
            <a:off x="5646082" y="2517455"/>
            <a:ext cx="1886832" cy="1185767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B96ED21-9460-8F28-98CA-1C942B511FBE}"/>
              </a:ext>
            </a:extLst>
          </p:cNvPr>
          <p:cNvSpPr txBox="1"/>
          <p:nvPr/>
        </p:nvSpPr>
        <p:spPr>
          <a:xfrm>
            <a:off x="6947812" y="2653822"/>
            <a:ext cx="266479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latin typeface="+mn-ea"/>
              </a:rPr>
              <a:t>[</a:t>
            </a:r>
            <a:r>
              <a:rPr lang="ko-KR" altLang="en-US" sz="1000" dirty="0">
                <a:latin typeface="+mn-ea"/>
              </a:rPr>
              <a:t>이메일 형식이 아닐 경우</a:t>
            </a:r>
            <a:r>
              <a:rPr lang="en-US" altLang="ko-KR" sz="1000" dirty="0">
                <a:latin typeface="+mn-ea"/>
              </a:rPr>
              <a:t>]</a:t>
            </a:r>
          </a:p>
          <a:p>
            <a:pPr algn="ctr"/>
            <a:r>
              <a:rPr lang="ko-KR" altLang="en-US" sz="1000" dirty="0">
                <a:latin typeface="+mn-ea"/>
              </a:rPr>
              <a:t>이메일 형식이 아닐 시 에러 창 표시</a:t>
            </a:r>
            <a:endParaRPr lang="en-US" altLang="ko-KR" sz="1000" dirty="0">
              <a:latin typeface="+mn-ea"/>
            </a:endParaRPr>
          </a:p>
          <a:p>
            <a:pPr algn="ctr"/>
            <a:r>
              <a:rPr lang="ko-KR" altLang="en-US" sz="1000" dirty="0">
                <a:latin typeface="+mn-ea"/>
              </a:rPr>
              <a:t>회원가입 실패 </a:t>
            </a:r>
            <a:endParaRPr lang="en-US" altLang="ko-KR" sz="1000" dirty="0">
              <a:latin typeface="+mn-ea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DAE2D158-4EC2-FCC6-A102-5C8776AE2DCC}"/>
              </a:ext>
            </a:extLst>
          </p:cNvPr>
          <p:cNvCxnSpPr>
            <a:cxnSpLocks/>
            <a:stCxn id="29" idx="1"/>
          </p:cNvCxnSpPr>
          <p:nvPr/>
        </p:nvCxnSpPr>
        <p:spPr>
          <a:xfrm flipH="1" flipV="1">
            <a:off x="5676900" y="3663004"/>
            <a:ext cx="1836781" cy="211499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그림 28">
            <a:extLst>
              <a:ext uri="{FF2B5EF4-FFF2-40B4-BE49-F238E27FC236}">
                <a16:creationId xmlns:a16="http://schemas.microsoft.com/office/drawing/2014/main" id="{D500D50A-9BF8-823B-A632-C2FB19CDA4B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606" t="1261" r="642" b="6454"/>
          <a:stretch/>
        </p:blipFill>
        <p:spPr>
          <a:xfrm>
            <a:off x="7513681" y="5185518"/>
            <a:ext cx="3541721" cy="1184952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D070E008-596D-0222-4F12-5FDAC5EA0863}"/>
              </a:ext>
            </a:extLst>
          </p:cNvPr>
          <p:cNvSpPr txBox="1"/>
          <p:nvPr/>
        </p:nvSpPr>
        <p:spPr>
          <a:xfrm>
            <a:off x="7719523" y="4657886"/>
            <a:ext cx="266479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latin typeface="+mn-ea"/>
              </a:rPr>
              <a:t>[</a:t>
            </a:r>
            <a:r>
              <a:rPr lang="ko-KR" altLang="en-US" sz="1000" dirty="0">
                <a:latin typeface="+mn-ea"/>
              </a:rPr>
              <a:t>비밀번호 불일치일 경우</a:t>
            </a:r>
            <a:r>
              <a:rPr lang="en-US" altLang="ko-KR" sz="1000" dirty="0">
                <a:latin typeface="+mn-ea"/>
              </a:rPr>
              <a:t>]</a:t>
            </a:r>
          </a:p>
          <a:p>
            <a:pPr algn="ctr"/>
            <a:r>
              <a:rPr lang="ko-KR" altLang="en-US" sz="1000" dirty="0">
                <a:latin typeface="+mn-ea"/>
              </a:rPr>
              <a:t>비밀번호가 불일치할 시 에러 창 표시</a:t>
            </a:r>
            <a:endParaRPr lang="en-US" altLang="ko-KR" sz="1000" dirty="0">
              <a:latin typeface="+mn-ea"/>
            </a:endParaRPr>
          </a:p>
          <a:p>
            <a:pPr algn="ctr"/>
            <a:r>
              <a:rPr lang="ko-KR" altLang="en-US" sz="1000" dirty="0">
                <a:latin typeface="+mn-ea"/>
              </a:rPr>
              <a:t>회원가입 실패 </a:t>
            </a:r>
            <a:endParaRPr lang="en-US" altLang="ko-KR" sz="1000" dirty="0">
              <a:latin typeface="+mn-ea"/>
            </a:endParaRP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D573C981-3501-5C97-4A71-FDB0E825AA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23260" y="2857747"/>
            <a:ext cx="2122107" cy="59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1451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자유형: 도형 3">
            <a:extLst>
              <a:ext uri="{FF2B5EF4-FFF2-40B4-BE49-F238E27FC236}">
                <a16:creationId xmlns:a16="http://schemas.microsoft.com/office/drawing/2014/main" id="{CB7B3DA9-E450-D7A1-2BC4-5AAF5480F25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357368 w 12192000"/>
              <a:gd name="connsiteY0" fmla="*/ 203199 h 6858000"/>
              <a:gd name="connsiteX1" fmla="*/ 181429 w 12192000"/>
              <a:gd name="connsiteY1" fmla="*/ 379138 h 6858000"/>
              <a:gd name="connsiteX2" fmla="*/ 181429 w 12192000"/>
              <a:gd name="connsiteY2" fmla="*/ 6486117 h 6858000"/>
              <a:gd name="connsiteX3" fmla="*/ 357368 w 12192000"/>
              <a:gd name="connsiteY3" fmla="*/ 6662056 h 6858000"/>
              <a:gd name="connsiteX4" fmla="*/ 11834632 w 12192000"/>
              <a:gd name="connsiteY4" fmla="*/ 6662056 h 6858000"/>
              <a:gd name="connsiteX5" fmla="*/ 12010571 w 12192000"/>
              <a:gd name="connsiteY5" fmla="*/ 6486117 h 6858000"/>
              <a:gd name="connsiteX6" fmla="*/ 12010571 w 12192000"/>
              <a:gd name="connsiteY6" fmla="*/ 379138 h 6858000"/>
              <a:gd name="connsiteX7" fmla="*/ 11834632 w 12192000"/>
              <a:gd name="connsiteY7" fmla="*/ 203199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357368" y="203199"/>
                </a:moveTo>
                <a:cubicBezTo>
                  <a:pt x="260200" y="203199"/>
                  <a:pt x="181429" y="281970"/>
                  <a:pt x="181429" y="379138"/>
                </a:cubicBezTo>
                <a:lnTo>
                  <a:pt x="181429" y="6486117"/>
                </a:lnTo>
                <a:cubicBezTo>
                  <a:pt x="181429" y="6583285"/>
                  <a:pt x="260200" y="6662056"/>
                  <a:pt x="357368" y="6662056"/>
                </a:cubicBezTo>
                <a:lnTo>
                  <a:pt x="11834632" y="6662056"/>
                </a:lnTo>
                <a:cubicBezTo>
                  <a:pt x="11931800" y="6662056"/>
                  <a:pt x="12010571" y="6583285"/>
                  <a:pt x="12010571" y="6486117"/>
                </a:cubicBezTo>
                <a:lnTo>
                  <a:pt x="12010571" y="379138"/>
                </a:lnTo>
                <a:cubicBezTo>
                  <a:pt x="12010571" y="281970"/>
                  <a:pt x="11931800" y="203199"/>
                  <a:pt x="11834632" y="203199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7D7D6B68-D4DC-0B92-4AEE-3D6155000BA3}"/>
              </a:ext>
            </a:extLst>
          </p:cNvPr>
          <p:cNvSpPr/>
          <p:nvPr/>
        </p:nvSpPr>
        <p:spPr>
          <a:xfrm>
            <a:off x="5297830" y="0"/>
            <a:ext cx="1596339" cy="479055"/>
          </a:xfrm>
          <a:custGeom>
            <a:avLst/>
            <a:gdLst>
              <a:gd name="connsiteX0" fmla="*/ 0 w 1755763"/>
              <a:gd name="connsiteY0" fmla="*/ 0 h 689429"/>
              <a:gd name="connsiteX1" fmla="*/ 1755763 w 1755763"/>
              <a:gd name="connsiteY1" fmla="*/ 0 h 689429"/>
              <a:gd name="connsiteX2" fmla="*/ 1713736 w 1755763"/>
              <a:gd name="connsiteY2" fmla="*/ 135387 h 689429"/>
              <a:gd name="connsiteX3" fmla="*/ 877881 w 1755763"/>
              <a:gd name="connsiteY3" fmla="*/ 689429 h 689429"/>
              <a:gd name="connsiteX4" fmla="*/ 42026 w 1755763"/>
              <a:gd name="connsiteY4" fmla="*/ 135387 h 689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55763" h="689429">
                <a:moveTo>
                  <a:pt x="0" y="0"/>
                </a:moveTo>
                <a:lnTo>
                  <a:pt x="1755763" y="0"/>
                </a:lnTo>
                <a:lnTo>
                  <a:pt x="1713736" y="135387"/>
                </a:lnTo>
                <a:cubicBezTo>
                  <a:pt x="1576025" y="460974"/>
                  <a:pt x="1253632" y="689429"/>
                  <a:pt x="877881" y="689429"/>
                </a:cubicBezTo>
                <a:cubicBezTo>
                  <a:pt x="502131" y="689429"/>
                  <a:pt x="179738" y="460974"/>
                  <a:pt x="42026" y="1353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glow rad="1016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6FCE7664-1245-30C4-3259-3D3B7D4D4138}"/>
              </a:ext>
            </a:extLst>
          </p:cNvPr>
          <p:cNvSpPr/>
          <p:nvPr/>
        </p:nvSpPr>
        <p:spPr>
          <a:xfrm>
            <a:off x="5370517" y="0"/>
            <a:ext cx="1450963" cy="435428"/>
          </a:xfrm>
          <a:custGeom>
            <a:avLst/>
            <a:gdLst>
              <a:gd name="connsiteX0" fmla="*/ 0 w 1755763"/>
              <a:gd name="connsiteY0" fmla="*/ 0 h 689429"/>
              <a:gd name="connsiteX1" fmla="*/ 1755763 w 1755763"/>
              <a:gd name="connsiteY1" fmla="*/ 0 h 689429"/>
              <a:gd name="connsiteX2" fmla="*/ 1713736 w 1755763"/>
              <a:gd name="connsiteY2" fmla="*/ 135387 h 689429"/>
              <a:gd name="connsiteX3" fmla="*/ 877881 w 1755763"/>
              <a:gd name="connsiteY3" fmla="*/ 689429 h 689429"/>
              <a:gd name="connsiteX4" fmla="*/ 42026 w 1755763"/>
              <a:gd name="connsiteY4" fmla="*/ 135387 h 689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55763" h="689429">
                <a:moveTo>
                  <a:pt x="0" y="0"/>
                </a:moveTo>
                <a:lnTo>
                  <a:pt x="1755763" y="0"/>
                </a:lnTo>
                <a:lnTo>
                  <a:pt x="1713736" y="135387"/>
                </a:lnTo>
                <a:cubicBezTo>
                  <a:pt x="1576025" y="460974"/>
                  <a:pt x="1253632" y="689429"/>
                  <a:pt x="877881" y="689429"/>
                </a:cubicBezTo>
                <a:cubicBezTo>
                  <a:pt x="502131" y="689429"/>
                  <a:pt x="179738" y="460974"/>
                  <a:pt x="42026" y="135387"/>
                </a:cubicBezTo>
                <a:close/>
              </a:path>
            </a:pathLst>
          </a:custGeom>
          <a:gradFill>
            <a:gsLst>
              <a:gs pos="0">
                <a:srgbClr val="1E3C72"/>
              </a:gs>
              <a:gs pos="100000">
                <a:srgbClr val="2A5298"/>
              </a:gs>
            </a:gsLst>
            <a:lin ang="5400000" scaled="0"/>
          </a:gradFill>
          <a:ln>
            <a:noFill/>
          </a:ln>
          <a:effectLst>
            <a:glow rad="1016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4EA4B8-0CF5-6E45-7613-889423A7F5BC}"/>
              </a:ext>
            </a:extLst>
          </p:cNvPr>
          <p:cNvSpPr txBox="1"/>
          <p:nvPr/>
        </p:nvSpPr>
        <p:spPr>
          <a:xfrm>
            <a:off x="5676900" y="8694"/>
            <a:ext cx="838200" cy="400110"/>
          </a:xfrm>
          <a:prstGeom prst="rect">
            <a:avLst/>
          </a:prstGeom>
          <a:noFill/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bg1">
                      <a:lumMod val="75000"/>
                      <a:alpha val="40000"/>
                    </a:schemeClr>
                  </a:outerShdw>
                </a:effectLst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1</a:t>
            </a:r>
            <a:endParaRPr lang="ko-KR" altLang="en-US" sz="2000" dirty="0">
              <a:solidFill>
                <a:schemeClr val="bg1"/>
              </a:solidFill>
              <a:effectLst>
                <a:outerShdw blurRad="50800" dist="38100" dir="2700000" algn="tl" rotWithShape="0">
                  <a:schemeClr val="bg1">
                    <a:lumMod val="75000"/>
                    <a:alpha val="40000"/>
                  </a:schemeClr>
                </a:outerShdw>
              </a:effectLst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A0CD96-ABA6-699A-B02F-0115F3E711D9}"/>
              </a:ext>
            </a:extLst>
          </p:cNvPr>
          <p:cNvSpPr txBox="1"/>
          <p:nvPr/>
        </p:nvSpPr>
        <p:spPr>
          <a:xfrm>
            <a:off x="1219198" y="537364"/>
            <a:ext cx="9753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1E3C7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프로젝트의 </a:t>
            </a:r>
            <a:r>
              <a:rPr lang="ko-KR" altLang="en-US" sz="1600" dirty="0" smtClean="0">
                <a:solidFill>
                  <a:srgbClr val="1E3C7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선정 </a:t>
            </a:r>
            <a:r>
              <a:rPr lang="ko-KR" altLang="en-US" sz="1600" dirty="0">
                <a:solidFill>
                  <a:srgbClr val="1E3C7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배경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2B14E09-140A-DA15-CCB4-AEB889B9C833}"/>
              </a:ext>
            </a:extLst>
          </p:cNvPr>
          <p:cNvSpPr txBox="1"/>
          <p:nvPr/>
        </p:nvSpPr>
        <p:spPr>
          <a:xfrm>
            <a:off x="4993774" y="6358736"/>
            <a:ext cx="220445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000" spc="200" dirty="0">
                <a:solidFill>
                  <a:schemeClr val="bg1">
                    <a:lumMod val="85000"/>
                  </a:schemeClr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SOTAM PPT TEMPLATE</a:t>
            </a:r>
            <a:endParaRPr lang="ko-KR" altLang="en-US" sz="1000" spc="200" dirty="0">
              <a:solidFill>
                <a:schemeClr val="bg1">
                  <a:lumMod val="85000"/>
                </a:schemeClr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34" name="사각형: 둥근 대각선 방향 모서리 33">
            <a:extLst>
              <a:ext uri="{FF2B5EF4-FFF2-40B4-BE49-F238E27FC236}">
                <a16:creationId xmlns:a16="http://schemas.microsoft.com/office/drawing/2014/main" id="{611D2939-946E-A86F-5D92-910F9275A747}"/>
              </a:ext>
            </a:extLst>
          </p:cNvPr>
          <p:cNvSpPr/>
          <p:nvPr/>
        </p:nvSpPr>
        <p:spPr>
          <a:xfrm>
            <a:off x="1335309" y="2046515"/>
            <a:ext cx="2583545" cy="435634"/>
          </a:xfrm>
          <a:prstGeom prst="round2DiagRect">
            <a:avLst>
              <a:gd name="adj1" fmla="val 50000"/>
              <a:gd name="adj2" fmla="val 50000"/>
            </a:avLst>
          </a:prstGeom>
          <a:solidFill>
            <a:srgbClr val="2A5298"/>
          </a:solidFill>
          <a:ln>
            <a:noFill/>
          </a:ln>
          <a:effectLst>
            <a:outerShdw blurRad="38100" dist="38100" dir="2700000" algn="tl" rotWithShape="0">
              <a:schemeClr val="bg1">
                <a:lumMod val="75000"/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spc="5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원하는 콘텐츠 찾기 번거로움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F2F6AE4-2F20-7149-0996-FD404A89CCDB}"/>
              </a:ext>
            </a:extLst>
          </p:cNvPr>
          <p:cNvCxnSpPr>
            <a:cxnSpLocks/>
          </p:cNvCxnSpPr>
          <p:nvPr/>
        </p:nvCxnSpPr>
        <p:spPr>
          <a:xfrm>
            <a:off x="6096000" y="2046515"/>
            <a:ext cx="0" cy="3682843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3AB79F6-F794-2F9E-BFE3-7C15C7DE5383}"/>
              </a:ext>
            </a:extLst>
          </p:cNvPr>
          <p:cNvSpPr txBox="1"/>
          <p:nvPr/>
        </p:nvSpPr>
        <p:spPr>
          <a:xfrm>
            <a:off x="1219198" y="2580883"/>
            <a:ext cx="4341521" cy="3014736"/>
          </a:xfrm>
          <a:prstGeom prst="rect">
            <a:avLst/>
          </a:prstGeom>
          <a:noFill/>
        </p:spPr>
        <p:txBody>
          <a:bodyPr wrap="square" lIns="144000" rtlCol="0">
            <a:spAutoFit/>
          </a:bodyPr>
          <a:lstStyle/>
          <a:p>
            <a:pPr>
              <a:lnSpc>
                <a:spcPct val="170000"/>
              </a:lnSpc>
            </a:pP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현재의 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OTT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서비스는 각각 독립적으로 운영되며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사용자는 여러 플랫폼을 이동하며 콘텐츠를 찾아야 한다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사용자들은 콘텐츠를 찾는 과정에서 불편함을 겪고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이용성이 저하된다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 OTT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통합 플랫폼 서비스를 통해 다수의 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OTT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서비스를 하나의 플랫폼으로 통합하여 제공함으로써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사용자들이 여러 플랫폼을 번거롭게 이용하지 않고도 원하는 콘텐츠를 바로 찾고 시청할 수 있도록 한다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</a:t>
            </a:r>
            <a:endParaRPr lang="ko-KR" altLang="en-US" sz="1400" kern="0" spc="0" dirty="0">
              <a:solidFill>
                <a:srgbClr val="000000"/>
              </a:solidFill>
              <a:effectLst/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>
              <a:lnSpc>
                <a:spcPct val="170000"/>
              </a:lnSpc>
            </a:pP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나눔스퀘어 네오 Light" panose="00000400000000000000" pitchFamily="2" charset="-127"/>
              <a:ea typeface="나눔스퀘어 네오 Light" panose="00000400000000000000" pitchFamily="2" charset="-127"/>
            </a:endParaRPr>
          </a:p>
        </p:txBody>
      </p:sp>
      <p:sp>
        <p:nvSpPr>
          <p:cNvPr id="14" name="사각형: 둥근 대각선 방향 모서리 13">
            <a:extLst>
              <a:ext uri="{FF2B5EF4-FFF2-40B4-BE49-F238E27FC236}">
                <a16:creationId xmlns:a16="http://schemas.microsoft.com/office/drawing/2014/main" id="{B587F79D-9D45-92F8-EE41-5398ACAB5C31}"/>
              </a:ext>
            </a:extLst>
          </p:cNvPr>
          <p:cNvSpPr/>
          <p:nvPr/>
        </p:nvSpPr>
        <p:spPr>
          <a:xfrm>
            <a:off x="7056675" y="2046515"/>
            <a:ext cx="1905000" cy="435634"/>
          </a:xfrm>
          <a:prstGeom prst="round2DiagRect">
            <a:avLst>
              <a:gd name="adj1" fmla="val 50000"/>
              <a:gd name="adj2" fmla="val 50000"/>
            </a:avLst>
          </a:prstGeom>
          <a:solidFill>
            <a:srgbClr val="1E3C72"/>
          </a:solidFill>
          <a:ln>
            <a:noFill/>
          </a:ln>
          <a:effectLst>
            <a:outerShdw blurRad="38100" dist="38100" dir="2700000" algn="tl" rotWithShape="0">
              <a:schemeClr val="bg1">
                <a:lumMod val="75000"/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spc="5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콘텐츠 선택장애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9A50B7C-7270-6E35-15E0-9057FE383326}"/>
              </a:ext>
            </a:extLst>
          </p:cNvPr>
          <p:cNvSpPr txBox="1"/>
          <p:nvPr/>
        </p:nvSpPr>
        <p:spPr>
          <a:xfrm>
            <a:off x="6894169" y="2580883"/>
            <a:ext cx="4341521" cy="3485634"/>
          </a:xfrm>
          <a:prstGeom prst="rect">
            <a:avLst/>
          </a:prstGeom>
          <a:noFill/>
        </p:spPr>
        <p:txBody>
          <a:bodyPr wrap="square" lIns="144000" rtlCol="0">
            <a:spAutoFit/>
          </a:bodyPr>
          <a:lstStyle/>
          <a:p>
            <a:pPr>
              <a:lnSpc>
                <a:spcPct val="170000"/>
              </a:lnSpc>
            </a:pP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다양한 선택지로 인해 무엇을 봐야 할지 결정하기가 어려워 흔히 </a:t>
            </a:r>
            <a:r>
              <a:rPr lang="en-US" altLang="ko-KR" sz="1400" kern="0" dirty="0">
                <a:solidFill>
                  <a:srgbClr val="0000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OTT</a:t>
            </a:r>
            <a:r>
              <a:rPr lang="ko-KR" altLang="en-US" sz="1400" kern="0" dirty="0">
                <a:solidFill>
                  <a:srgbClr val="0000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를 이용하는 대다수의 사용자가 콘텐츠를 결정하기가 어려워 결국  콘텐츠를 시청하지 못하는 경우가 많다</a:t>
            </a:r>
            <a:r>
              <a:rPr lang="en-US" altLang="ko-KR" sz="1400" kern="0" dirty="0">
                <a:solidFill>
                  <a:srgbClr val="0000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 </a:t>
            </a:r>
            <a:r>
              <a:rPr lang="ko-KR" altLang="en-US" sz="1400" kern="0" dirty="0">
                <a:solidFill>
                  <a:srgbClr val="0000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추천 알고리즘을 적용하고 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AI</a:t>
            </a:r>
            <a:r>
              <a:rPr lang="ko-KR" altLang="en-US" sz="1400" kern="0" spc="0" dirty="0" err="1">
                <a:solidFill>
                  <a:srgbClr val="000000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챗봇을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활용하여 개개인에게 맞는 콘텐츠 추천을 해줌으로써 사용자가 어떤 콘텐츠를 시청할지 결정하기 쉽도록 개선해줄 수 있다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 </a:t>
            </a:r>
            <a:endParaRPr lang="ko-KR" altLang="en-US" sz="1400" kern="0" spc="0" dirty="0">
              <a:solidFill>
                <a:srgbClr val="000000"/>
              </a:solidFill>
              <a:effectLst/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>
              <a:lnSpc>
                <a:spcPct val="170000"/>
              </a:lnSpc>
            </a:pP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>
              <a:lnSpc>
                <a:spcPct val="170000"/>
              </a:lnSpc>
            </a:pP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나눔스퀘어 네오 Light" panose="00000400000000000000" pitchFamily="2" charset="-127"/>
              <a:ea typeface="나눔스퀘어 네오 Light" panose="000004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5926094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자유형: 도형 3">
            <a:extLst>
              <a:ext uri="{FF2B5EF4-FFF2-40B4-BE49-F238E27FC236}">
                <a16:creationId xmlns:a16="http://schemas.microsoft.com/office/drawing/2014/main" id="{CB7B3DA9-E450-D7A1-2BC4-5AAF5480F25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357368 w 12192000"/>
              <a:gd name="connsiteY0" fmla="*/ 203199 h 6858000"/>
              <a:gd name="connsiteX1" fmla="*/ 181429 w 12192000"/>
              <a:gd name="connsiteY1" fmla="*/ 379138 h 6858000"/>
              <a:gd name="connsiteX2" fmla="*/ 181429 w 12192000"/>
              <a:gd name="connsiteY2" fmla="*/ 6486117 h 6858000"/>
              <a:gd name="connsiteX3" fmla="*/ 357368 w 12192000"/>
              <a:gd name="connsiteY3" fmla="*/ 6662056 h 6858000"/>
              <a:gd name="connsiteX4" fmla="*/ 11834632 w 12192000"/>
              <a:gd name="connsiteY4" fmla="*/ 6662056 h 6858000"/>
              <a:gd name="connsiteX5" fmla="*/ 12010571 w 12192000"/>
              <a:gd name="connsiteY5" fmla="*/ 6486117 h 6858000"/>
              <a:gd name="connsiteX6" fmla="*/ 12010571 w 12192000"/>
              <a:gd name="connsiteY6" fmla="*/ 379138 h 6858000"/>
              <a:gd name="connsiteX7" fmla="*/ 11834632 w 12192000"/>
              <a:gd name="connsiteY7" fmla="*/ 203199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357368" y="203199"/>
                </a:moveTo>
                <a:cubicBezTo>
                  <a:pt x="260200" y="203199"/>
                  <a:pt x="181429" y="281970"/>
                  <a:pt x="181429" y="379138"/>
                </a:cubicBezTo>
                <a:lnTo>
                  <a:pt x="181429" y="6486117"/>
                </a:lnTo>
                <a:cubicBezTo>
                  <a:pt x="181429" y="6583285"/>
                  <a:pt x="260200" y="6662056"/>
                  <a:pt x="357368" y="6662056"/>
                </a:cubicBezTo>
                <a:lnTo>
                  <a:pt x="11834632" y="6662056"/>
                </a:lnTo>
                <a:cubicBezTo>
                  <a:pt x="11931800" y="6662056"/>
                  <a:pt x="12010571" y="6583285"/>
                  <a:pt x="12010571" y="6486117"/>
                </a:cubicBezTo>
                <a:lnTo>
                  <a:pt x="12010571" y="379138"/>
                </a:lnTo>
                <a:cubicBezTo>
                  <a:pt x="12010571" y="281970"/>
                  <a:pt x="11931800" y="203199"/>
                  <a:pt x="11834632" y="203199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7D7D6B68-D4DC-0B92-4AEE-3D6155000BA3}"/>
              </a:ext>
            </a:extLst>
          </p:cNvPr>
          <p:cNvSpPr/>
          <p:nvPr/>
        </p:nvSpPr>
        <p:spPr>
          <a:xfrm>
            <a:off x="5297830" y="0"/>
            <a:ext cx="1596339" cy="479055"/>
          </a:xfrm>
          <a:custGeom>
            <a:avLst/>
            <a:gdLst>
              <a:gd name="connsiteX0" fmla="*/ 0 w 1755763"/>
              <a:gd name="connsiteY0" fmla="*/ 0 h 689429"/>
              <a:gd name="connsiteX1" fmla="*/ 1755763 w 1755763"/>
              <a:gd name="connsiteY1" fmla="*/ 0 h 689429"/>
              <a:gd name="connsiteX2" fmla="*/ 1713736 w 1755763"/>
              <a:gd name="connsiteY2" fmla="*/ 135387 h 689429"/>
              <a:gd name="connsiteX3" fmla="*/ 877881 w 1755763"/>
              <a:gd name="connsiteY3" fmla="*/ 689429 h 689429"/>
              <a:gd name="connsiteX4" fmla="*/ 42026 w 1755763"/>
              <a:gd name="connsiteY4" fmla="*/ 135387 h 689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55763" h="689429">
                <a:moveTo>
                  <a:pt x="0" y="0"/>
                </a:moveTo>
                <a:lnTo>
                  <a:pt x="1755763" y="0"/>
                </a:lnTo>
                <a:lnTo>
                  <a:pt x="1713736" y="135387"/>
                </a:lnTo>
                <a:cubicBezTo>
                  <a:pt x="1576025" y="460974"/>
                  <a:pt x="1253632" y="689429"/>
                  <a:pt x="877881" y="689429"/>
                </a:cubicBezTo>
                <a:cubicBezTo>
                  <a:pt x="502131" y="689429"/>
                  <a:pt x="179738" y="460974"/>
                  <a:pt x="42026" y="1353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glow rad="1016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6FCE7664-1245-30C4-3259-3D3B7D4D4138}"/>
              </a:ext>
            </a:extLst>
          </p:cNvPr>
          <p:cNvSpPr/>
          <p:nvPr/>
        </p:nvSpPr>
        <p:spPr>
          <a:xfrm>
            <a:off x="5370517" y="0"/>
            <a:ext cx="1450963" cy="435428"/>
          </a:xfrm>
          <a:custGeom>
            <a:avLst/>
            <a:gdLst>
              <a:gd name="connsiteX0" fmla="*/ 0 w 1755763"/>
              <a:gd name="connsiteY0" fmla="*/ 0 h 689429"/>
              <a:gd name="connsiteX1" fmla="*/ 1755763 w 1755763"/>
              <a:gd name="connsiteY1" fmla="*/ 0 h 689429"/>
              <a:gd name="connsiteX2" fmla="*/ 1713736 w 1755763"/>
              <a:gd name="connsiteY2" fmla="*/ 135387 h 689429"/>
              <a:gd name="connsiteX3" fmla="*/ 877881 w 1755763"/>
              <a:gd name="connsiteY3" fmla="*/ 689429 h 689429"/>
              <a:gd name="connsiteX4" fmla="*/ 42026 w 1755763"/>
              <a:gd name="connsiteY4" fmla="*/ 135387 h 689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55763" h="689429">
                <a:moveTo>
                  <a:pt x="0" y="0"/>
                </a:moveTo>
                <a:lnTo>
                  <a:pt x="1755763" y="0"/>
                </a:lnTo>
                <a:lnTo>
                  <a:pt x="1713736" y="135387"/>
                </a:lnTo>
                <a:cubicBezTo>
                  <a:pt x="1576025" y="460974"/>
                  <a:pt x="1253632" y="689429"/>
                  <a:pt x="877881" y="689429"/>
                </a:cubicBezTo>
                <a:cubicBezTo>
                  <a:pt x="502131" y="689429"/>
                  <a:pt x="179738" y="460974"/>
                  <a:pt x="42026" y="135387"/>
                </a:cubicBezTo>
                <a:close/>
              </a:path>
            </a:pathLst>
          </a:custGeom>
          <a:gradFill>
            <a:gsLst>
              <a:gs pos="0">
                <a:srgbClr val="1E3C72"/>
              </a:gs>
              <a:gs pos="100000">
                <a:srgbClr val="2A5298"/>
              </a:gs>
            </a:gsLst>
            <a:lin ang="5400000" scaled="0"/>
          </a:gradFill>
          <a:ln>
            <a:noFill/>
          </a:ln>
          <a:effectLst>
            <a:glow rad="1016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4EA4B8-0CF5-6E45-7613-889423A7F5BC}"/>
              </a:ext>
            </a:extLst>
          </p:cNvPr>
          <p:cNvSpPr txBox="1"/>
          <p:nvPr/>
        </p:nvSpPr>
        <p:spPr>
          <a:xfrm>
            <a:off x="5676900" y="8694"/>
            <a:ext cx="838200" cy="400110"/>
          </a:xfrm>
          <a:prstGeom prst="rect">
            <a:avLst/>
          </a:prstGeom>
          <a:noFill/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bg1">
                      <a:lumMod val="75000"/>
                      <a:alpha val="40000"/>
                    </a:schemeClr>
                  </a:outerShdw>
                </a:effectLst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3</a:t>
            </a:r>
            <a:endParaRPr lang="ko-KR" altLang="en-US" sz="2000" dirty="0">
              <a:solidFill>
                <a:schemeClr val="bg1"/>
              </a:solidFill>
              <a:effectLst>
                <a:outerShdw blurRad="50800" dist="38100" dir="2700000" algn="tl" rotWithShape="0">
                  <a:schemeClr val="bg1">
                    <a:lumMod val="75000"/>
                    <a:alpha val="40000"/>
                  </a:schemeClr>
                </a:outerShdw>
              </a:effectLst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A0CD96-ABA6-699A-B02F-0115F3E711D9}"/>
              </a:ext>
            </a:extLst>
          </p:cNvPr>
          <p:cNvSpPr txBox="1"/>
          <p:nvPr/>
        </p:nvSpPr>
        <p:spPr>
          <a:xfrm>
            <a:off x="1219198" y="527880"/>
            <a:ext cx="9753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1E3C7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프로젝트 수행내용</a:t>
            </a:r>
          </a:p>
        </p:txBody>
      </p:sp>
      <p:pic>
        <p:nvPicPr>
          <p:cNvPr id="36" name="Object 3">
            <a:extLst>
              <a:ext uri="{FF2B5EF4-FFF2-40B4-BE49-F238E27FC236}">
                <a16:creationId xmlns:a16="http://schemas.microsoft.com/office/drawing/2014/main" id="{7EBC45D5-F123-1827-A2C0-F0D67C9DB22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5400000" flipV="1">
            <a:off x="274988" y="3632690"/>
            <a:ext cx="4965422" cy="60628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545F2C6C-E172-597B-8C21-0F80580563F4}"/>
              </a:ext>
            </a:extLst>
          </p:cNvPr>
          <p:cNvSpPr txBox="1"/>
          <p:nvPr/>
        </p:nvSpPr>
        <p:spPr>
          <a:xfrm>
            <a:off x="102440" y="1413282"/>
            <a:ext cx="291869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 err="1">
                <a:solidFill>
                  <a:srgbClr val="1E3C72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메뉴별</a:t>
            </a:r>
            <a:endParaRPr lang="en-US" altLang="ko-KR" sz="3600" b="1" dirty="0">
              <a:solidFill>
                <a:srgbClr val="1E3C72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  <a:p>
            <a:pPr algn="ctr"/>
            <a:r>
              <a:rPr lang="ko-KR" altLang="en-US" sz="3600" b="1" dirty="0">
                <a:solidFill>
                  <a:srgbClr val="1E3C72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기능</a:t>
            </a:r>
            <a:endParaRPr lang="en-US" altLang="ko-KR" sz="3600" b="1" dirty="0">
              <a:solidFill>
                <a:srgbClr val="1E3C72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  <a:p>
            <a:pPr algn="ctr"/>
            <a:r>
              <a:rPr lang="en-US" altLang="ko-KR" sz="2400" b="1" dirty="0">
                <a:solidFill>
                  <a:srgbClr val="1E3C72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[</a:t>
            </a:r>
            <a:r>
              <a:rPr lang="ko-KR" altLang="en-US" sz="2400" b="1" dirty="0">
                <a:solidFill>
                  <a:srgbClr val="1E3C72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회원가입창</a:t>
            </a:r>
            <a:r>
              <a:rPr lang="en-US" altLang="ko-KR" sz="2400" b="1" dirty="0">
                <a:solidFill>
                  <a:srgbClr val="1E3C72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]</a:t>
            </a:r>
          </a:p>
          <a:p>
            <a:pPr algn="ctr"/>
            <a:endParaRPr lang="en-US" altLang="ko-KR" sz="3600" b="1" dirty="0">
              <a:solidFill>
                <a:srgbClr val="1E3C72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0732960-A2C8-CC3B-80AF-4DCB768E4B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930" t="25108" r="35393" b="11813"/>
          <a:stretch/>
        </p:blipFill>
        <p:spPr>
          <a:xfrm>
            <a:off x="3190874" y="1076325"/>
            <a:ext cx="2664790" cy="5253795"/>
          </a:xfrm>
          <a:prstGeom prst="rect">
            <a:avLst/>
          </a:prstGeom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3F7278E9-79C6-C7EA-95E5-E2656627E676}"/>
              </a:ext>
            </a:extLst>
          </p:cNvPr>
          <p:cNvCxnSpPr>
            <a:cxnSpLocks/>
          </p:cNvCxnSpPr>
          <p:nvPr/>
        </p:nvCxnSpPr>
        <p:spPr>
          <a:xfrm flipH="1">
            <a:off x="5676900" y="5461397"/>
            <a:ext cx="100800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>
            <a:extLst>
              <a:ext uri="{FF2B5EF4-FFF2-40B4-BE49-F238E27FC236}">
                <a16:creationId xmlns:a16="http://schemas.microsoft.com/office/drawing/2014/main" id="{687F61EA-D7D0-7072-2B8B-21307E3E70C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741" t="8777" r="13307" b="6718"/>
          <a:stretch/>
        </p:blipFill>
        <p:spPr>
          <a:xfrm>
            <a:off x="6684900" y="4240615"/>
            <a:ext cx="2073215" cy="197167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C55722D-B386-734D-0197-BC7D2E4769CB}"/>
              </a:ext>
            </a:extLst>
          </p:cNvPr>
          <p:cNvSpPr txBox="1"/>
          <p:nvPr/>
        </p:nvSpPr>
        <p:spPr>
          <a:xfrm>
            <a:off x="6359042" y="6246541"/>
            <a:ext cx="26647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latin typeface="+mn-ea"/>
              </a:rPr>
              <a:t>[</a:t>
            </a:r>
            <a:r>
              <a:rPr lang="ko-KR" altLang="en-US" sz="1000" dirty="0">
                <a:latin typeface="+mn-ea"/>
              </a:rPr>
              <a:t>생년원일</a:t>
            </a:r>
            <a:r>
              <a:rPr lang="en-US" altLang="ko-KR" sz="1000" dirty="0">
                <a:latin typeface="+mn-ea"/>
              </a:rPr>
              <a:t>]</a:t>
            </a:r>
          </a:p>
          <a:p>
            <a:pPr algn="ctr"/>
            <a:r>
              <a:rPr lang="ko-KR" altLang="en-US" sz="1000" dirty="0">
                <a:latin typeface="+mn-ea"/>
              </a:rPr>
              <a:t>클릭 시 캘린더를 통해 생년월일 선택 가능</a:t>
            </a:r>
            <a:endParaRPr lang="en-US" altLang="ko-KR" sz="1000" dirty="0">
              <a:latin typeface="+mn-ea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72A31449-0F5D-7826-149B-56CB03011140}"/>
              </a:ext>
            </a:extLst>
          </p:cNvPr>
          <p:cNvCxnSpPr>
            <a:cxnSpLocks/>
            <a:stCxn id="2" idx="1"/>
          </p:cNvCxnSpPr>
          <p:nvPr/>
        </p:nvCxnSpPr>
        <p:spPr>
          <a:xfrm flipH="1">
            <a:off x="5639904" y="3083337"/>
            <a:ext cx="1158336" cy="153809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5E666291-51FB-FAC4-26EB-BD90BA611FD5}"/>
              </a:ext>
            </a:extLst>
          </p:cNvPr>
          <p:cNvSpPr txBox="1"/>
          <p:nvPr/>
        </p:nvSpPr>
        <p:spPr>
          <a:xfrm>
            <a:off x="7131477" y="1899842"/>
            <a:ext cx="266479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latin typeface="+mn-ea"/>
              </a:rPr>
              <a:t>[</a:t>
            </a:r>
            <a:r>
              <a:rPr lang="ko-KR" altLang="en-US" sz="1000" dirty="0">
                <a:latin typeface="+mn-ea"/>
              </a:rPr>
              <a:t>이미 존재하는 닉네임일 경우</a:t>
            </a:r>
            <a:r>
              <a:rPr lang="en-US" altLang="ko-KR" sz="1000" dirty="0">
                <a:latin typeface="+mn-ea"/>
              </a:rPr>
              <a:t>]</a:t>
            </a:r>
          </a:p>
          <a:p>
            <a:pPr algn="ctr"/>
            <a:r>
              <a:rPr lang="ko-KR" altLang="en-US" sz="1000" dirty="0">
                <a:latin typeface="+mn-ea"/>
              </a:rPr>
              <a:t>이미 존재하는 닉네임일 시 에러 창 표시</a:t>
            </a:r>
            <a:endParaRPr lang="en-US" altLang="ko-KR" sz="1000" dirty="0">
              <a:latin typeface="+mn-ea"/>
            </a:endParaRPr>
          </a:p>
          <a:p>
            <a:pPr algn="ctr"/>
            <a:r>
              <a:rPr lang="ko-KR" altLang="en-US" sz="1000" dirty="0">
                <a:latin typeface="+mn-ea"/>
              </a:rPr>
              <a:t>회원가입 실패</a:t>
            </a:r>
            <a:endParaRPr lang="en-US" altLang="ko-KR" sz="1000" dirty="0">
              <a:latin typeface="+mn-ea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6D47D15-1AE7-60E5-F33D-6D53DE3C91C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873" t="749" r="2180" b="2795"/>
          <a:stretch/>
        </p:blipFill>
        <p:spPr>
          <a:xfrm>
            <a:off x="6798240" y="2478022"/>
            <a:ext cx="3541721" cy="1210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10330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자유형: 도형 3">
            <a:extLst>
              <a:ext uri="{FF2B5EF4-FFF2-40B4-BE49-F238E27FC236}">
                <a16:creationId xmlns:a16="http://schemas.microsoft.com/office/drawing/2014/main" id="{CB7B3DA9-E450-D7A1-2BC4-5AAF5480F25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357368 w 12192000"/>
              <a:gd name="connsiteY0" fmla="*/ 203199 h 6858000"/>
              <a:gd name="connsiteX1" fmla="*/ 181429 w 12192000"/>
              <a:gd name="connsiteY1" fmla="*/ 379138 h 6858000"/>
              <a:gd name="connsiteX2" fmla="*/ 181429 w 12192000"/>
              <a:gd name="connsiteY2" fmla="*/ 6486117 h 6858000"/>
              <a:gd name="connsiteX3" fmla="*/ 357368 w 12192000"/>
              <a:gd name="connsiteY3" fmla="*/ 6662056 h 6858000"/>
              <a:gd name="connsiteX4" fmla="*/ 11834632 w 12192000"/>
              <a:gd name="connsiteY4" fmla="*/ 6662056 h 6858000"/>
              <a:gd name="connsiteX5" fmla="*/ 12010571 w 12192000"/>
              <a:gd name="connsiteY5" fmla="*/ 6486117 h 6858000"/>
              <a:gd name="connsiteX6" fmla="*/ 12010571 w 12192000"/>
              <a:gd name="connsiteY6" fmla="*/ 379138 h 6858000"/>
              <a:gd name="connsiteX7" fmla="*/ 11834632 w 12192000"/>
              <a:gd name="connsiteY7" fmla="*/ 203199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357368" y="203199"/>
                </a:moveTo>
                <a:cubicBezTo>
                  <a:pt x="260200" y="203199"/>
                  <a:pt x="181429" y="281970"/>
                  <a:pt x="181429" y="379138"/>
                </a:cubicBezTo>
                <a:lnTo>
                  <a:pt x="181429" y="6486117"/>
                </a:lnTo>
                <a:cubicBezTo>
                  <a:pt x="181429" y="6583285"/>
                  <a:pt x="260200" y="6662056"/>
                  <a:pt x="357368" y="6662056"/>
                </a:cubicBezTo>
                <a:lnTo>
                  <a:pt x="11834632" y="6662056"/>
                </a:lnTo>
                <a:cubicBezTo>
                  <a:pt x="11931800" y="6662056"/>
                  <a:pt x="12010571" y="6583285"/>
                  <a:pt x="12010571" y="6486117"/>
                </a:cubicBezTo>
                <a:lnTo>
                  <a:pt x="12010571" y="379138"/>
                </a:lnTo>
                <a:cubicBezTo>
                  <a:pt x="12010571" y="281970"/>
                  <a:pt x="11931800" y="203199"/>
                  <a:pt x="11834632" y="203199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7D7D6B68-D4DC-0B92-4AEE-3D6155000BA3}"/>
              </a:ext>
            </a:extLst>
          </p:cNvPr>
          <p:cNvSpPr/>
          <p:nvPr/>
        </p:nvSpPr>
        <p:spPr>
          <a:xfrm>
            <a:off x="5297830" y="0"/>
            <a:ext cx="1596339" cy="479055"/>
          </a:xfrm>
          <a:custGeom>
            <a:avLst/>
            <a:gdLst>
              <a:gd name="connsiteX0" fmla="*/ 0 w 1755763"/>
              <a:gd name="connsiteY0" fmla="*/ 0 h 689429"/>
              <a:gd name="connsiteX1" fmla="*/ 1755763 w 1755763"/>
              <a:gd name="connsiteY1" fmla="*/ 0 h 689429"/>
              <a:gd name="connsiteX2" fmla="*/ 1713736 w 1755763"/>
              <a:gd name="connsiteY2" fmla="*/ 135387 h 689429"/>
              <a:gd name="connsiteX3" fmla="*/ 877881 w 1755763"/>
              <a:gd name="connsiteY3" fmla="*/ 689429 h 689429"/>
              <a:gd name="connsiteX4" fmla="*/ 42026 w 1755763"/>
              <a:gd name="connsiteY4" fmla="*/ 135387 h 689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55763" h="689429">
                <a:moveTo>
                  <a:pt x="0" y="0"/>
                </a:moveTo>
                <a:lnTo>
                  <a:pt x="1755763" y="0"/>
                </a:lnTo>
                <a:lnTo>
                  <a:pt x="1713736" y="135387"/>
                </a:lnTo>
                <a:cubicBezTo>
                  <a:pt x="1576025" y="460974"/>
                  <a:pt x="1253632" y="689429"/>
                  <a:pt x="877881" y="689429"/>
                </a:cubicBezTo>
                <a:cubicBezTo>
                  <a:pt x="502131" y="689429"/>
                  <a:pt x="179738" y="460974"/>
                  <a:pt x="42026" y="1353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glow rad="1016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6FCE7664-1245-30C4-3259-3D3B7D4D4138}"/>
              </a:ext>
            </a:extLst>
          </p:cNvPr>
          <p:cNvSpPr/>
          <p:nvPr/>
        </p:nvSpPr>
        <p:spPr>
          <a:xfrm>
            <a:off x="5370517" y="0"/>
            <a:ext cx="1450963" cy="435428"/>
          </a:xfrm>
          <a:custGeom>
            <a:avLst/>
            <a:gdLst>
              <a:gd name="connsiteX0" fmla="*/ 0 w 1755763"/>
              <a:gd name="connsiteY0" fmla="*/ 0 h 689429"/>
              <a:gd name="connsiteX1" fmla="*/ 1755763 w 1755763"/>
              <a:gd name="connsiteY1" fmla="*/ 0 h 689429"/>
              <a:gd name="connsiteX2" fmla="*/ 1713736 w 1755763"/>
              <a:gd name="connsiteY2" fmla="*/ 135387 h 689429"/>
              <a:gd name="connsiteX3" fmla="*/ 877881 w 1755763"/>
              <a:gd name="connsiteY3" fmla="*/ 689429 h 689429"/>
              <a:gd name="connsiteX4" fmla="*/ 42026 w 1755763"/>
              <a:gd name="connsiteY4" fmla="*/ 135387 h 689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55763" h="689429">
                <a:moveTo>
                  <a:pt x="0" y="0"/>
                </a:moveTo>
                <a:lnTo>
                  <a:pt x="1755763" y="0"/>
                </a:lnTo>
                <a:lnTo>
                  <a:pt x="1713736" y="135387"/>
                </a:lnTo>
                <a:cubicBezTo>
                  <a:pt x="1576025" y="460974"/>
                  <a:pt x="1253632" y="689429"/>
                  <a:pt x="877881" y="689429"/>
                </a:cubicBezTo>
                <a:cubicBezTo>
                  <a:pt x="502131" y="689429"/>
                  <a:pt x="179738" y="460974"/>
                  <a:pt x="42026" y="135387"/>
                </a:cubicBezTo>
                <a:close/>
              </a:path>
            </a:pathLst>
          </a:custGeom>
          <a:gradFill>
            <a:gsLst>
              <a:gs pos="0">
                <a:srgbClr val="1E3C72"/>
              </a:gs>
              <a:gs pos="100000">
                <a:srgbClr val="2A5298"/>
              </a:gs>
            </a:gsLst>
            <a:lin ang="5400000" scaled="0"/>
          </a:gradFill>
          <a:ln>
            <a:noFill/>
          </a:ln>
          <a:effectLst>
            <a:glow rad="1016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4EA4B8-0CF5-6E45-7613-889423A7F5BC}"/>
              </a:ext>
            </a:extLst>
          </p:cNvPr>
          <p:cNvSpPr txBox="1"/>
          <p:nvPr/>
        </p:nvSpPr>
        <p:spPr>
          <a:xfrm>
            <a:off x="5676900" y="8694"/>
            <a:ext cx="838200" cy="400110"/>
          </a:xfrm>
          <a:prstGeom prst="rect">
            <a:avLst/>
          </a:prstGeom>
          <a:noFill/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bg1">
                      <a:lumMod val="75000"/>
                      <a:alpha val="40000"/>
                    </a:schemeClr>
                  </a:outerShdw>
                </a:effectLst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3</a:t>
            </a:r>
            <a:endParaRPr lang="ko-KR" altLang="en-US" sz="2000" dirty="0">
              <a:solidFill>
                <a:schemeClr val="bg1"/>
              </a:solidFill>
              <a:effectLst>
                <a:outerShdw blurRad="50800" dist="38100" dir="2700000" algn="tl" rotWithShape="0">
                  <a:schemeClr val="bg1">
                    <a:lumMod val="75000"/>
                    <a:alpha val="40000"/>
                  </a:schemeClr>
                </a:outerShdw>
              </a:effectLst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A0CD96-ABA6-699A-B02F-0115F3E711D9}"/>
              </a:ext>
            </a:extLst>
          </p:cNvPr>
          <p:cNvSpPr txBox="1"/>
          <p:nvPr/>
        </p:nvSpPr>
        <p:spPr>
          <a:xfrm>
            <a:off x="1219198" y="527880"/>
            <a:ext cx="9753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1E3C7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프로젝트 수행내용</a:t>
            </a:r>
          </a:p>
        </p:txBody>
      </p:sp>
      <p:pic>
        <p:nvPicPr>
          <p:cNvPr id="36" name="Object 3">
            <a:extLst>
              <a:ext uri="{FF2B5EF4-FFF2-40B4-BE49-F238E27FC236}">
                <a16:creationId xmlns:a16="http://schemas.microsoft.com/office/drawing/2014/main" id="{7EBC45D5-F123-1827-A2C0-F0D67C9DB22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5400000" flipV="1">
            <a:off x="274988" y="3632690"/>
            <a:ext cx="4965422" cy="60628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545F2C6C-E172-597B-8C21-0F80580563F4}"/>
              </a:ext>
            </a:extLst>
          </p:cNvPr>
          <p:cNvSpPr txBox="1"/>
          <p:nvPr/>
        </p:nvSpPr>
        <p:spPr>
          <a:xfrm>
            <a:off x="102440" y="1413282"/>
            <a:ext cx="291869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 err="1">
                <a:solidFill>
                  <a:srgbClr val="1E3C72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메뉴별</a:t>
            </a:r>
            <a:endParaRPr lang="en-US" altLang="ko-KR" sz="3600" b="1" dirty="0">
              <a:solidFill>
                <a:srgbClr val="1E3C72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  <a:p>
            <a:pPr algn="ctr"/>
            <a:r>
              <a:rPr lang="ko-KR" altLang="en-US" sz="3600" b="1" dirty="0">
                <a:solidFill>
                  <a:srgbClr val="1E3C72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기능</a:t>
            </a:r>
            <a:endParaRPr lang="en-US" altLang="ko-KR" sz="3600" b="1" dirty="0">
              <a:solidFill>
                <a:srgbClr val="1E3C72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  <a:p>
            <a:pPr algn="ctr"/>
            <a:r>
              <a:rPr lang="en-US" altLang="ko-KR" sz="2400" b="1" dirty="0">
                <a:solidFill>
                  <a:srgbClr val="1E3C72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[</a:t>
            </a:r>
            <a:r>
              <a:rPr lang="ko-KR" altLang="en-US" sz="2400" b="1" dirty="0" err="1">
                <a:solidFill>
                  <a:srgbClr val="1E3C72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메인창</a:t>
            </a:r>
            <a:r>
              <a:rPr lang="en-US" altLang="ko-KR" sz="2400" b="1" dirty="0">
                <a:solidFill>
                  <a:srgbClr val="1E3C72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]</a:t>
            </a:r>
          </a:p>
          <a:p>
            <a:pPr algn="ctr"/>
            <a:endParaRPr lang="en-US" altLang="ko-KR" sz="3600" b="1" dirty="0">
              <a:solidFill>
                <a:srgbClr val="1E3C72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535B159-CE23-DCCA-3A7D-EF7E2414F9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5194" y="975208"/>
            <a:ext cx="3751005" cy="53549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5B76511-C0DC-27D9-4731-7F62AF8A100A}"/>
              </a:ext>
            </a:extLst>
          </p:cNvPr>
          <p:cNvSpPr txBox="1"/>
          <p:nvPr/>
        </p:nvSpPr>
        <p:spPr>
          <a:xfrm>
            <a:off x="6932675" y="2755928"/>
            <a:ext cx="26702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로그인 </a:t>
            </a:r>
            <a:r>
              <a:rPr lang="ko-KR" altLang="en-US" sz="2000" dirty="0" err="1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성공시</a:t>
            </a:r>
            <a:r>
              <a:rPr lang="ko-KR" altLang="en-US" sz="20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</a:t>
            </a:r>
            <a:endParaRPr lang="en-US" altLang="ko-KR" sz="20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pPr algn="ctr"/>
            <a:r>
              <a:rPr lang="ko-KR" altLang="en-US" sz="20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메인하면 </a:t>
            </a:r>
            <a:r>
              <a:rPr lang="en-US" altLang="ko-KR" sz="20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</a:t>
            </a:r>
            <a:r>
              <a:rPr lang="ko-KR" altLang="en-US" sz="20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창으로 이동</a:t>
            </a:r>
            <a:endParaRPr lang="en-US" altLang="ko-KR" sz="20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7165415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자유형: 도형 3">
            <a:extLst>
              <a:ext uri="{FF2B5EF4-FFF2-40B4-BE49-F238E27FC236}">
                <a16:creationId xmlns:a16="http://schemas.microsoft.com/office/drawing/2014/main" id="{CB7B3DA9-E450-D7A1-2BC4-5AAF5480F25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357368 w 12192000"/>
              <a:gd name="connsiteY0" fmla="*/ 203199 h 6858000"/>
              <a:gd name="connsiteX1" fmla="*/ 181429 w 12192000"/>
              <a:gd name="connsiteY1" fmla="*/ 379138 h 6858000"/>
              <a:gd name="connsiteX2" fmla="*/ 181429 w 12192000"/>
              <a:gd name="connsiteY2" fmla="*/ 6486117 h 6858000"/>
              <a:gd name="connsiteX3" fmla="*/ 357368 w 12192000"/>
              <a:gd name="connsiteY3" fmla="*/ 6662056 h 6858000"/>
              <a:gd name="connsiteX4" fmla="*/ 11834632 w 12192000"/>
              <a:gd name="connsiteY4" fmla="*/ 6662056 h 6858000"/>
              <a:gd name="connsiteX5" fmla="*/ 12010571 w 12192000"/>
              <a:gd name="connsiteY5" fmla="*/ 6486117 h 6858000"/>
              <a:gd name="connsiteX6" fmla="*/ 12010571 w 12192000"/>
              <a:gd name="connsiteY6" fmla="*/ 379138 h 6858000"/>
              <a:gd name="connsiteX7" fmla="*/ 11834632 w 12192000"/>
              <a:gd name="connsiteY7" fmla="*/ 203199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357368" y="203199"/>
                </a:moveTo>
                <a:cubicBezTo>
                  <a:pt x="260200" y="203199"/>
                  <a:pt x="181429" y="281970"/>
                  <a:pt x="181429" y="379138"/>
                </a:cubicBezTo>
                <a:lnTo>
                  <a:pt x="181429" y="6486117"/>
                </a:lnTo>
                <a:cubicBezTo>
                  <a:pt x="181429" y="6583285"/>
                  <a:pt x="260200" y="6662056"/>
                  <a:pt x="357368" y="6662056"/>
                </a:cubicBezTo>
                <a:lnTo>
                  <a:pt x="11834632" y="6662056"/>
                </a:lnTo>
                <a:cubicBezTo>
                  <a:pt x="11931800" y="6662056"/>
                  <a:pt x="12010571" y="6583285"/>
                  <a:pt x="12010571" y="6486117"/>
                </a:cubicBezTo>
                <a:lnTo>
                  <a:pt x="12010571" y="379138"/>
                </a:lnTo>
                <a:cubicBezTo>
                  <a:pt x="12010571" y="281970"/>
                  <a:pt x="11931800" y="203199"/>
                  <a:pt x="11834632" y="203199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7D7D6B68-D4DC-0B92-4AEE-3D6155000BA3}"/>
              </a:ext>
            </a:extLst>
          </p:cNvPr>
          <p:cNvSpPr/>
          <p:nvPr/>
        </p:nvSpPr>
        <p:spPr>
          <a:xfrm>
            <a:off x="5297830" y="0"/>
            <a:ext cx="1596339" cy="479055"/>
          </a:xfrm>
          <a:custGeom>
            <a:avLst/>
            <a:gdLst>
              <a:gd name="connsiteX0" fmla="*/ 0 w 1755763"/>
              <a:gd name="connsiteY0" fmla="*/ 0 h 689429"/>
              <a:gd name="connsiteX1" fmla="*/ 1755763 w 1755763"/>
              <a:gd name="connsiteY1" fmla="*/ 0 h 689429"/>
              <a:gd name="connsiteX2" fmla="*/ 1713736 w 1755763"/>
              <a:gd name="connsiteY2" fmla="*/ 135387 h 689429"/>
              <a:gd name="connsiteX3" fmla="*/ 877881 w 1755763"/>
              <a:gd name="connsiteY3" fmla="*/ 689429 h 689429"/>
              <a:gd name="connsiteX4" fmla="*/ 42026 w 1755763"/>
              <a:gd name="connsiteY4" fmla="*/ 135387 h 689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55763" h="689429">
                <a:moveTo>
                  <a:pt x="0" y="0"/>
                </a:moveTo>
                <a:lnTo>
                  <a:pt x="1755763" y="0"/>
                </a:lnTo>
                <a:lnTo>
                  <a:pt x="1713736" y="135387"/>
                </a:lnTo>
                <a:cubicBezTo>
                  <a:pt x="1576025" y="460974"/>
                  <a:pt x="1253632" y="689429"/>
                  <a:pt x="877881" y="689429"/>
                </a:cubicBezTo>
                <a:cubicBezTo>
                  <a:pt x="502131" y="689429"/>
                  <a:pt x="179738" y="460974"/>
                  <a:pt x="42026" y="1353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glow rad="1016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6FCE7664-1245-30C4-3259-3D3B7D4D4138}"/>
              </a:ext>
            </a:extLst>
          </p:cNvPr>
          <p:cNvSpPr/>
          <p:nvPr/>
        </p:nvSpPr>
        <p:spPr>
          <a:xfrm>
            <a:off x="5370517" y="0"/>
            <a:ext cx="1450963" cy="435428"/>
          </a:xfrm>
          <a:custGeom>
            <a:avLst/>
            <a:gdLst>
              <a:gd name="connsiteX0" fmla="*/ 0 w 1755763"/>
              <a:gd name="connsiteY0" fmla="*/ 0 h 689429"/>
              <a:gd name="connsiteX1" fmla="*/ 1755763 w 1755763"/>
              <a:gd name="connsiteY1" fmla="*/ 0 h 689429"/>
              <a:gd name="connsiteX2" fmla="*/ 1713736 w 1755763"/>
              <a:gd name="connsiteY2" fmla="*/ 135387 h 689429"/>
              <a:gd name="connsiteX3" fmla="*/ 877881 w 1755763"/>
              <a:gd name="connsiteY3" fmla="*/ 689429 h 689429"/>
              <a:gd name="connsiteX4" fmla="*/ 42026 w 1755763"/>
              <a:gd name="connsiteY4" fmla="*/ 135387 h 689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55763" h="689429">
                <a:moveTo>
                  <a:pt x="0" y="0"/>
                </a:moveTo>
                <a:lnTo>
                  <a:pt x="1755763" y="0"/>
                </a:lnTo>
                <a:lnTo>
                  <a:pt x="1713736" y="135387"/>
                </a:lnTo>
                <a:cubicBezTo>
                  <a:pt x="1576025" y="460974"/>
                  <a:pt x="1253632" y="689429"/>
                  <a:pt x="877881" y="689429"/>
                </a:cubicBezTo>
                <a:cubicBezTo>
                  <a:pt x="502131" y="689429"/>
                  <a:pt x="179738" y="460974"/>
                  <a:pt x="42026" y="135387"/>
                </a:cubicBezTo>
                <a:close/>
              </a:path>
            </a:pathLst>
          </a:custGeom>
          <a:gradFill>
            <a:gsLst>
              <a:gs pos="0">
                <a:srgbClr val="1E3C72"/>
              </a:gs>
              <a:gs pos="100000">
                <a:srgbClr val="2A5298"/>
              </a:gs>
            </a:gsLst>
            <a:lin ang="5400000" scaled="0"/>
          </a:gradFill>
          <a:ln>
            <a:noFill/>
          </a:ln>
          <a:effectLst>
            <a:glow rad="1016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4EA4B8-0CF5-6E45-7613-889423A7F5BC}"/>
              </a:ext>
            </a:extLst>
          </p:cNvPr>
          <p:cNvSpPr txBox="1"/>
          <p:nvPr/>
        </p:nvSpPr>
        <p:spPr>
          <a:xfrm>
            <a:off x="5676900" y="8694"/>
            <a:ext cx="838200" cy="400110"/>
          </a:xfrm>
          <a:prstGeom prst="rect">
            <a:avLst/>
          </a:prstGeom>
          <a:noFill/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bg1">
                      <a:lumMod val="75000"/>
                      <a:alpha val="40000"/>
                    </a:schemeClr>
                  </a:outerShdw>
                </a:effectLst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3</a:t>
            </a:r>
            <a:endParaRPr lang="ko-KR" altLang="en-US" sz="2000" dirty="0">
              <a:solidFill>
                <a:schemeClr val="bg1"/>
              </a:solidFill>
              <a:effectLst>
                <a:outerShdw blurRad="50800" dist="38100" dir="2700000" algn="tl" rotWithShape="0">
                  <a:schemeClr val="bg1">
                    <a:lumMod val="75000"/>
                    <a:alpha val="40000"/>
                  </a:schemeClr>
                </a:outerShdw>
              </a:effectLst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A0CD96-ABA6-699A-B02F-0115F3E711D9}"/>
              </a:ext>
            </a:extLst>
          </p:cNvPr>
          <p:cNvSpPr txBox="1"/>
          <p:nvPr/>
        </p:nvSpPr>
        <p:spPr>
          <a:xfrm>
            <a:off x="1219198" y="527880"/>
            <a:ext cx="9753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1E3C7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프로젝트 수행내용</a:t>
            </a:r>
          </a:p>
        </p:txBody>
      </p:sp>
      <p:pic>
        <p:nvPicPr>
          <p:cNvPr id="36" name="Object 3">
            <a:extLst>
              <a:ext uri="{FF2B5EF4-FFF2-40B4-BE49-F238E27FC236}">
                <a16:creationId xmlns:a16="http://schemas.microsoft.com/office/drawing/2014/main" id="{7EBC45D5-F123-1827-A2C0-F0D67C9DB22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5400000" flipV="1">
            <a:off x="274988" y="3632690"/>
            <a:ext cx="4965422" cy="60628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545F2C6C-E172-597B-8C21-0F80580563F4}"/>
              </a:ext>
            </a:extLst>
          </p:cNvPr>
          <p:cNvSpPr txBox="1"/>
          <p:nvPr/>
        </p:nvSpPr>
        <p:spPr>
          <a:xfrm>
            <a:off x="102440" y="1413282"/>
            <a:ext cx="291869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 err="1">
                <a:solidFill>
                  <a:srgbClr val="1E3C72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메뉴별</a:t>
            </a:r>
            <a:endParaRPr lang="en-US" altLang="ko-KR" sz="3600" b="1" dirty="0">
              <a:solidFill>
                <a:srgbClr val="1E3C72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  <a:p>
            <a:pPr algn="ctr"/>
            <a:r>
              <a:rPr lang="ko-KR" altLang="en-US" sz="3600" b="1" dirty="0">
                <a:solidFill>
                  <a:srgbClr val="1E3C72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기능</a:t>
            </a:r>
            <a:endParaRPr lang="en-US" altLang="ko-KR" sz="3600" b="1" dirty="0">
              <a:solidFill>
                <a:srgbClr val="1E3C72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  <a:p>
            <a:pPr algn="ctr"/>
            <a:r>
              <a:rPr lang="en-US" altLang="ko-KR" sz="2400" b="1" dirty="0">
                <a:solidFill>
                  <a:srgbClr val="1E3C72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[</a:t>
            </a:r>
            <a:r>
              <a:rPr lang="ko-KR" altLang="en-US" sz="2400" b="1" dirty="0" err="1">
                <a:solidFill>
                  <a:srgbClr val="1E3C72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메인창</a:t>
            </a:r>
            <a:r>
              <a:rPr lang="en-US" altLang="ko-KR" sz="2400" b="1" dirty="0">
                <a:solidFill>
                  <a:srgbClr val="1E3C72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]</a:t>
            </a:r>
          </a:p>
          <a:p>
            <a:pPr algn="ctr"/>
            <a:endParaRPr lang="en-US" altLang="ko-KR" sz="3600" b="1" dirty="0">
              <a:solidFill>
                <a:srgbClr val="1E3C72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535B159-CE23-DCCA-3A7D-EF7E2414F9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5194" y="975208"/>
            <a:ext cx="3751005" cy="535491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34B66DF-F9BA-3C05-C6D3-D36DE66015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8118" y="1660137"/>
            <a:ext cx="3239180" cy="49628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3F8F265-8980-FCA8-F7B2-97F0EF211DF3}"/>
              </a:ext>
            </a:extLst>
          </p:cNvPr>
          <p:cNvSpPr txBox="1"/>
          <p:nvPr/>
        </p:nvSpPr>
        <p:spPr>
          <a:xfrm>
            <a:off x="7225313" y="1106139"/>
            <a:ext cx="266479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latin typeface="+mn-ea"/>
              </a:rPr>
              <a:t>[</a:t>
            </a:r>
            <a:r>
              <a:rPr lang="ko-KR" altLang="en-US" sz="1000" dirty="0">
                <a:latin typeface="+mn-ea"/>
              </a:rPr>
              <a:t>카테고리</a:t>
            </a:r>
            <a:r>
              <a:rPr lang="en-US" altLang="ko-KR" sz="1000" dirty="0">
                <a:latin typeface="+mn-ea"/>
              </a:rPr>
              <a:t>]</a:t>
            </a:r>
          </a:p>
          <a:p>
            <a:pPr algn="ctr"/>
            <a:r>
              <a:rPr lang="ko-KR" altLang="en-US" sz="1000" dirty="0" err="1">
                <a:latin typeface="+mn-ea"/>
              </a:rPr>
              <a:t>메인창</a:t>
            </a:r>
            <a:r>
              <a:rPr lang="ko-KR" altLang="en-US" sz="1000" dirty="0">
                <a:latin typeface="+mn-ea"/>
              </a:rPr>
              <a:t> 상단에 카테고리를 두어</a:t>
            </a:r>
            <a:endParaRPr lang="en-US" altLang="ko-KR" sz="1000" dirty="0">
              <a:latin typeface="+mn-ea"/>
            </a:endParaRPr>
          </a:p>
          <a:p>
            <a:pPr algn="ctr"/>
            <a:r>
              <a:rPr lang="ko-KR" altLang="en-US" sz="1000" dirty="0">
                <a:latin typeface="+mn-ea"/>
              </a:rPr>
              <a:t>시리즈</a:t>
            </a:r>
            <a:r>
              <a:rPr lang="en-US" altLang="ko-KR" sz="1000" dirty="0">
                <a:latin typeface="+mn-ea"/>
              </a:rPr>
              <a:t>/</a:t>
            </a:r>
            <a:r>
              <a:rPr lang="ko-KR" altLang="en-US" sz="1000" dirty="0">
                <a:latin typeface="+mn-ea"/>
              </a:rPr>
              <a:t>영화별로 콘텐츠 표시</a:t>
            </a:r>
            <a:endParaRPr lang="en-US" altLang="ko-KR" sz="1000" dirty="0">
              <a:latin typeface="+mn-ea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9829D651-C9A8-D7B9-56BA-E76ADB0F999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6799" r="60730" b="12139"/>
          <a:stretch/>
        </p:blipFill>
        <p:spPr>
          <a:xfrm>
            <a:off x="7255089" y="3158273"/>
            <a:ext cx="1036097" cy="70394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BDF1851-2285-15A8-66A0-C3E9987A513C}"/>
              </a:ext>
            </a:extLst>
          </p:cNvPr>
          <p:cNvSpPr txBox="1"/>
          <p:nvPr/>
        </p:nvSpPr>
        <p:spPr>
          <a:xfrm>
            <a:off x="6894169" y="2610804"/>
            <a:ext cx="158565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[logout icon]</a:t>
            </a:r>
          </a:p>
          <a:p>
            <a:pPr algn="ctr"/>
            <a:r>
              <a:rPr lang="en-US" altLang="ko-KR" sz="10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Logout icon</a:t>
            </a:r>
            <a:r>
              <a:rPr lang="ko-KR" altLang="en-US" sz="1000" dirty="0" err="1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클릭시</a:t>
            </a:r>
            <a:endParaRPr lang="en-US" altLang="ko-KR" sz="10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pPr algn="ctr"/>
            <a:r>
              <a:rPr lang="ko-KR" altLang="en-US" sz="10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계정 로그아</a:t>
            </a:r>
            <a:r>
              <a:rPr lang="ko-KR" altLang="en-US" sz="1000" dirty="0">
                <a:latin typeface="+mn-ea"/>
              </a:rPr>
              <a:t>웃</a:t>
            </a:r>
            <a:r>
              <a:rPr lang="ko-KR" altLang="en-US" sz="10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됨</a:t>
            </a:r>
            <a:endParaRPr lang="en-US" altLang="ko-KR" sz="10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C52205DD-5768-1096-B58B-8220A0B76F5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2287" t="20719" r="34966" b="23355"/>
          <a:stretch/>
        </p:blipFill>
        <p:spPr>
          <a:xfrm>
            <a:off x="8900076" y="3190202"/>
            <a:ext cx="751260" cy="69347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24A92CEA-FE96-FAC6-535B-E27A7CC4C01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5928" t="25582" r="12675" b="23868"/>
          <a:stretch/>
        </p:blipFill>
        <p:spPr>
          <a:xfrm>
            <a:off x="8120772" y="4810303"/>
            <a:ext cx="873872" cy="77512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A591834-1345-C954-9829-369F04AEC008}"/>
              </a:ext>
            </a:extLst>
          </p:cNvPr>
          <p:cNvSpPr txBox="1"/>
          <p:nvPr/>
        </p:nvSpPr>
        <p:spPr>
          <a:xfrm>
            <a:off x="8395280" y="2610804"/>
            <a:ext cx="158565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[AI</a:t>
            </a:r>
            <a:r>
              <a:rPr lang="ko-KR" altLang="en-US" sz="1000" dirty="0" err="1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챗봇</a:t>
            </a:r>
            <a:r>
              <a:rPr lang="en-US" altLang="ko-KR" sz="10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icon]</a:t>
            </a:r>
          </a:p>
          <a:p>
            <a:pPr algn="ctr"/>
            <a:r>
              <a:rPr lang="en-US" altLang="ko-KR" sz="10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AI</a:t>
            </a:r>
            <a:r>
              <a:rPr lang="ko-KR" altLang="en-US" sz="1000" dirty="0" err="1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챗봇</a:t>
            </a:r>
            <a:r>
              <a:rPr lang="en-US" altLang="ko-KR" sz="10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icon</a:t>
            </a:r>
            <a:r>
              <a:rPr lang="ko-KR" altLang="en-US" sz="1000" dirty="0" err="1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클릭시</a:t>
            </a:r>
            <a:endParaRPr lang="en-US" altLang="ko-KR" sz="10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pPr algn="ctr"/>
            <a:r>
              <a:rPr lang="en-US" altLang="ko-KR" sz="10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AI</a:t>
            </a:r>
            <a:r>
              <a:rPr lang="ko-KR" altLang="en-US" sz="1000" dirty="0" err="1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챗봇</a:t>
            </a:r>
            <a:r>
              <a:rPr lang="ko-KR" altLang="en-US" sz="10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창으로 이동</a:t>
            </a:r>
            <a:endParaRPr lang="en-US" altLang="ko-KR" sz="10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FFDBB64-1310-8082-BDAF-350940C329C0}"/>
              </a:ext>
            </a:extLst>
          </p:cNvPr>
          <p:cNvSpPr txBox="1"/>
          <p:nvPr/>
        </p:nvSpPr>
        <p:spPr>
          <a:xfrm>
            <a:off x="7711148" y="4221505"/>
            <a:ext cx="158565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[</a:t>
            </a:r>
            <a:r>
              <a:rPr lang="ko-KR" altLang="en-US" sz="10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마이페이지</a:t>
            </a:r>
            <a:r>
              <a:rPr lang="en-US" altLang="ko-KR" sz="10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icon]</a:t>
            </a:r>
          </a:p>
          <a:p>
            <a:pPr algn="ctr"/>
            <a:r>
              <a:rPr lang="ko-KR" altLang="en-US" sz="10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마이페이지 </a:t>
            </a:r>
            <a:r>
              <a:rPr lang="en-US" altLang="ko-KR" sz="10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icon</a:t>
            </a:r>
            <a:r>
              <a:rPr lang="ko-KR" altLang="en-US" sz="1000" dirty="0" err="1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클릭시</a:t>
            </a:r>
            <a:endParaRPr lang="en-US" altLang="ko-KR" sz="10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pPr algn="ctr"/>
            <a:r>
              <a:rPr lang="ko-KR" altLang="en-US" sz="10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마이페이지 창으로 이동</a:t>
            </a:r>
            <a:endParaRPr lang="en-US" altLang="ko-KR" sz="10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872ED30F-3050-E36B-26A9-62EB605EEED4}"/>
              </a:ext>
            </a:extLst>
          </p:cNvPr>
          <p:cNvCxnSpPr>
            <a:cxnSpLocks/>
          </p:cNvCxnSpPr>
          <p:nvPr/>
        </p:nvCxnSpPr>
        <p:spPr>
          <a:xfrm flipH="1" flipV="1">
            <a:off x="5700369" y="1282502"/>
            <a:ext cx="1204111" cy="1244576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69D670D1-DD01-2763-11D3-ABF01A06E268}"/>
              </a:ext>
            </a:extLst>
          </p:cNvPr>
          <p:cNvSpPr/>
          <p:nvPr/>
        </p:nvSpPr>
        <p:spPr>
          <a:xfrm>
            <a:off x="3367128" y="994484"/>
            <a:ext cx="2696311" cy="288066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46814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자유형: 도형 3">
            <a:extLst>
              <a:ext uri="{FF2B5EF4-FFF2-40B4-BE49-F238E27FC236}">
                <a16:creationId xmlns:a16="http://schemas.microsoft.com/office/drawing/2014/main" id="{CB7B3DA9-E450-D7A1-2BC4-5AAF5480F25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357368 w 12192000"/>
              <a:gd name="connsiteY0" fmla="*/ 203199 h 6858000"/>
              <a:gd name="connsiteX1" fmla="*/ 181429 w 12192000"/>
              <a:gd name="connsiteY1" fmla="*/ 379138 h 6858000"/>
              <a:gd name="connsiteX2" fmla="*/ 181429 w 12192000"/>
              <a:gd name="connsiteY2" fmla="*/ 6486117 h 6858000"/>
              <a:gd name="connsiteX3" fmla="*/ 357368 w 12192000"/>
              <a:gd name="connsiteY3" fmla="*/ 6662056 h 6858000"/>
              <a:gd name="connsiteX4" fmla="*/ 11834632 w 12192000"/>
              <a:gd name="connsiteY4" fmla="*/ 6662056 h 6858000"/>
              <a:gd name="connsiteX5" fmla="*/ 12010571 w 12192000"/>
              <a:gd name="connsiteY5" fmla="*/ 6486117 h 6858000"/>
              <a:gd name="connsiteX6" fmla="*/ 12010571 w 12192000"/>
              <a:gd name="connsiteY6" fmla="*/ 379138 h 6858000"/>
              <a:gd name="connsiteX7" fmla="*/ 11834632 w 12192000"/>
              <a:gd name="connsiteY7" fmla="*/ 203199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357368" y="203199"/>
                </a:moveTo>
                <a:cubicBezTo>
                  <a:pt x="260200" y="203199"/>
                  <a:pt x="181429" y="281970"/>
                  <a:pt x="181429" y="379138"/>
                </a:cubicBezTo>
                <a:lnTo>
                  <a:pt x="181429" y="6486117"/>
                </a:lnTo>
                <a:cubicBezTo>
                  <a:pt x="181429" y="6583285"/>
                  <a:pt x="260200" y="6662056"/>
                  <a:pt x="357368" y="6662056"/>
                </a:cubicBezTo>
                <a:lnTo>
                  <a:pt x="11834632" y="6662056"/>
                </a:lnTo>
                <a:cubicBezTo>
                  <a:pt x="11931800" y="6662056"/>
                  <a:pt x="12010571" y="6583285"/>
                  <a:pt x="12010571" y="6486117"/>
                </a:cubicBezTo>
                <a:lnTo>
                  <a:pt x="12010571" y="379138"/>
                </a:lnTo>
                <a:cubicBezTo>
                  <a:pt x="12010571" y="281970"/>
                  <a:pt x="11931800" y="203199"/>
                  <a:pt x="11834632" y="203199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7D7D6B68-D4DC-0B92-4AEE-3D6155000BA3}"/>
              </a:ext>
            </a:extLst>
          </p:cNvPr>
          <p:cNvSpPr/>
          <p:nvPr/>
        </p:nvSpPr>
        <p:spPr>
          <a:xfrm>
            <a:off x="5297830" y="0"/>
            <a:ext cx="1596339" cy="479055"/>
          </a:xfrm>
          <a:custGeom>
            <a:avLst/>
            <a:gdLst>
              <a:gd name="connsiteX0" fmla="*/ 0 w 1755763"/>
              <a:gd name="connsiteY0" fmla="*/ 0 h 689429"/>
              <a:gd name="connsiteX1" fmla="*/ 1755763 w 1755763"/>
              <a:gd name="connsiteY1" fmla="*/ 0 h 689429"/>
              <a:gd name="connsiteX2" fmla="*/ 1713736 w 1755763"/>
              <a:gd name="connsiteY2" fmla="*/ 135387 h 689429"/>
              <a:gd name="connsiteX3" fmla="*/ 877881 w 1755763"/>
              <a:gd name="connsiteY3" fmla="*/ 689429 h 689429"/>
              <a:gd name="connsiteX4" fmla="*/ 42026 w 1755763"/>
              <a:gd name="connsiteY4" fmla="*/ 135387 h 689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55763" h="689429">
                <a:moveTo>
                  <a:pt x="0" y="0"/>
                </a:moveTo>
                <a:lnTo>
                  <a:pt x="1755763" y="0"/>
                </a:lnTo>
                <a:lnTo>
                  <a:pt x="1713736" y="135387"/>
                </a:lnTo>
                <a:cubicBezTo>
                  <a:pt x="1576025" y="460974"/>
                  <a:pt x="1253632" y="689429"/>
                  <a:pt x="877881" y="689429"/>
                </a:cubicBezTo>
                <a:cubicBezTo>
                  <a:pt x="502131" y="689429"/>
                  <a:pt x="179738" y="460974"/>
                  <a:pt x="42026" y="1353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glow rad="1016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6FCE7664-1245-30C4-3259-3D3B7D4D4138}"/>
              </a:ext>
            </a:extLst>
          </p:cNvPr>
          <p:cNvSpPr/>
          <p:nvPr/>
        </p:nvSpPr>
        <p:spPr>
          <a:xfrm>
            <a:off x="5370517" y="0"/>
            <a:ext cx="1450963" cy="435428"/>
          </a:xfrm>
          <a:custGeom>
            <a:avLst/>
            <a:gdLst>
              <a:gd name="connsiteX0" fmla="*/ 0 w 1755763"/>
              <a:gd name="connsiteY0" fmla="*/ 0 h 689429"/>
              <a:gd name="connsiteX1" fmla="*/ 1755763 w 1755763"/>
              <a:gd name="connsiteY1" fmla="*/ 0 h 689429"/>
              <a:gd name="connsiteX2" fmla="*/ 1713736 w 1755763"/>
              <a:gd name="connsiteY2" fmla="*/ 135387 h 689429"/>
              <a:gd name="connsiteX3" fmla="*/ 877881 w 1755763"/>
              <a:gd name="connsiteY3" fmla="*/ 689429 h 689429"/>
              <a:gd name="connsiteX4" fmla="*/ 42026 w 1755763"/>
              <a:gd name="connsiteY4" fmla="*/ 135387 h 689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55763" h="689429">
                <a:moveTo>
                  <a:pt x="0" y="0"/>
                </a:moveTo>
                <a:lnTo>
                  <a:pt x="1755763" y="0"/>
                </a:lnTo>
                <a:lnTo>
                  <a:pt x="1713736" y="135387"/>
                </a:lnTo>
                <a:cubicBezTo>
                  <a:pt x="1576025" y="460974"/>
                  <a:pt x="1253632" y="689429"/>
                  <a:pt x="877881" y="689429"/>
                </a:cubicBezTo>
                <a:cubicBezTo>
                  <a:pt x="502131" y="689429"/>
                  <a:pt x="179738" y="460974"/>
                  <a:pt x="42026" y="135387"/>
                </a:cubicBezTo>
                <a:close/>
              </a:path>
            </a:pathLst>
          </a:custGeom>
          <a:gradFill>
            <a:gsLst>
              <a:gs pos="0">
                <a:srgbClr val="1E3C72"/>
              </a:gs>
              <a:gs pos="100000">
                <a:srgbClr val="2A5298"/>
              </a:gs>
            </a:gsLst>
            <a:lin ang="5400000" scaled="0"/>
          </a:gradFill>
          <a:ln>
            <a:noFill/>
          </a:ln>
          <a:effectLst>
            <a:glow rad="1016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4EA4B8-0CF5-6E45-7613-889423A7F5BC}"/>
              </a:ext>
            </a:extLst>
          </p:cNvPr>
          <p:cNvSpPr txBox="1"/>
          <p:nvPr/>
        </p:nvSpPr>
        <p:spPr>
          <a:xfrm>
            <a:off x="5676900" y="8694"/>
            <a:ext cx="838200" cy="400110"/>
          </a:xfrm>
          <a:prstGeom prst="rect">
            <a:avLst/>
          </a:prstGeom>
          <a:noFill/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bg1">
                      <a:lumMod val="75000"/>
                      <a:alpha val="40000"/>
                    </a:schemeClr>
                  </a:outerShdw>
                </a:effectLst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3</a:t>
            </a:r>
            <a:endParaRPr lang="ko-KR" altLang="en-US" sz="2000" dirty="0">
              <a:solidFill>
                <a:schemeClr val="bg1"/>
              </a:solidFill>
              <a:effectLst>
                <a:outerShdw blurRad="50800" dist="38100" dir="2700000" algn="tl" rotWithShape="0">
                  <a:schemeClr val="bg1">
                    <a:lumMod val="75000"/>
                    <a:alpha val="40000"/>
                  </a:schemeClr>
                </a:outerShdw>
              </a:effectLst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A0CD96-ABA6-699A-B02F-0115F3E711D9}"/>
              </a:ext>
            </a:extLst>
          </p:cNvPr>
          <p:cNvSpPr txBox="1"/>
          <p:nvPr/>
        </p:nvSpPr>
        <p:spPr>
          <a:xfrm>
            <a:off x="1219198" y="527880"/>
            <a:ext cx="9753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1E3C7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프로젝트 수행내용</a:t>
            </a:r>
          </a:p>
        </p:txBody>
      </p:sp>
      <p:pic>
        <p:nvPicPr>
          <p:cNvPr id="36" name="Object 3">
            <a:extLst>
              <a:ext uri="{FF2B5EF4-FFF2-40B4-BE49-F238E27FC236}">
                <a16:creationId xmlns:a16="http://schemas.microsoft.com/office/drawing/2014/main" id="{7EBC45D5-F123-1827-A2C0-F0D67C9DB22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5400000" flipV="1">
            <a:off x="274988" y="3632690"/>
            <a:ext cx="4965422" cy="60628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545F2C6C-E172-597B-8C21-0F80580563F4}"/>
              </a:ext>
            </a:extLst>
          </p:cNvPr>
          <p:cNvSpPr txBox="1"/>
          <p:nvPr/>
        </p:nvSpPr>
        <p:spPr>
          <a:xfrm>
            <a:off x="102440" y="1413282"/>
            <a:ext cx="291869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 err="1">
                <a:solidFill>
                  <a:srgbClr val="1E3C72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메뉴별</a:t>
            </a:r>
            <a:endParaRPr lang="en-US" altLang="ko-KR" sz="3600" b="1" dirty="0">
              <a:solidFill>
                <a:srgbClr val="1E3C72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  <a:p>
            <a:pPr algn="ctr"/>
            <a:r>
              <a:rPr lang="ko-KR" altLang="en-US" sz="3600" b="1" dirty="0">
                <a:solidFill>
                  <a:srgbClr val="1E3C72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기능</a:t>
            </a:r>
            <a:endParaRPr lang="en-US" altLang="ko-KR" sz="3600" b="1" dirty="0">
              <a:solidFill>
                <a:srgbClr val="1E3C72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  <a:p>
            <a:pPr algn="ctr"/>
            <a:r>
              <a:rPr lang="en-US" altLang="ko-KR" sz="2400" b="1" dirty="0">
                <a:solidFill>
                  <a:srgbClr val="1E3C72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[</a:t>
            </a:r>
            <a:r>
              <a:rPr lang="ko-KR" altLang="en-US" sz="2400" b="1" dirty="0" err="1">
                <a:solidFill>
                  <a:srgbClr val="1E3C72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메인창</a:t>
            </a:r>
            <a:r>
              <a:rPr lang="en-US" altLang="ko-KR" sz="2400" b="1" dirty="0">
                <a:solidFill>
                  <a:srgbClr val="1E3C72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]</a:t>
            </a:r>
          </a:p>
          <a:p>
            <a:pPr algn="ctr"/>
            <a:endParaRPr lang="en-US" altLang="ko-KR" sz="3600" b="1" dirty="0">
              <a:solidFill>
                <a:srgbClr val="1E3C72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535B159-CE23-DCCA-3A7D-EF7E2414F9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5194" y="975208"/>
            <a:ext cx="3751005" cy="5354912"/>
          </a:xfrm>
          <a:prstGeom prst="rect">
            <a:avLst/>
          </a:prstGeom>
        </p:spPr>
      </p:pic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951245D6-BCC6-D2E8-031C-B5DBACC97D18}"/>
              </a:ext>
            </a:extLst>
          </p:cNvPr>
          <p:cNvSpPr/>
          <p:nvPr/>
        </p:nvSpPr>
        <p:spPr>
          <a:xfrm>
            <a:off x="3818789" y="1613578"/>
            <a:ext cx="1978761" cy="316822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0A9AC9-27BA-8244-96B6-2B6A0E0D7264}"/>
              </a:ext>
            </a:extLst>
          </p:cNvPr>
          <p:cNvSpPr txBox="1"/>
          <p:nvPr/>
        </p:nvSpPr>
        <p:spPr>
          <a:xfrm>
            <a:off x="7664930" y="4974589"/>
            <a:ext cx="35083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[</a:t>
            </a:r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콘텐츠 </a:t>
            </a:r>
            <a:r>
              <a:rPr lang="ko-KR" altLang="en-US" sz="1400" dirty="0" err="1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검색창</a:t>
            </a:r>
            <a:r>
              <a:rPr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]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2BAF96BC-70C0-AF1F-EF00-7D1D0844FE36}"/>
              </a:ext>
            </a:extLst>
          </p:cNvPr>
          <p:cNvCxnSpPr>
            <a:cxnSpLocks/>
          </p:cNvCxnSpPr>
          <p:nvPr/>
        </p:nvCxnSpPr>
        <p:spPr>
          <a:xfrm flipH="1" flipV="1">
            <a:off x="5781394" y="1771016"/>
            <a:ext cx="1040086" cy="216235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>
            <a:extLst>
              <a:ext uri="{FF2B5EF4-FFF2-40B4-BE49-F238E27FC236}">
                <a16:creationId xmlns:a16="http://schemas.microsoft.com/office/drawing/2014/main" id="{9A0A32A1-B795-5925-216E-CE21185A90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3931" y="2475217"/>
            <a:ext cx="5038926" cy="249937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436C8C2-7E82-B625-BCA1-930801E952DB}"/>
              </a:ext>
            </a:extLst>
          </p:cNvPr>
          <p:cNvSpPr txBox="1"/>
          <p:nvPr/>
        </p:nvSpPr>
        <p:spPr>
          <a:xfrm>
            <a:off x="7542636" y="2104291"/>
            <a:ext cx="35083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err="1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검색바</a:t>
            </a:r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클릭 시 콘텐츠 검색창으로 이동</a:t>
            </a:r>
            <a:endParaRPr lang="en-US" altLang="ko-KR" sz="14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6560612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자유형: 도형 3">
            <a:extLst>
              <a:ext uri="{FF2B5EF4-FFF2-40B4-BE49-F238E27FC236}">
                <a16:creationId xmlns:a16="http://schemas.microsoft.com/office/drawing/2014/main" id="{CB7B3DA9-E450-D7A1-2BC4-5AAF5480F25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357368 w 12192000"/>
              <a:gd name="connsiteY0" fmla="*/ 203199 h 6858000"/>
              <a:gd name="connsiteX1" fmla="*/ 181429 w 12192000"/>
              <a:gd name="connsiteY1" fmla="*/ 379138 h 6858000"/>
              <a:gd name="connsiteX2" fmla="*/ 181429 w 12192000"/>
              <a:gd name="connsiteY2" fmla="*/ 6486117 h 6858000"/>
              <a:gd name="connsiteX3" fmla="*/ 357368 w 12192000"/>
              <a:gd name="connsiteY3" fmla="*/ 6662056 h 6858000"/>
              <a:gd name="connsiteX4" fmla="*/ 11834632 w 12192000"/>
              <a:gd name="connsiteY4" fmla="*/ 6662056 h 6858000"/>
              <a:gd name="connsiteX5" fmla="*/ 12010571 w 12192000"/>
              <a:gd name="connsiteY5" fmla="*/ 6486117 h 6858000"/>
              <a:gd name="connsiteX6" fmla="*/ 12010571 w 12192000"/>
              <a:gd name="connsiteY6" fmla="*/ 379138 h 6858000"/>
              <a:gd name="connsiteX7" fmla="*/ 11834632 w 12192000"/>
              <a:gd name="connsiteY7" fmla="*/ 203199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357368" y="203199"/>
                </a:moveTo>
                <a:cubicBezTo>
                  <a:pt x="260200" y="203199"/>
                  <a:pt x="181429" y="281970"/>
                  <a:pt x="181429" y="379138"/>
                </a:cubicBezTo>
                <a:lnTo>
                  <a:pt x="181429" y="6486117"/>
                </a:lnTo>
                <a:cubicBezTo>
                  <a:pt x="181429" y="6583285"/>
                  <a:pt x="260200" y="6662056"/>
                  <a:pt x="357368" y="6662056"/>
                </a:cubicBezTo>
                <a:lnTo>
                  <a:pt x="11834632" y="6662056"/>
                </a:lnTo>
                <a:cubicBezTo>
                  <a:pt x="11931800" y="6662056"/>
                  <a:pt x="12010571" y="6583285"/>
                  <a:pt x="12010571" y="6486117"/>
                </a:cubicBezTo>
                <a:lnTo>
                  <a:pt x="12010571" y="379138"/>
                </a:lnTo>
                <a:cubicBezTo>
                  <a:pt x="12010571" y="281970"/>
                  <a:pt x="11931800" y="203199"/>
                  <a:pt x="11834632" y="203199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7D7D6B68-D4DC-0B92-4AEE-3D6155000BA3}"/>
              </a:ext>
            </a:extLst>
          </p:cNvPr>
          <p:cNvSpPr/>
          <p:nvPr/>
        </p:nvSpPr>
        <p:spPr>
          <a:xfrm>
            <a:off x="5297830" y="0"/>
            <a:ext cx="1596339" cy="479055"/>
          </a:xfrm>
          <a:custGeom>
            <a:avLst/>
            <a:gdLst>
              <a:gd name="connsiteX0" fmla="*/ 0 w 1755763"/>
              <a:gd name="connsiteY0" fmla="*/ 0 h 689429"/>
              <a:gd name="connsiteX1" fmla="*/ 1755763 w 1755763"/>
              <a:gd name="connsiteY1" fmla="*/ 0 h 689429"/>
              <a:gd name="connsiteX2" fmla="*/ 1713736 w 1755763"/>
              <a:gd name="connsiteY2" fmla="*/ 135387 h 689429"/>
              <a:gd name="connsiteX3" fmla="*/ 877881 w 1755763"/>
              <a:gd name="connsiteY3" fmla="*/ 689429 h 689429"/>
              <a:gd name="connsiteX4" fmla="*/ 42026 w 1755763"/>
              <a:gd name="connsiteY4" fmla="*/ 135387 h 689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55763" h="689429">
                <a:moveTo>
                  <a:pt x="0" y="0"/>
                </a:moveTo>
                <a:lnTo>
                  <a:pt x="1755763" y="0"/>
                </a:lnTo>
                <a:lnTo>
                  <a:pt x="1713736" y="135387"/>
                </a:lnTo>
                <a:cubicBezTo>
                  <a:pt x="1576025" y="460974"/>
                  <a:pt x="1253632" y="689429"/>
                  <a:pt x="877881" y="689429"/>
                </a:cubicBezTo>
                <a:cubicBezTo>
                  <a:pt x="502131" y="689429"/>
                  <a:pt x="179738" y="460974"/>
                  <a:pt x="42026" y="1353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glow rad="1016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6FCE7664-1245-30C4-3259-3D3B7D4D4138}"/>
              </a:ext>
            </a:extLst>
          </p:cNvPr>
          <p:cNvSpPr/>
          <p:nvPr/>
        </p:nvSpPr>
        <p:spPr>
          <a:xfrm>
            <a:off x="5370517" y="0"/>
            <a:ext cx="1450963" cy="435428"/>
          </a:xfrm>
          <a:custGeom>
            <a:avLst/>
            <a:gdLst>
              <a:gd name="connsiteX0" fmla="*/ 0 w 1755763"/>
              <a:gd name="connsiteY0" fmla="*/ 0 h 689429"/>
              <a:gd name="connsiteX1" fmla="*/ 1755763 w 1755763"/>
              <a:gd name="connsiteY1" fmla="*/ 0 h 689429"/>
              <a:gd name="connsiteX2" fmla="*/ 1713736 w 1755763"/>
              <a:gd name="connsiteY2" fmla="*/ 135387 h 689429"/>
              <a:gd name="connsiteX3" fmla="*/ 877881 w 1755763"/>
              <a:gd name="connsiteY3" fmla="*/ 689429 h 689429"/>
              <a:gd name="connsiteX4" fmla="*/ 42026 w 1755763"/>
              <a:gd name="connsiteY4" fmla="*/ 135387 h 689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55763" h="689429">
                <a:moveTo>
                  <a:pt x="0" y="0"/>
                </a:moveTo>
                <a:lnTo>
                  <a:pt x="1755763" y="0"/>
                </a:lnTo>
                <a:lnTo>
                  <a:pt x="1713736" y="135387"/>
                </a:lnTo>
                <a:cubicBezTo>
                  <a:pt x="1576025" y="460974"/>
                  <a:pt x="1253632" y="689429"/>
                  <a:pt x="877881" y="689429"/>
                </a:cubicBezTo>
                <a:cubicBezTo>
                  <a:pt x="502131" y="689429"/>
                  <a:pt x="179738" y="460974"/>
                  <a:pt x="42026" y="135387"/>
                </a:cubicBezTo>
                <a:close/>
              </a:path>
            </a:pathLst>
          </a:custGeom>
          <a:gradFill>
            <a:gsLst>
              <a:gs pos="0">
                <a:srgbClr val="1E3C72"/>
              </a:gs>
              <a:gs pos="100000">
                <a:srgbClr val="2A5298"/>
              </a:gs>
            </a:gsLst>
            <a:lin ang="5400000" scaled="0"/>
          </a:gradFill>
          <a:ln>
            <a:noFill/>
          </a:ln>
          <a:effectLst>
            <a:glow rad="1016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4EA4B8-0CF5-6E45-7613-889423A7F5BC}"/>
              </a:ext>
            </a:extLst>
          </p:cNvPr>
          <p:cNvSpPr txBox="1"/>
          <p:nvPr/>
        </p:nvSpPr>
        <p:spPr>
          <a:xfrm>
            <a:off x="5676900" y="8694"/>
            <a:ext cx="838200" cy="400110"/>
          </a:xfrm>
          <a:prstGeom prst="rect">
            <a:avLst/>
          </a:prstGeom>
          <a:noFill/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bg1">
                      <a:lumMod val="75000"/>
                      <a:alpha val="40000"/>
                    </a:schemeClr>
                  </a:outerShdw>
                </a:effectLst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3</a:t>
            </a:r>
            <a:endParaRPr lang="ko-KR" altLang="en-US" sz="2000" dirty="0">
              <a:solidFill>
                <a:schemeClr val="bg1"/>
              </a:solidFill>
              <a:effectLst>
                <a:outerShdw blurRad="50800" dist="38100" dir="2700000" algn="tl" rotWithShape="0">
                  <a:schemeClr val="bg1">
                    <a:lumMod val="75000"/>
                    <a:alpha val="40000"/>
                  </a:schemeClr>
                </a:outerShdw>
              </a:effectLst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A0CD96-ABA6-699A-B02F-0115F3E711D9}"/>
              </a:ext>
            </a:extLst>
          </p:cNvPr>
          <p:cNvSpPr txBox="1"/>
          <p:nvPr/>
        </p:nvSpPr>
        <p:spPr>
          <a:xfrm>
            <a:off x="1219198" y="527880"/>
            <a:ext cx="9753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1E3C7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프로젝트 수행내용</a:t>
            </a:r>
          </a:p>
        </p:txBody>
      </p:sp>
      <p:pic>
        <p:nvPicPr>
          <p:cNvPr id="36" name="Object 3">
            <a:extLst>
              <a:ext uri="{FF2B5EF4-FFF2-40B4-BE49-F238E27FC236}">
                <a16:creationId xmlns:a16="http://schemas.microsoft.com/office/drawing/2014/main" id="{7EBC45D5-F123-1827-A2C0-F0D67C9DB22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5400000" flipV="1">
            <a:off x="274988" y="3632690"/>
            <a:ext cx="4965422" cy="60628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545F2C6C-E172-597B-8C21-0F80580563F4}"/>
              </a:ext>
            </a:extLst>
          </p:cNvPr>
          <p:cNvSpPr txBox="1"/>
          <p:nvPr/>
        </p:nvSpPr>
        <p:spPr>
          <a:xfrm>
            <a:off x="102440" y="1413282"/>
            <a:ext cx="291869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 err="1">
                <a:solidFill>
                  <a:srgbClr val="1E3C72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메뉴별</a:t>
            </a:r>
            <a:endParaRPr lang="en-US" altLang="ko-KR" sz="3600" b="1" dirty="0">
              <a:solidFill>
                <a:srgbClr val="1E3C72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  <a:p>
            <a:pPr algn="ctr"/>
            <a:r>
              <a:rPr lang="ko-KR" altLang="en-US" sz="3600" b="1" dirty="0">
                <a:solidFill>
                  <a:srgbClr val="1E3C72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기능</a:t>
            </a:r>
            <a:endParaRPr lang="en-US" altLang="ko-KR" sz="3600" b="1" dirty="0">
              <a:solidFill>
                <a:srgbClr val="1E3C72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  <a:p>
            <a:pPr algn="ctr"/>
            <a:r>
              <a:rPr lang="en-US" altLang="ko-KR" sz="2400" b="1" dirty="0">
                <a:solidFill>
                  <a:srgbClr val="1E3C72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[</a:t>
            </a:r>
            <a:r>
              <a:rPr lang="ko-KR" altLang="en-US" sz="2400" b="1" dirty="0" err="1">
                <a:solidFill>
                  <a:srgbClr val="1E3C72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메인창</a:t>
            </a:r>
            <a:r>
              <a:rPr lang="en-US" altLang="ko-KR" sz="2400" b="1" dirty="0">
                <a:solidFill>
                  <a:srgbClr val="1E3C72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]</a:t>
            </a:r>
          </a:p>
          <a:p>
            <a:pPr algn="ctr"/>
            <a:endParaRPr lang="en-US" altLang="ko-KR" sz="3600" b="1" dirty="0">
              <a:solidFill>
                <a:srgbClr val="1E3C72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535B159-CE23-DCCA-3A7D-EF7E2414F9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5194" y="975208"/>
            <a:ext cx="3751005" cy="53549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5B76511-C0DC-27D9-4731-7F62AF8A100A}"/>
              </a:ext>
            </a:extLst>
          </p:cNvPr>
          <p:cNvSpPr txBox="1"/>
          <p:nvPr/>
        </p:nvSpPr>
        <p:spPr>
          <a:xfrm>
            <a:off x="8066815" y="574527"/>
            <a:ext cx="26702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+mn-ea"/>
              </a:rPr>
              <a:t>[OTT </a:t>
            </a:r>
            <a:r>
              <a:rPr lang="ko-KR" altLang="en-US" sz="1400" dirty="0">
                <a:latin typeface="+mn-ea"/>
              </a:rPr>
              <a:t>선택 카테고리</a:t>
            </a:r>
            <a:r>
              <a:rPr lang="en-US" altLang="ko-KR" sz="1400" dirty="0">
                <a:latin typeface="+mn-ea"/>
              </a:rPr>
              <a:t>]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EFB86964-AF7E-9E3E-F23C-AF582B755F0B}"/>
              </a:ext>
            </a:extLst>
          </p:cNvPr>
          <p:cNvSpPr/>
          <p:nvPr/>
        </p:nvSpPr>
        <p:spPr>
          <a:xfrm>
            <a:off x="3949675" y="1965485"/>
            <a:ext cx="1696408" cy="298744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65E639B8-218E-D8CB-CBD0-18ABA81CBEE8}"/>
              </a:ext>
            </a:extLst>
          </p:cNvPr>
          <p:cNvCxnSpPr>
            <a:cxnSpLocks/>
          </p:cNvCxnSpPr>
          <p:nvPr/>
        </p:nvCxnSpPr>
        <p:spPr>
          <a:xfrm flipH="1">
            <a:off x="5646082" y="1425705"/>
            <a:ext cx="1615989" cy="689152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>
            <a:extLst>
              <a:ext uri="{FF2B5EF4-FFF2-40B4-BE49-F238E27FC236}">
                <a16:creationId xmlns:a16="http://schemas.microsoft.com/office/drawing/2014/main" id="{4F370019-807E-3FA8-B99F-5C6A17079A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2071" y="901272"/>
            <a:ext cx="4322418" cy="73155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BE9DE47-F22B-A7B7-7F65-C83D64FAE8D1}"/>
              </a:ext>
            </a:extLst>
          </p:cNvPr>
          <p:cNvSpPr txBox="1"/>
          <p:nvPr/>
        </p:nvSpPr>
        <p:spPr>
          <a:xfrm>
            <a:off x="7297717" y="1673236"/>
            <a:ext cx="42083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+mn-ea"/>
              </a:rPr>
              <a:t>각각의 </a:t>
            </a:r>
            <a:r>
              <a:rPr lang="en-US" altLang="ko-KR" sz="1400" dirty="0">
                <a:latin typeface="+mn-ea"/>
              </a:rPr>
              <a:t>OTT </a:t>
            </a:r>
            <a:r>
              <a:rPr lang="ko-KR" altLang="en-US" sz="1400" dirty="0">
                <a:latin typeface="+mn-ea"/>
              </a:rPr>
              <a:t>클릭 시</a:t>
            </a:r>
            <a:endParaRPr lang="en-US" altLang="ko-KR" sz="1400" dirty="0">
              <a:latin typeface="+mn-ea"/>
            </a:endParaRPr>
          </a:p>
          <a:p>
            <a:pPr algn="ctr"/>
            <a:r>
              <a:rPr lang="ko-KR" altLang="en-US" sz="1400" dirty="0">
                <a:latin typeface="+mn-ea"/>
              </a:rPr>
              <a:t>클릭한 </a:t>
            </a:r>
            <a:r>
              <a:rPr lang="en-US" altLang="ko-KR" sz="1400" dirty="0">
                <a:latin typeface="+mn-ea"/>
              </a:rPr>
              <a:t>OTT</a:t>
            </a:r>
            <a:r>
              <a:rPr lang="ko-KR" altLang="en-US" sz="1400" dirty="0">
                <a:latin typeface="+mn-ea"/>
              </a:rPr>
              <a:t>에 해당하는 콘텐츠만 </a:t>
            </a:r>
            <a:r>
              <a:rPr lang="ko-KR" altLang="en-US" sz="1400" dirty="0" err="1">
                <a:latin typeface="+mn-ea"/>
              </a:rPr>
              <a:t>메인화면에</a:t>
            </a:r>
            <a:r>
              <a:rPr lang="ko-KR" altLang="en-US" sz="1400" dirty="0">
                <a:latin typeface="+mn-ea"/>
              </a:rPr>
              <a:t> </a:t>
            </a:r>
            <a:r>
              <a:rPr lang="ko-KR" altLang="en-US" sz="1400" dirty="0" smtClean="0">
                <a:latin typeface="+mn-ea"/>
              </a:rPr>
              <a:t>표시</a:t>
            </a:r>
            <a:endParaRPr lang="en-US" altLang="ko-KR" sz="1400" dirty="0">
              <a:latin typeface="+mn-ea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CCC7DF43-05AA-9812-8A54-8D4B0B5FA1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08276" y="2927725"/>
            <a:ext cx="1312676" cy="130242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F917F3D-6E02-72A2-F218-0C1A2555BDA2}"/>
              </a:ext>
            </a:extLst>
          </p:cNvPr>
          <p:cNvSpPr txBox="1"/>
          <p:nvPr/>
        </p:nvSpPr>
        <p:spPr>
          <a:xfrm>
            <a:off x="8129514" y="2596937"/>
            <a:ext cx="26702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[OTT</a:t>
            </a:r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통합 </a:t>
            </a:r>
            <a:r>
              <a:rPr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icon]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DD2C75F-C34C-2535-9FD1-E4AEC8F365DF}"/>
              </a:ext>
            </a:extLst>
          </p:cNvPr>
          <p:cNvSpPr txBox="1"/>
          <p:nvPr/>
        </p:nvSpPr>
        <p:spPr>
          <a:xfrm>
            <a:off x="7817042" y="4292213"/>
            <a:ext cx="329514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+mn-ea"/>
              </a:rPr>
              <a:t>해당 아이콘 </a:t>
            </a:r>
            <a:r>
              <a:rPr lang="ko-KR" altLang="en-US" sz="1400" dirty="0" err="1">
                <a:latin typeface="+mn-ea"/>
              </a:rPr>
              <a:t>클릭시</a:t>
            </a:r>
            <a:endParaRPr lang="en-US" altLang="ko-KR" sz="1400" dirty="0">
              <a:latin typeface="+mn-ea"/>
            </a:endParaRPr>
          </a:p>
          <a:p>
            <a:pPr algn="ctr"/>
            <a:r>
              <a:rPr lang="ko-KR" altLang="en-US" sz="1400" dirty="0">
                <a:latin typeface="+mn-ea"/>
              </a:rPr>
              <a:t>모든 </a:t>
            </a:r>
            <a:r>
              <a:rPr lang="en-US" altLang="ko-KR" sz="1400" dirty="0">
                <a:latin typeface="+mn-ea"/>
              </a:rPr>
              <a:t>OTT  </a:t>
            </a:r>
            <a:r>
              <a:rPr lang="ko-KR" altLang="en-US" sz="1400" dirty="0">
                <a:latin typeface="+mn-ea"/>
              </a:rPr>
              <a:t>서비스를 통합하여 콘텐츠가 </a:t>
            </a:r>
            <a:r>
              <a:rPr lang="ko-KR" altLang="en-US" sz="1400" dirty="0" err="1">
                <a:latin typeface="+mn-ea"/>
              </a:rPr>
              <a:t>메인화면에</a:t>
            </a:r>
            <a:r>
              <a:rPr lang="ko-KR" altLang="en-US" sz="1400" dirty="0">
                <a:latin typeface="+mn-ea"/>
              </a:rPr>
              <a:t> 표시됨</a:t>
            </a:r>
            <a:endParaRPr lang="en-US" altLang="ko-KR" sz="1400" dirty="0">
              <a:latin typeface="+mn-ea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DCC63FAD-D3CA-355A-6365-B84B6AF2D80B}"/>
              </a:ext>
            </a:extLst>
          </p:cNvPr>
          <p:cNvCxnSpPr>
            <a:cxnSpLocks/>
          </p:cNvCxnSpPr>
          <p:nvPr/>
        </p:nvCxnSpPr>
        <p:spPr>
          <a:xfrm>
            <a:off x="8150144" y="1413282"/>
            <a:ext cx="658132" cy="1526129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091312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자유형: 도형 3">
            <a:extLst>
              <a:ext uri="{FF2B5EF4-FFF2-40B4-BE49-F238E27FC236}">
                <a16:creationId xmlns:a16="http://schemas.microsoft.com/office/drawing/2014/main" id="{CB7B3DA9-E450-D7A1-2BC4-5AAF5480F25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357368 w 12192000"/>
              <a:gd name="connsiteY0" fmla="*/ 203199 h 6858000"/>
              <a:gd name="connsiteX1" fmla="*/ 181429 w 12192000"/>
              <a:gd name="connsiteY1" fmla="*/ 379138 h 6858000"/>
              <a:gd name="connsiteX2" fmla="*/ 181429 w 12192000"/>
              <a:gd name="connsiteY2" fmla="*/ 6486117 h 6858000"/>
              <a:gd name="connsiteX3" fmla="*/ 357368 w 12192000"/>
              <a:gd name="connsiteY3" fmla="*/ 6662056 h 6858000"/>
              <a:gd name="connsiteX4" fmla="*/ 11834632 w 12192000"/>
              <a:gd name="connsiteY4" fmla="*/ 6662056 h 6858000"/>
              <a:gd name="connsiteX5" fmla="*/ 12010571 w 12192000"/>
              <a:gd name="connsiteY5" fmla="*/ 6486117 h 6858000"/>
              <a:gd name="connsiteX6" fmla="*/ 12010571 w 12192000"/>
              <a:gd name="connsiteY6" fmla="*/ 379138 h 6858000"/>
              <a:gd name="connsiteX7" fmla="*/ 11834632 w 12192000"/>
              <a:gd name="connsiteY7" fmla="*/ 203199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357368" y="203199"/>
                </a:moveTo>
                <a:cubicBezTo>
                  <a:pt x="260200" y="203199"/>
                  <a:pt x="181429" y="281970"/>
                  <a:pt x="181429" y="379138"/>
                </a:cubicBezTo>
                <a:lnTo>
                  <a:pt x="181429" y="6486117"/>
                </a:lnTo>
                <a:cubicBezTo>
                  <a:pt x="181429" y="6583285"/>
                  <a:pt x="260200" y="6662056"/>
                  <a:pt x="357368" y="6662056"/>
                </a:cubicBezTo>
                <a:lnTo>
                  <a:pt x="11834632" y="6662056"/>
                </a:lnTo>
                <a:cubicBezTo>
                  <a:pt x="11931800" y="6662056"/>
                  <a:pt x="12010571" y="6583285"/>
                  <a:pt x="12010571" y="6486117"/>
                </a:cubicBezTo>
                <a:lnTo>
                  <a:pt x="12010571" y="379138"/>
                </a:lnTo>
                <a:cubicBezTo>
                  <a:pt x="12010571" y="281970"/>
                  <a:pt x="11931800" y="203199"/>
                  <a:pt x="11834632" y="203199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7D7D6B68-D4DC-0B92-4AEE-3D6155000BA3}"/>
              </a:ext>
            </a:extLst>
          </p:cNvPr>
          <p:cNvSpPr/>
          <p:nvPr/>
        </p:nvSpPr>
        <p:spPr>
          <a:xfrm>
            <a:off x="5297830" y="0"/>
            <a:ext cx="1596339" cy="479055"/>
          </a:xfrm>
          <a:custGeom>
            <a:avLst/>
            <a:gdLst>
              <a:gd name="connsiteX0" fmla="*/ 0 w 1755763"/>
              <a:gd name="connsiteY0" fmla="*/ 0 h 689429"/>
              <a:gd name="connsiteX1" fmla="*/ 1755763 w 1755763"/>
              <a:gd name="connsiteY1" fmla="*/ 0 h 689429"/>
              <a:gd name="connsiteX2" fmla="*/ 1713736 w 1755763"/>
              <a:gd name="connsiteY2" fmla="*/ 135387 h 689429"/>
              <a:gd name="connsiteX3" fmla="*/ 877881 w 1755763"/>
              <a:gd name="connsiteY3" fmla="*/ 689429 h 689429"/>
              <a:gd name="connsiteX4" fmla="*/ 42026 w 1755763"/>
              <a:gd name="connsiteY4" fmla="*/ 135387 h 689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55763" h="689429">
                <a:moveTo>
                  <a:pt x="0" y="0"/>
                </a:moveTo>
                <a:lnTo>
                  <a:pt x="1755763" y="0"/>
                </a:lnTo>
                <a:lnTo>
                  <a:pt x="1713736" y="135387"/>
                </a:lnTo>
                <a:cubicBezTo>
                  <a:pt x="1576025" y="460974"/>
                  <a:pt x="1253632" y="689429"/>
                  <a:pt x="877881" y="689429"/>
                </a:cubicBezTo>
                <a:cubicBezTo>
                  <a:pt x="502131" y="689429"/>
                  <a:pt x="179738" y="460974"/>
                  <a:pt x="42026" y="1353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glow rad="1016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6FCE7664-1245-30C4-3259-3D3B7D4D4138}"/>
              </a:ext>
            </a:extLst>
          </p:cNvPr>
          <p:cNvSpPr/>
          <p:nvPr/>
        </p:nvSpPr>
        <p:spPr>
          <a:xfrm>
            <a:off x="5370517" y="0"/>
            <a:ext cx="1450963" cy="435428"/>
          </a:xfrm>
          <a:custGeom>
            <a:avLst/>
            <a:gdLst>
              <a:gd name="connsiteX0" fmla="*/ 0 w 1755763"/>
              <a:gd name="connsiteY0" fmla="*/ 0 h 689429"/>
              <a:gd name="connsiteX1" fmla="*/ 1755763 w 1755763"/>
              <a:gd name="connsiteY1" fmla="*/ 0 h 689429"/>
              <a:gd name="connsiteX2" fmla="*/ 1713736 w 1755763"/>
              <a:gd name="connsiteY2" fmla="*/ 135387 h 689429"/>
              <a:gd name="connsiteX3" fmla="*/ 877881 w 1755763"/>
              <a:gd name="connsiteY3" fmla="*/ 689429 h 689429"/>
              <a:gd name="connsiteX4" fmla="*/ 42026 w 1755763"/>
              <a:gd name="connsiteY4" fmla="*/ 135387 h 689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55763" h="689429">
                <a:moveTo>
                  <a:pt x="0" y="0"/>
                </a:moveTo>
                <a:lnTo>
                  <a:pt x="1755763" y="0"/>
                </a:lnTo>
                <a:lnTo>
                  <a:pt x="1713736" y="135387"/>
                </a:lnTo>
                <a:cubicBezTo>
                  <a:pt x="1576025" y="460974"/>
                  <a:pt x="1253632" y="689429"/>
                  <a:pt x="877881" y="689429"/>
                </a:cubicBezTo>
                <a:cubicBezTo>
                  <a:pt x="502131" y="689429"/>
                  <a:pt x="179738" y="460974"/>
                  <a:pt x="42026" y="135387"/>
                </a:cubicBezTo>
                <a:close/>
              </a:path>
            </a:pathLst>
          </a:custGeom>
          <a:gradFill>
            <a:gsLst>
              <a:gs pos="0">
                <a:srgbClr val="1E3C72"/>
              </a:gs>
              <a:gs pos="100000">
                <a:srgbClr val="2A5298"/>
              </a:gs>
            </a:gsLst>
            <a:lin ang="5400000" scaled="0"/>
          </a:gradFill>
          <a:ln>
            <a:noFill/>
          </a:ln>
          <a:effectLst>
            <a:glow rad="1016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4EA4B8-0CF5-6E45-7613-889423A7F5BC}"/>
              </a:ext>
            </a:extLst>
          </p:cNvPr>
          <p:cNvSpPr txBox="1"/>
          <p:nvPr/>
        </p:nvSpPr>
        <p:spPr>
          <a:xfrm>
            <a:off x="5676900" y="8694"/>
            <a:ext cx="838200" cy="400110"/>
          </a:xfrm>
          <a:prstGeom prst="rect">
            <a:avLst/>
          </a:prstGeom>
          <a:noFill/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bg1">
                      <a:lumMod val="75000"/>
                      <a:alpha val="40000"/>
                    </a:schemeClr>
                  </a:outerShdw>
                </a:effectLst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3</a:t>
            </a:r>
            <a:endParaRPr lang="ko-KR" altLang="en-US" sz="2000" dirty="0">
              <a:solidFill>
                <a:schemeClr val="bg1"/>
              </a:solidFill>
              <a:effectLst>
                <a:outerShdw blurRad="50800" dist="38100" dir="2700000" algn="tl" rotWithShape="0">
                  <a:schemeClr val="bg1">
                    <a:lumMod val="75000"/>
                    <a:alpha val="40000"/>
                  </a:schemeClr>
                </a:outerShdw>
              </a:effectLst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A0CD96-ABA6-699A-B02F-0115F3E711D9}"/>
              </a:ext>
            </a:extLst>
          </p:cNvPr>
          <p:cNvSpPr txBox="1"/>
          <p:nvPr/>
        </p:nvSpPr>
        <p:spPr>
          <a:xfrm>
            <a:off x="1219198" y="527880"/>
            <a:ext cx="9753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1E3C7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프로젝트 수행내용</a:t>
            </a:r>
          </a:p>
        </p:txBody>
      </p:sp>
      <p:pic>
        <p:nvPicPr>
          <p:cNvPr id="36" name="Object 3">
            <a:extLst>
              <a:ext uri="{FF2B5EF4-FFF2-40B4-BE49-F238E27FC236}">
                <a16:creationId xmlns:a16="http://schemas.microsoft.com/office/drawing/2014/main" id="{7EBC45D5-F123-1827-A2C0-F0D67C9DB22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5400000" flipV="1">
            <a:off x="274988" y="3632690"/>
            <a:ext cx="4965422" cy="60628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545F2C6C-E172-597B-8C21-0F80580563F4}"/>
              </a:ext>
            </a:extLst>
          </p:cNvPr>
          <p:cNvSpPr txBox="1"/>
          <p:nvPr/>
        </p:nvSpPr>
        <p:spPr>
          <a:xfrm>
            <a:off x="102440" y="1413282"/>
            <a:ext cx="291869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 err="1">
                <a:solidFill>
                  <a:srgbClr val="1E3C72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메뉴별</a:t>
            </a:r>
            <a:endParaRPr lang="en-US" altLang="ko-KR" sz="3600" b="1" dirty="0">
              <a:solidFill>
                <a:srgbClr val="1E3C72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  <a:p>
            <a:pPr algn="ctr"/>
            <a:r>
              <a:rPr lang="ko-KR" altLang="en-US" sz="3600" b="1" dirty="0">
                <a:solidFill>
                  <a:srgbClr val="1E3C72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기능</a:t>
            </a:r>
            <a:endParaRPr lang="en-US" altLang="ko-KR" sz="3600" b="1" dirty="0">
              <a:solidFill>
                <a:srgbClr val="1E3C72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  <a:p>
            <a:pPr algn="ctr"/>
            <a:r>
              <a:rPr lang="en-US" altLang="ko-KR" sz="2400" b="1" dirty="0">
                <a:solidFill>
                  <a:srgbClr val="1E3C72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[</a:t>
            </a:r>
            <a:r>
              <a:rPr lang="ko-KR" altLang="en-US" sz="2400" b="1" dirty="0" err="1">
                <a:solidFill>
                  <a:srgbClr val="1E3C72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메인창</a:t>
            </a:r>
            <a:r>
              <a:rPr lang="en-US" altLang="ko-KR" sz="2400" b="1" dirty="0">
                <a:solidFill>
                  <a:srgbClr val="1E3C72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]</a:t>
            </a:r>
          </a:p>
          <a:p>
            <a:pPr algn="ctr"/>
            <a:endParaRPr lang="en-US" altLang="ko-KR" sz="3600" b="1" dirty="0">
              <a:solidFill>
                <a:srgbClr val="1E3C72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535B159-CE23-DCCA-3A7D-EF7E2414F9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5194" y="975208"/>
            <a:ext cx="3751005" cy="53549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5B76511-C0DC-27D9-4731-7F62AF8A100A}"/>
              </a:ext>
            </a:extLst>
          </p:cNvPr>
          <p:cNvSpPr txBox="1"/>
          <p:nvPr/>
        </p:nvSpPr>
        <p:spPr>
          <a:xfrm>
            <a:off x="8066815" y="574527"/>
            <a:ext cx="26702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[</a:t>
            </a:r>
            <a:r>
              <a:rPr lang="en-US" altLang="ko-KR" sz="1400" dirty="0" err="1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hubflix</a:t>
            </a:r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아이콘 클릭 시</a:t>
            </a:r>
            <a:r>
              <a:rPr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]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EFB86964-AF7E-9E3E-F23C-AF582B755F0B}"/>
              </a:ext>
            </a:extLst>
          </p:cNvPr>
          <p:cNvSpPr/>
          <p:nvPr/>
        </p:nvSpPr>
        <p:spPr>
          <a:xfrm>
            <a:off x="3949675" y="1965485"/>
            <a:ext cx="1696408" cy="298744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65E639B8-218E-D8CB-CBD0-18ABA81CBEE8}"/>
              </a:ext>
            </a:extLst>
          </p:cNvPr>
          <p:cNvCxnSpPr>
            <a:cxnSpLocks/>
          </p:cNvCxnSpPr>
          <p:nvPr/>
        </p:nvCxnSpPr>
        <p:spPr>
          <a:xfrm flipH="1">
            <a:off x="5646082" y="1425705"/>
            <a:ext cx="1615989" cy="689152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>
            <a:extLst>
              <a:ext uri="{FF2B5EF4-FFF2-40B4-BE49-F238E27FC236}">
                <a16:creationId xmlns:a16="http://schemas.microsoft.com/office/drawing/2014/main" id="{4F370019-807E-3FA8-B99F-5C6A17079A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2071" y="901272"/>
            <a:ext cx="4322418" cy="73155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BE9DE47-F22B-A7B7-7F65-C83D64FAE8D1}"/>
              </a:ext>
            </a:extLst>
          </p:cNvPr>
          <p:cNvSpPr txBox="1"/>
          <p:nvPr/>
        </p:nvSpPr>
        <p:spPr>
          <a:xfrm>
            <a:off x="7297716" y="1673236"/>
            <a:ext cx="44675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err="1">
                <a:latin typeface="+mn-ea"/>
              </a:rPr>
              <a:t>Hubflix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en-US" sz="1400" dirty="0">
                <a:latin typeface="+mn-ea"/>
              </a:rPr>
              <a:t>아이콘 클릭 시</a:t>
            </a:r>
            <a:endParaRPr lang="en-US" altLang="ko-KR" sz="1400" dirty="0">
              <a:latin typeface="+mn-ea"/>
            </a:endParaRPr>
          </a:p>
          <a:p>
            <a:pPr algn="ctr"/>
            <a:r>
              <a:rPr lang="en-US" altLang="ko-KR" sz="1400" dirty="0" err="1">
                <a:latin typeface="+mn-ea"/>
              </a:rPr>
              <a:t>Hubflix</a:t>
            </a:r>
            <a:r>
              <a:rPr lang="ko-KR" altLang="en-US" sz="1400" dirty="0">
                <a:latin typeface="+mn-ea"/>
              </a:rPr>
              <a:t>에 있는 모든 </a:t>
            </a:r>
            <a:r>
              <a:rPr lang="en-US" altLang="ko-KR" sz="1400" dirty="0">
                <a:latin typeface="+mn-ea"/>
              </a:rPr>
              <a:t>OTT</a:t>
            </a:r>
            <a:r>
              <a:rPr lang="ko-KR" altLang="en-US" sz="1400" dirty="0">
                <a:latin typeface="+mn-ea"/>
              </a:rPr>
              <a:t>서비스의 콘텐츠들로 정렬</a:t>
            </a:r>
            <a:endParaRPr lang="en-US" altLang="ko-KR" sz="1400" dirty="0">
              <a:latin typeface="+mn-ea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37E1134-5005-A27B-67EB-2627720BF975}"/>
              </a:ext>
            </a:extLst>
          </p:cNvPr>
          <p:cNvSpPr/>
          <p:nvPr/>
        </p:nvSpPr>
        <p:spPr>
          <a:xfrm>
            <a:off x="7913322" y="1057428"/>
            <a:ext cx="403548" cy="419238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7C7B935-5DCD-38FE-0F63-232E75F571CE}"/>
              </a:ext>
            </a:extLst>
          </p:cNvPr>
          <p:cNvSpPr txBox="1"/>
          <p:nvPr/>
        </p:nvSpPr>
        <p:spPr>
          <a:xfrm>
            <a:off x="8263343" y="6378171"/>
            <a:ext cx="26702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+mn-ea"/>
              </a:rPr>
              <a:t>[</a:t>
            </a:r>
            <a:r>
              <a:rPr lang="ko-KR" altLang="en-US" sz="1400" dirty="0">
                <a:latin typeface="+mn-ea"/>
              </a:rPr>
              <a:t>모든 </a:t>
            </a:r>
            <a:r>
              <a:rPr lang="en-US" altLang="ko-KR" sz="1400" dirty="0">
                <a:latin typeface="+mn-ea"/>
              </a:rPr>
              <a:t>OTT</a:t>
            </a:r>
            <a:r>
              <a:rPr lang="ko-KR" altLang="en-US" sz="1400" dirty="0">
                <a:latin typeface="+mn-ea"/>
              </a:rPr>
              <a:t>서비스 통합 컨텐츠들</a:t>
            </a:r>
            <a:r>
              <a:rPr lang="en-US" altLang="ko-KR" sz="1400" dirty="0">
                <a:latin typeface="+mn-ea"/>
              </a:rPr>
              <a:t>]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BEA0E5C-EE6B-CDF2-9664-97C38DEFC0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624" t="28880" r="16740"/>
          <a:stretch/>
        </p:blipFill>
        <p:spPr>
          <a:xfrm>
            <a:off x="7970181" y="2191290"/>
            <a:ext cx="2999008" cy="4192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491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자유형: 도형 3">
            <a:extLst>
              <a:ext uri="{FF2B5EF4-FFF2-40B4-BE49-F238E27FC236}">
                <a16:creationId xmlns:a16="http://schemas.microsoft.com/office/drawing/2014/main" id="{CB7B3DA9-E450-D7A1-2BC4-5AAF5480F25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357368 w 12192000"/>
              <a:gd name="connsiteY0" fmla="*/ 203199 h 6858000"/>
              <a:gd name="connsiteX1" fmla="*/ 181429 w 12192000"/>
              <a:gd name="connsiteY1" fmla="*/ 379138 h 6858000"/>
              <a:gd name="connsiteX2" fmla="*/ 181429 w 12192000"/>
              <a:gd name="connsiteY2" fmla="*/ 6486117 h 6858000"/>
              <a:gd name="connsiteX3" fmla="*/ 357368 w 12192000"/>
              <a:gd name="connsiteY3" fmla="*/ 6662056 h 6858000"/>
              <a:gd name="connsiteX4" fmla="*/ 11834632 w 12192000"/>
              <a:gd name="connsiteY4" fmla="*/ 6662056 h 6858000"/>
              <a:gd name="connsiteX5" fmla="*/ 12010571 w 12192000"/>
              <a:gd name="connsiteY5" fmla="*/ 6486117 h 6858000"/>
              <a:gd name="connsiteX6" fmla="*/ 12010571 w 12192000"/>
              <a:gd name="connsiteY6" fmla="*/ 379138 h 6858000"/>
              <a:gd name="connsiteX7" fmla="*/ 11834632 w 12192000"/>
              <a:gd name="connsiteY7" fmla="*/ 203199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357368" y="203199"/>
                </a:moveTo>
                <a:cubicBezTo>
                  <a:pt x="260200" y="203199"/>
                  <a:pt x="181429" y="281970"/>
                  <a:pt x="181429" y="379138"/>
                </a:cubicBezTo>
                <a:lnTo>
                  <a:pt x="181429" y="6486117"/>
                </a:lnTo>
                <a:cubicBezTo>
                  <a:pt x="181429" y="6583285"/>
                  <a:pt x="260200" y="6662056"/>
                  <a:pt x="357368" y="6662056"/>
                </a:cubicBezTo>
                <a:lnTo>
                  <a:pt x="11834632" y="6662056"/>
                </a:lnTo>
                <a:cubicBezTo>
                  <a:pt x="11931800" y="6662056"/>
                  <a:pt x="12010571" y="6583285"/>
                  <a:pt x="12010571" y="6486117"/>
                </a:cubicBezTo>
                <a:lnTo>
                  <a:pt x="12010571" y="379138"/>
                </a:lnTo>
                <a:cubicBezTo>
                  <a:pt x="12010571" y="281970"/>
                  <a:pt x="11931800" y="203199"/>
                  <a:pt x="11834632" y="203199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7D7D6B68-D4DC-0B92-4AEE-3D6155000BA3}"/>
              </a:ext>
            </a:extLst>
          </p:cNvPr>
          <p:cNvSpPr/>
          <p:nvPr/>
        </p:nvSpPr>
        <p:spPr>
          <a:xfrm>
            <a:off x="5297830" y="0"/>
            <a:ext cx="1596339" cy="479055"/>
          </a:xfrm>
          <a:custGeom>
            <a:avLst/>
            <a:gdLst>
              <a:gd name="connsiteX0" fmla="*/ 0 w 1755763"/>
              <a:gd name="connsiteY0" fmla="*/ 0 h 689429"/>
              <a:gd name="connsiteX1" fmla="*/ 1755763 w 1755763"/>
              <a:gd name="connsiteY1" fmla="*/ 0 h 689429"/>
              <a:gd name="connsiteX2" fmla="*/ 1713736 w 1755763"/>
              <a:gd name="connsiteY2" fmla="*/ 135387 h 689429"/>
              <a:gd name="connsiteX3" fmla="*/ 877881 w 1755763"/>
              <a:gd name="connsiteY3" fmla="*/ 689429 h 689429"/>
              <a:gd name="connsiteX4" fmla="*/ 42026 w 1755763"/>
              <a:gd name="connsiteY4" fmla="*/ 135387 h 689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55763" h="689429">
                <a:moveTo>
                  <a:pt x="0" y="0"/>
                </a:moveTo>
                <a:lnTo>
                  <a:pt x="1755763" y="0"/>
                </a:lnTo>
                <a:lnTo>
                  <a:pt x="1713736" y="135387"/>
                </a:lnTo>
                <a:cubicBezTo>
                  <a:pt x="1576025" y="460974"/>
                  <a:pt x="1253632" y="689429"/>
                  <a:pt x="877881" y="689429"/>
                </a:cubicBezTo>
                <a:cubicBezTo>
                  <a:pt x="502131" y="689429"/>
                  <a:pt x="179738" y="460974"/>
                  <a:pt x="42026" y="1353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glow rad="1016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6FCE7664-1245-30C4-3259-3D3B7D4D4138}"/>
              </a:ext>
            </a:extLst>
          </p:cNvPr>
          <p:cNvSpPr/>
          <p:nvPr/>
        </p:nvSpPr>
        <p:spPr>
          <a:xfrm>
            <a:off x="5370517" y="0"/>
            <a:ext cx="1450963" cy="435428"/>
          </a:xfrm>
          <a:custGeom>
            <a:avLst/>
            <a:gdLst>
              <a:gd name="connsiteX0" fmla="*/ 0 w 1755763"/>
              <a:gd name="connsiteY0" fmla="*/ 0 h 689429"/>
              <a:gd name="connsiteX1" fmla="*/ 1755763 w 1755763"/>
              <a:gd name="connsiteY1" fmla="*/ 0 h 689429"/>
              <a:gd name="connsiteX2" fmla="*/ 1713736 w 1755763"/>
              <a:gd name="connsiteY2" fmla="*/ 135387 h 689429"/>
              <a:gd name="connsiteX3" fmla="*/ 877881 w 1755763"/>
              <a:gd name="connsiteY3" fmla="*/ 689429 h 689429"/>
              <a:gd name="connsiteX4" fmla="*/ 42026 w 1755763"/>
              <a:gd name="connsiteY4" fmla="*/ 135387 h 689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55763" h="689429">
                <a:moveTo>
                  <a:pt x="0" y="0"/>
                </a:moveTo>
                <a:lnTo>
                  <a:pt x="1755763" y="0"/>
                </a:lnTo>
                <a:lnTo>
                  <a:pt x="1713736" y="135387"/>
                </a:lnTo>
                <a:cubicBezTo>
                  <a:pt x="1576025" y="460974"/>
                  <a:pt x="1253632" y="689429"/>
                  <a:pt x="877881" y="689429"/>
                </a:cubicBezTo>
                <a:cubicBezTo>
                  <a:pt x="502131" y="689429"/>
                  <a:pt x="179738" y="460974"/>
                  <a:pt x="42026" y="135387"/>
                </a:cubicBezTo>
                <a:close/>
              </a:path>
            </a:pathLst>
          </a:custGeom>
          <a:gradFill>
            <a:gsLst>
              <a:gs pos="0">
                <a:srgbClr val="1E3C72"/>
              </a:gs>
              <a:gs pos="100000">
                <a:srgbClr val="2A5298"/>
              </a:gs>
            </a:gsLst>
            <a:lin ang="5400000" scaled="0"/>
          </a:gradFill>
          <a:ln>
            <a:noFill/>
          </a:ln>
          <a:effectLst>
            <a:glow rad="1016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4EA4B8-0CF5-6E45-7613-889423A7F5BC}"/>
              </a:ext>
            </a:extLst>
          </p:cNvPr>
          <p:cNvSpPr txBox="1"/>
          <p:nvPr/>
        </p:nvSpPr>
        <p:spPr>
          <a:xfrm>
            <a:off x="5676900" y="8694"/>
            <a:ext cx="838200" cy="400110"/>
          </a:xfrm>
          <a:prstGeom prst="rect">
            <a:avLst/>
          </a:prstGeom>
          <a:noFill/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bg1">
                      <a:lumMod val="75000"/>
                      <a:alpha val="40000"/>
                    </a:schemeClr>
                  </a:outerShdw>
                </a:effectLst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3</a:t>
            </a:r>
            <a:endParaRPr lang="ko-KR" altLang="en-US" sz="2000" dirty="0">
              <a:solidFill>
                <a:schemeClr val="bg1"/>
              </a:solidFill>
              <a:effectLst>
                <a:outerShdw blurRad="50800" dist="38100" dir="2700000" algn="tl" rotWithShape="0">
                  <a:schemeClr val="bg1">
                    <a:lumMod val="75000"/>
                    <a:alpha val="40000"/>
                  </a:schemeClr>
                </a:outerShdw>
              </a:effectLst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A0CD96-ABA6-699A-B02F-0115F3E711D9}"/>
              </a:ext>
            </a:extLst>
          </p:cNvPr>
          <p:cNvSpPr txBox="1"/>
          <p:nvPr/>
        </p:nvSpPr>
        <p:spPr>
          <a:xfrm>
            <a:off x="1219198" y="527880"/>
            <a:ext cx="9753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1E3C7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프로젝트 수행내용</a:t>
            </a:r>
          </a:p>
        </p:txBody>
      </p:sp>
      <p:pic>
        <p:nvPicPr>
          <p:cNvPr id="36" name="Object 3">
            <a:extLst>
              <a:ext uri="{FF2B5EF4-FFF2-40B4-BE49-F238E27FC236}">
                <a16:creationId xmlns:a16="http://schemas.microsoft.com/office/drawing/2014/main" id="{7EBC45D5-F123-1827-A2C0-F0D67C9DB22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5400000" flipV="1">
            <a:off x="274988" y="3632690"/>
            <a:ext cx="4965422" cy="60628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545F2C6C-E172-597B-8C21-0F80580563F4}"/>
              </a:ext>
            </a:extLst>
          </p:cNvPr>
          <p:cNvSpPr txBox="1"/>
          <p:nvPr/>
        </p:nvSpPr>
        <p:spPr>
          <a:xfrm>
            <a:off x="102440" y="1413282"/>
            <a:ext cx="291869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 err="1">
                <a:solidFill>
                  <a:srgbClr val="1E3C72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메뉴별</a:t>
            </a:r>
            <a:endParaRPr lang="en-US" altLang="ko-KR" sz="3600" b="1" dirty="0">
              <a:solidFill>
                <a:srgbClr val="1E3C72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  <a:p>
            <a:pPr algn="ctr"/>
            <a:r>
              <a:rPr lang="ko-KR" altLang="en-US" sz="3600" b="1" dirty="0">
                <a:solidFill>
                  <a:srgbClr val="1E3C72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기능</a:t>
            </a:r>
            <a:endParaRPr lang="en-US" altLang="ko-KR" sz="3600" b="1" dirty="0">
              <a:solidFill>
                <a:srgbClr val="1E3C72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  <a:p>
            <a:pPr algn="ctr"/>
            <a:r>
              <a:rPr lang="en-US" altLang="ko-KR" sz="2400" b="1" dirty="0">
                <a:solidFill>
                  <a:srgbClr val="1E3C72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[</a:t>
            </a:r>
            <a:r>
              <a:rPr lang="ko-KR" altLang="en-US" sz="2400" b="1" dirty="0" err="1">
                <a:solidFill>
                  <a:srgbClr val="1E3C72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메인창</a:t>
            </a:r>
            <a:r>
              <a:rPr lang="en-US" altLang="ko-KR" sz="2400" b="1" dirty="0">
                <a:solidFill>
                  <a:srgbClr val="1E3C72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]</a:t>
            </a:r>
          </a:p>
          <a:p>
            <a:pPr algn="ctr"/>
            <a:endParaRPr lang="en-US" altLang="ko-KR" sz="3600" b="1" dirty="0">
              <a:solidFill>
                <a:srgbClr val="1E3C72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535B159-CE23-DCCA-3A7D-EF7E2414F9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5194" y="975208"/>
            <a:ext cx="3751005" cy="53549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5B76511-C0DC-27D9-4731-7F62AF8A100A}"/>
              </a:ext>
            </a:extLst>
          </p:cNvPr>
          <p:cNvSpPr txBox="1"/>
          <p:nvPr/>
        </p:nvSpPr>
        <p:spPr>
          <a:xfrm>
            <a:off x="8066815" y="574527"/>
            <a:ext cx="26702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+mn-ea"/>
              </a:rPr>
              <a:t>[</a:t>
            </a:r>
            <a:r>
              <a:rPr lang="ko-KR" altLang="en-US" sz="1400" dirty="0" err="1">
                <a:latin typeface="+mn-ea"/>
              </a:rPr>
              <a:t>넷플릭스</a:t>
            </a:r>
            <a:r>
              <a:rPr lang="ko-KR" altLang="en-US" sz="1400" dirty="0">
                <a:latin typeface="+mn-ea"/>
              </a:rPr>
              <a:t> 아이콘 클릭 시</a:t>
            </a:r>
            <a:r>
              <a:rPr lang="en-US" altLang="ko-KR" sz="1400" dirty="0">
                <a:latin typeface="+mn-ea"/>
              </a:rPr>
              <a:t>]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EFB86964-AF7E-9E3E-F23C-AF582B755F0B}"/>
              </a:ext>
            </a:extLst>
          </p:cNvPr>
          <p:cNvSpPr/>
          <p:nvPr/>
        </p:nvSpPr>
        <p:spPr>
          <a:xfrm>
            <a:off x="3949675" y="1965485"/>
            <a:ext cx="1696408" cy="298744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65E639B8-218E-D8CB-CBD0-18ABA81CBEE8}"/>
              </a:ext>
            </a:extLst>
          </p:cNvPr>
          <p:cNvCxnSpPr>
            <a:cxnSpLocks/>
          </p:cNvCxnSpPr>
          <p:nvPr/>
        </p:nvCxnSpPr>
        <p:spPr>
          <a:xfrm flipH="1">
            <a:off x="5646082" y="1425705"/>
            <a:ext cx="1615989" cy="689152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>
            <a:extLst>
              <a:ext uri="{FF2B5EF4-FFF2-40B4-BE49-F238E27FC236}">
                <a16:creationId xmlns:a16="http://schemas.microsoft.com/office/drawing/2014/main" id="{4F370019-807E-3FA8-B99F-5C6A17079A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2071" y="901272"/>
            <a:ext cx="4322418" cy="73155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BE9DE47-F22B-A7B7-7F65-C83D64FAE8D1}"/>
              </a:ext>
            </a:extLst>
          </p:cNvPr>
          <p:cNvSpPr txBox="1"/>
          <p:nvPr/>
        </p:nvSpPr>
        <p:spPr>
          <a:xfrm>
            <a:off x="7297717" y="1673236"/>
            <a:ext cx="42083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err="1">
                <a:latin typeface="+mn-ea"/>
              </a:rPr>
              <a:t>넷플릭스</a:t>
            </a:r>
            <a:r>
              <a:rPr lang="ko-KR" altLang="en-US" sz="1400" dirty="0">
                <a:latin typeface="+mn-ea"/>
              </a:rPr>
              <a:t> 아이콘 클릭 시</a:t>
            </a:r>
            <a:endParaRPr lang="en-US" altLang="ko-KR" sz="1400" dirty="0">
              <a:latin typeface="+mn-ea"/>
            </a:endParaRPr>
          </a:p>
          <a:p>
            <a:pPr algn="ctr"/>
            <a:r>
              <a:rPr lang="ko-KR" altLang="en-US" sz="1400" dirty="0" err="1">
                <a:latin typeface="+mn-ea"/>
              </a:rPr>
              <a:t>넷플릭스에</a:t>
            </a:r>
            <a:r>
              <a:rPr lang="ko-KR" altLang="en-US" sz="1400" dirty="0">
                <a:latin typeface="+mn-ea"/>
              </a:rPr>
              <a:t> 해당하는 </a:t>
            </a:r>
            <a:r>
              <a:rPr lang="en-US" altLang="ko-KR" sz="1400" dirty="0">
                <a:latin typeface="+mn-ea"/>
              </a:rPr>
              <a:t>OTT</a:t>
            </a:r>
            <a:r>
              <a:rPr lang="ko-KR" altLang="en-US" sz="1400" dirty="0">
                <a:latin typeface="+mn-ea"/>
              </a:rPr>
              <a:t>콘텐츠 들로만 정렬됨</a:t>
            </a:r>
            <a:endParaRPr lang="en-US" altLang="ko-KR" sz="1400" dirty="0">
              <a:latin typeface="+mn-ea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37E1134-5005-A27B-67EB-2627720BF975}"/>
              </a:ext>
            </a:extLst>
          </p:cNvPr>
          <p:cNvSpPr/>
          <p:nvPr/>
        </p:nvSpPr>
        <p:spPr>
          <a:xfrm>
            <a:off x="8403860" y="1057428"/>
            <a:ext cx="403548" cy="419238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7C7B935-5DCD-38FE-0F63-232E75F571CE}"/>
              </a:ext>
            </a:extLst>
          </p:cNvPr>
          <p:cNvSpPr txBox="1"/>
          <p:nvPr/>
        </p:nvSpPr>
        <p:spPr>
          <a:xfrm>
            <a:off x="8263343" y="6378171"/>
            <a:ext cx="26702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+mn-ea"/>
              </a:rPr>
              <a:t>[</a:t>
            </a:r>
            <a:r>
              <a:rPr lang="ko-KR" altLang="en-US" sz="1400" dirty="0" err="1">
                <a:latin typeface="+mn-ea"/>
              </a:rPr>
              <a:t>넷플릭스에</a:t>
            </a:r>
            <a:r>
              <a:rPr lang="ko-KR" altLang="en-US" sz="1400" dirty="0">
                <a:latin typeface="+mn-ea"/>
              </a:rPr>
              <a:t> 해당하는 컨텐츠들</a:t>
            </a:r>
            <a:r>
              <a:rPr lang="en-US" altLang="ko-KR" sz="1400" dirty="0">
                <a:latin typeface="+mn-ea"/>
              </a:rPr>
              <a:t>]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EB537DA-092C-F5D7-36DB-A8464A38548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09" t="14047" b="9012"/>
          <a:stretch/>
        </p:blipFill>
        <p:spPr>
          <a:xfrm>
            <a:off x="7813263" y="2217720"/>
            <a:ext cx="3456259" cy="4139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1332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자유형: 도형 3">
            <a:extLst>
              <a:ext uri="{FF2B5EF4-FFF2-40B4-BE49-F238E27FC236}">
                <a16:creationId xmlns:a16="http://schemas.microsoft.com/office/drawing/2014/main" id="{CB7B3DA9-E450-D7A1-2BC4-5AAF5480F25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357368 w 12192000"/>
              <a:gd name="connsiteY0" fmla="*/ 203199 h 6858000"/>
              <a:gd name="connsiteX1" fmla="*/ 181429 w 12192000"/>
              <a:gd name="connsiteY1" fmla="*/ 379138 h 6858000"/>
              <a:gd name="connsiteX2" fmla="*/ 181429 w 12192000"/>
              <a:gd name="connsiteY2" fmla="*/ 6486117 h 6858000"/>
              <a:gd name="connsiteX3" fmla="*/ 357368 w 12192000"/>
              <a:gd name="connsiteY3" fmla="*/ 6662056 h 6858000"/>
              <a:gd name="connsiteX4" fmla="*/ 11834632 w 12192000"/>
              <a:gd name="connsiteY4" fmla="*/ 6662056 h 6858000"/>
              <a:gd name="connsiteX5" fmla="*/ 12010571 w 12192000"/>
              <a:gd name="connsiteY5" fmla="*/ 6486117 h 6858000"/>
              <a:gd name="connsiteX6" fmla="*/ 12010571 w 12192000"/>
              <a:gd name="connsiteY6" fmla="*/ 379138 h 6858000"/>
              <a:gd name="connsiteX7" fmla="*/ 11834632 w 12192000"/>
              <a:gd name="connsiteY7" fmla="*/ 203199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357368" y="203199"/>
                </a:moveTo>
                <a:cubicBezTo>
                  <a:pt x="260200" y="203199"/>
                  <a:pt x="181429" y="281970"/>
                  <a:pt x="181429" y="379138"/>
                </a:cubicBezTo>
                <a:lnTo>
                  <a:pt x="181429" y="6486117"/>
                </a:lnTo>
                <a:cubicBezTo>
                  <a:pt x="181429" y="6583285"/>
                  <a:pt x="260200" y="6662056"/>
                  <a:pt x="357368" y="6662056"/>
                </a:cubicBezTo>
                <a:lnTo>
                  <a:pt x="11834632" y="6662056"/>
                </a:lnTo>
                <a:cubicBezTo>
                  <a:pt x="11931800" y="6662056"/>
                  <a:pt x="12010571" y="6583285"/>
                  <a:pt x="12010571" y="6486117"/>
                </a:cubicBezTo>
                <a:lnTo>
                  <a:pt x="12010571" y="379138"/>
                </a:lnTo>
                <a:cubicBezTo>
                  <a:pt x="12010571" y="281970"/>
                  <a:pt x="11931800" y="203199"/>
                  <a:pt x="11834632" y="203199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7D7D6B68-D4DC-0B92-4AEE-3D6155000BA3}"/>
              </a:ext>
            </a:extLst>
          </p:cNvPr>
          <p:cNvSpPr/>
          <p:nvPr/>
        </p:nvSpPr>
        <p:spPr>
          <a:xfrm>
            <a:off x="5297830" y="0"/>
            <a:ext cx="1596339" cy="479055"/>
          </a:xfrm>
          <a:custGeom>
            <a:avLst/>
            <a:gdLst>
              <a:gd name="connsiteX0" fmla="*/ 0 w 1755763"/>
              <a:gd name="connsiteY0" fmla="*/ 0 h 689429"/>
              <a:gd name="connsiteX1" fmla="*/ 1755763 w 1755763"/>
              <a:gd name="connsiteY1" fmla="*/ 0 h 689429"/>
              <a:gd name="connsiteX2" fmla="*/ 1713736 w 1755763"/>
              <a:gd name="connsiteY2" fmla="*/ 135387 h 689429"/>
              <a:gd name="connsiteX3" fmla="*/ 877881 w 1755763"/>
              <a:gd name="connsiteY3" fmla="*/ 689429 h 689429"/>
              <a:gd name="connsiteX4" fmla="*/ 42026 w 1755763"/>
              <a:gd name="connsiteY4" fmla="*/ 135387 h 689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55763" h="689429">
                <a:moveTo>
                  <a:pt x="0" y="0"/>
                </a:moveTo>
                <a:lnTo>
                  <a:pt x="1755763" y="0"/>
                </a:lnTo>
                <a:lnTo>
                  <a:pt x="1713736" y="135387"/>
                </a:lnTo>
                <a:cubicBezTo>
                  <a:pt x="1576025" y="460974"/>
                  <a:pt x="1253632" y="689429"/>
                  <a:pt x="877881" y="689429"/>
                </a:cubicBezTo>
                <a:cubicBezTo>
                  <a:pt x="502131" y="689429"/>
                  <a:pt x="179738" y="460974"/>
                  <a:pt x="42026" y="1353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glow rad="1016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6FCE7664-1245-30C4-3259-3D3B7D4D4138}"/>
              </a:ext>
            </a:extLst>
          </p:cNvPr>
          <p:cNvSpPr/>
          <p:nvPr/>
        </p:nvSpPr>
        <p:spPr>
          <a:xfrm>
            <a:off x="5370517" y="0"/>
            <a:ext cx="1450963" cy="435428"/>
          </a:xfrm>
          <a:custGeom>
            <a:avLst/>
            <a:gdLst>
              <a:gd name="connsiteX0" fmla="*/ 0 w 1755763"/>
              <a:gd name="connsiteY0" fmla="*/ 0 h 689429"/>
              <a:gd name="connsiteX1" fmla="*/ 1755763 w 1755763"/>
              <a:gd name="connsiteY1" fmla="*/ 0 h 689429"/>
              <a:gd name="connsiteX2" fmla="*/ 1713736 w 1755763"/>
              <a:gd name="connsiteY2" fmla="*/ 135387 h 689429"/>
              <a:gd name="connsiteX3" fmla="*/ 877881 w 1755763"/>
              <a:gd name="connsiteY3" fmla="*/ 689429 h 689429"/>
              <a:gd name="connsiteX4" fmla="*/ 42026 w 1755763"/>
              <a:gd name="connsiteY4" fmla="*/ 135387 h 689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55763" h="689429">
                <a:moveTo>
                  <a:pt x="0" y="0"/>
                </a:moveTo>
                <a:lnTo>
                  <a:pt x="1755763" y="0"/>
                </a:lnTo>
                <a:lnTo>
                  <a:pt x="1713736" y="135387"/>
                </a:lnTo>
                <a:cubicBezTo>
                  <a:pt x="1576025" y="460974"/>
                  <a:pt x="1253632" y="689429"/>
                  <a:pt x="877881" y="689429"/>
                </a:cubicBezTo>
                <a:cubicBezTo>
                  <a:pt x="502131" y="689429"/>
                  <a:pt x="179738" y="460974"/>
                  <a:pt x="42026" y="135387"/>
                </a:cubicBezTo>
                <a:close/>
              </a:path>
            </a:pathLst>
          </a:custGeom>
          <a:gradFill>
            <a:gsLst>
              <a:gs pos="0">
                <a:srgbClr val="1E3C72"/>
              </a:gs>
              <a:gs pos="100000">
                <a:srgbClr val="2A5298"/>
              </a:gs>
            </a:gsLst>
            <a:lin ang="5400000" scaled="0"/>
          </a:gradFill>
          <a:ln>
            <a:noFill/>
          </a:ln>
          <a:effectLst>
            <a:glow rad="1016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4EA4B8-0CF5-6E45-7613-889423A7F5BC}"/>
              </a:ext>
            </a:extLst>
          </p:cNvPr>
          <p:cNvSpPr txBox="1"/>
          <p:nvPr/>
        </p:nvSpPr>
        <p:spPr>
          <a:xfrm>
            <a:off x="5676900" y="8694"/>
            <a:ext cx="838200" cy="400110"/>
          </a:xfrm>
          <a:prstGeom prst="rect">
            <a:avLst/>
          </a:prstGeom>
          <a:noFill/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bg1">
                      <a:lumMod val="75000"/>
                      <a:alpha val="40000"/>
                    </a:schemeClr>
                  </a:outerShdw>
                </a:effectLst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3</a:t>
            </a:r>
            <a:endParaRPr lang="ko-KR" altLang="en-US" sz="2000" dirty="0">
              <a:solidFill>
                <a:schemeClr val="bg1"/>
              </a:solidFill>
              <a:effectLst>
                <a:outerShdw blurRad="50800" dist="38100" dir="2700000" algn="tl" rotWithShape="0">
                  <a:schemeClr val="bg1">
                    <a:lumMod val="75000"/>
                    <a:alpha val="40000"/>
                  </a:schemeClr>
                </a:outerShdw>
              </a:effectLst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A0CD96-ABA6-699A-B02F-0115F3E711D9}"/>
              </a:ext>
            </a:extLst>
          </p:cNvPr>
          <p:cNvSpPr txBox="1"/>
          <p:nvPr/>
        </p:nvSpPr>
        <p:spPr>
          <a:xfrm>
            <a:off x="1219198" y="527880"/>
            <a:ext cx="9753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1E3C7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프로젝트 수행내용</a:t>
            </a:r>
          </a:p>
        </p:txBody>
      </p:sp>
      <p:pic>
        <p:nvPicPr>
          <p:cNvPr id="36" name="Object 3">
            <a:extLst>
              <a:ext uri="{FF2B5EF4-FFF2-40B4-BE49-F238E27FC236}">
                <a16:creationId xmlns:a16="http://schemas.microsoft.com/office/drawing/2014/main" id="{7EBC45D5-F123-1827-A2C0-F0D67C9DB22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5400000" flipV="1">
            <a:off x="274988" y="3632690"/>
            <a:ext cx="4965422" cy="60628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545F2C6C-E172-597B-8C21-0F80580563F4}"/>
              </a:ext>
            </a:extLst>
          </p:cNvPr>
          <p:cNvSpPr txBox="1"/>
          <p:nvPr/>
        </p:nvSpPr>
        <p:spPr>
          <a:xfrm>
            <a:off x="102440" y="1413282"/>
            <a:ext cx="291869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 err="1">
                <a:solidFill>
                  <a:srgbClr val="1E3C72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메뉴별</a:t>
            </a:r>
            <a:endParaRPr lang="en-US" altLang="ko-KR" sz="3600" b="1" dirty="0">
              <a:solidFill>
                <a:srgbClr val="1E3C72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  <a:p>
            <a:pPr algn="ctr"/>
            <a:r>
              <a:rPr lang="ko-KR" altLang="en-US" sz="3600" b="1" dirty="0">
                <a:solidFill>
                  <a:srgbClr val="1E3C72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기능</a:t>
            </a:r>
            <a:endParaRPr lang="en-US" altLang="ko-KR" sz="3600" b="1" dirty="0">
              <a:solidFill>
                <a:srgbClr val="1E3C72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  <a:p>
            <a:pPr algn="ctr"/>
            <a:r>
              <a:rPr lang="en-US" altLang="ko-KR" sz="2400" b="1" dirty="0">
                <a:solidFill>
                  <a:srgbClr val="1E3C72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[</a:t>
            </a:r>
            <a:r>
              <a:rPr lang="ko-KR" altLang="en-US" sz="2400" b="1" dirty="0" err="1">
                <a:solidFill>
                  <a:srgbClr val="1E3C72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메인창</a:t>
            </a:r>
            <a:r>
              <a:rPr lang="en-US" altLang="ko-KR" sz="2400" b="1" dirty="0">
                <a:solidFill>
                  <a:srgbClr val="1E3C72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]</a:t>
            </a:r>
          </a:p>
          <a:p>
            <a:pPr algn="ctr"/>
            <a:endParaRPr lang="en-US" altLang="ko-KR" sz="3600" b="1" dirty="0">
              <a:solidFill>
                <a:srgbClr val="1E3C72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535B159-CE23-DCCA-3A7D-EF7E2414F9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5194" y="975208"/>
            <a:ext cx="3751005" cy="53549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5B76511-C0DC-27D9-4731-7F62AF8A100A}"/>
              </a:ext>
            </a:extLst>
          </p:cNvPr>
          <p:cNvSpPr txBox="1"/>
          <p:nvPr/>
        </p:nvSpPr>
        <p:spPr>
          <a:xfrm>
            <a:off x="8066815" y="574527"/>
            <a:ext cx="26702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[</a:t>
            </a:r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웨이브 아이콘 클릭 시</a:t>
            </a:r>
            <a:r>
              <a:rPr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]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EFB86964-AF7E-9E3E-F23C-AF582B755F0B}"/>
              </a:ext>
            </a:extLst>
          </p:cNvPr>
          <p:cNvSpPr/>
          <p:nvPr/>
        </p:nvSpPr>
        <p:spPr>
          <a:xfrm>
            <a:off x="3949675" y="1965485"/>
            <a:ext cx="1696408" cy="298744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65E639B8-218E-D8CB-CBD0-18ABA81CBEE8}"/>
              </a:ext>
            </a:extLst>
          </p:cNvPr>
          <p:cNvCxnSpPr>
            <a:cxnSpLocks/>
          </p:cNvCxnSpPr>
          <p:nvPr/>
        </p:nvCxnSpPr>
        <p:spPr>
          <a:xfrm flipH="1">
            <a:off x="5646082" y="1425705"/>
            <a:ext cx="1615989" cy="689152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>
            <a:extLst>
              <a:ext uri="{FF2B5EF4-FFF2-40B4-BE49-F238E27FC236}">
                <a16:creationId xmlns:a16="http://schemas.microsoft.com/office/drawing/2014/main" id="{4F370019-807E-3FA8-B99F-5C6A17079A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2071" y="901272"/>
            <a:ext cx="4322418" cy="73155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BE9DE47-F22B-A7B7-7F65-C83D64FAE8D1}"/>
              </a:ext>
            </a:extLst>
          </p:cNvPr>
          <p:cNvSpPr txBox="1"/>
          <p:nvPr/>
        </p:nvSpPr>
        <p:spPr>
          <a:xfrm>
            <a:off x="7297717" y="1673236"/>
            <a:ext cx="42083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+mn-ea"/>
              </a:rPr>
              <a:t>웨이브 아이콘 클릭 시</a:t>
            </a:r>
            <a:endParaRPr lang="en-US" altLang="ko-KR" sz="1400" dirty="0">
              <a:latin typeface="+mn-ea"/>
            </a:endParaRPr>
          </a:p>
          <a:p>
            <a:pPr algn="ctr"/>
            <a:r>
              <a:rPr lang="ko-KR" altLang="en-US" sz="1400" dirty="0">
                <a:latin typeface="+mn-ea"/>
              </a:rPr>
              <a:t>웨이브에 해당하는 </a:t>
            </a:r>
            <a:r>
              <a:rPr lang="en-US" altLang="ko-KR" sz="1400" dirty="0">
                <a:latin typeface="+mn-ea"/>
              </a:rPr>
              <a:t>OTT</a:t>
            </a:r>
            <a:r>
              <a:rPr lang="ko-KR" altLang="en-US" sz="1400" dirty="0">
                <a:latin typeface="+mn-ea"/>
              </a:rPr>
              <a:t>콘텐츠 들로만 정렬</a:t>
            </a:r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됨</a:t>
            </a:r>
            <a:endParaRPr lang="en-US" altLang="ko-KR" sz="14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37E1134-5005-A27B-67EB-2627720BF975}"/>
              </a:ext>
            </a:extLst>
          </p:cNvPr>
          <p:cNvSpPr/>
          <p:nvPr/>
        </p:nvSpPr>
        <p:spPr>
          <a:xfrm>
            <a:off x="8909389" y="1057428"/>
            <a:ext cx="403548" cy="419238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CC9E87D1-C883-0793-5695-EB86749DB86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4220" r="539"/>
          <a:stretch/>
        </p:blipFill>
        <p:spPr>
          <a:xfrm>
            <a:off x="7543281" y="2196456"/>
            <a:ext cx="3621780" cy="413366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644F879-840A-B3BF-C563-413DE984F296}"/>
              </a:ext>
            </a:extLst>
          </p:cNvPr>
          <p:cNvSpPr txBox="1"/>
          <p:nvPr/>
        </p:nvSpPr>
        <p:spPr>
          <a:xfrm>
            <a:off x="8263343" y="6378171"/>
            <a:ext cx="26702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+mn-ea"/>
              </a:rPr>
              <a:t>[</a:t>
            </a:r>
            <a:r>
              <a:rPr lang="ko-KR" altLang="en-US" sz="1400" dirty="0">
                <a:latin typeface="+mn-ea"/>
              </a:rPr>
              <a:t>웨이브에 해당하는 컨텐츠들</a:t>
            </a:r>
            <a:r>
              <a:rPr lang="en-US" altLang="ko-KR" sz="1400" dirty="0">
                <a:latin typeface="+mn-ea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10770612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자유형: 도형 3">
            <a:extLst>
              <a:ext uri="{FF2B5EF4-FFF2-40B4-BE49-F238E27FC236}">
                <a16:creationId xmlns:a16="http://schemas.microsoft.com/office/drawing/2014/main" id="{CB7B3DA9-E450-D7A1-2BC4-5AAF5480F25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357368 w 12192000"/>
              <a:gd name="connsiteY0" fmla="*/ 203199 h 6858000"/>
              <a:gd name="connsiteX1" fmla="*/ 181429 w 12192000"/>
              <a:gd name="connsiteY1" fmla="*/ 379138 h 6858000"/>
              <a:gd name="connsiteX2" fmla="*/ 181429 w 12192000"/>
              <a:gd name="connsiteY2" fmla="*/ 6486117 h 6858000"/>
              <a:gd name="connsiteX3" fmla="*/ 357368 w 12192000"/>
              <a:gd name="connsiteY3" fmla="*/ 6662056 h 6858000"/>
              <a:gd name="connsiteX4" fmla="*/ 11834632 w 12192000"/>
              <a:gd name="connsiteY4" fmla="*/ 6662056 h 6858000"/>
              <a:gd name="connsiteX5" fmla="*/ 12010571 w 12192000"/>
              <a:gd name="connsiteY5" fmla="*/ 6486117 h 6858000"/>
              <a:gd name="connsiteX6" fmla="*/ 12010571 w 12192000"/>
              <a:gd name="connsiteY6" fmla="*/ 379138 h 6858000"/>
              <a:gd name="connsiteX7" fmla="*/ 11834632 w 12192000"/>
              <a:gd name="connsiteY7" fmla="*/ 203199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357368" y="203199"/>
                </a:moveTo>
                <a:cubicBezTo>
                  <a:pt x="260200" y="203199"/>
                  <a:pt x="181429" y="281970"/>
                  <a:pt x="181429" y="379138"/>
                </a:cubicBezTo>
                <a:lnTo>
                  <a:pt x="181429" y="6486117"/>
                </a:lnTo>
                <a:cubicBezTo>
                  <a:pt x="181429" y="6583285"/>
                  <a:pt x="260200" y="6662056"/>
                  <a:pt x="357368" y="6662056"/>
                </a:cubicBezTo>
                <a:lnTo>
                  <a:pt x="11834632" y="6662056"/>
                </a:lnTo>
                <a:cubicBezTo>
                  <a:pt x="11931800" y="6662056"/>
                  <a:pt x="12010571" y="6583285"/>
                  <a:pt x="12010571" y="6486117"/>
                </a:cubicBezTo>
                <a:lnTo>
                  <a:pt x="12010571" y="379138"/>
                </a:lnTo>
                <a:cubicBezTo>
                  <a:pt x="12010571" y="281970"/>
                  <a:pt x="11931800" y="203199"/>
                  <a:pt x="11834632" y="203199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7D7D6B68-D4DC-0B92-4AEE-3D6155000BA3}"/>
              </a:ext>
            </a:extLst>
          </p:cNvPr>
          <p:cNvSpPr/>
          <p:nvPr/>
        </p:nvSpPr>
        <p:spPr>
          <a:xfrm>
            <a:off x="5297830" y="0"/>
            <a:ext cx="1596339" cy="479055"/>
          </a:xfrm>
          <a:custGeom>
            <a:avLst/>
            <a:gdLst>
              <a:gd name="connsiteX0" fmla="*/ 0 w 1755763"/>
              <a:gd name="connsiteY0" fmla="*/ 0 h 689429"/>
              <a:gd name="connsiteX1" fmla="*/ 1755763 w 1755763"/>
              <a:gd name="connsiteY1" fmla="*/ 0 h 689429"/>
              <a:gd name="connsiteX2" fmla="*/ 1713736 w 1755763"/>
              <a:gd name="connsiteY2" fmla="*/ 135387 h 689429"/>
              <a:gd name="connsiteX3" fmla="*/ 877881 w 1755763"/>
              <a:gd name="connsiteY3" fmla="*/ 689429 h 689429"/>
              <a:gd name="connsiteX4" fmla="*/ 42026 w 1755763"/>
              <a:gd name="connsiteY4" fmla="*/ 135387 h 689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55763" h="689429">
                <a:moveTo>
                  <a:pt x="0" y="0"/>
                </a:moveTo>
                <a:lnTo>
                  <a:pt x="1755763" y="0"/>
                </a:lnTo>
                <a:lnTo>
                  <a:pt x="1713736" y="135387"/>
                </a:lnTo>
                <a:cubicBezTo>
                  <a:pt x="1576025" y="460974"/>
                  <a:pt x="1253632" y="689429"/>
                  <a:pt x="877881" y="689429"/>
                </a:cubicBezTo>
                <a:cubicBezTo>
                  <a:pt x="502131" y="689429"/>
                  <a:pt x="179738" y="460974"/>
                  <a:pt x="42026" y="1353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glow rad="1016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6FCE7664-1245-30C4-3259-3D3B7D4D4138}"/>
              </a:ext>
            </a:extLst>
          </p:cNvPr>
          <p:cNvSpPr/>
          <p:nvPr/>
        </p:nvSpPr>
        <p:spPr>
          <a:xfrm>
            <a:off x="5370517" y="0"/>
            <a:ext cx="1450963" cy="435428"/>
          </a:xfrm>
          <a:custGeom>
            <a:avLst/>
            <a:gdLst>
              <a:gd name="connsiteX0" fmla="*/ 0 w 1755763"/>
              <a:gd name="connsiteY0" fmla="*/ 0 h 689429"/>
              <a:gd name="connsiteX1" fmla="*/ 1755763 w 1755763"/>
              <a:gd name="connsiteY1" fmla="*/ 0 h 689429"/>
              <a:gd name="connsiteX2" fmla="*/ 1713736 w 1755763"/>
              <a:gd name="connsiteY2" fmla="*/ 135387 h 689429"/>
              <a:gd name="connsiteX3" fmla="*/ 877881 w 1755763"/>
              <a:gd name="connsiteY3" fmla="*/ 689429 h 689429"/>
              <a:gd name="connsiteX4" fmla="*/ 42026 w 1755763"/>
              <a:gd name="connsiteY4" fmla="*/ 135387 h 689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55763" h="689429">
                <a:moveTo>
                  <a:pt x="0" y="0"/>
                </a:moveTo>
                <a:lnTo>
                  <a:pt x="1755763" y="0"/>
                </a:lnTo>
                <a:lnTo>
                  <a:pt x="1713736" y="135387"/>
                </a:lnTo>
                <a:cubicBezTo>
                  <a:pt x="1576025" y="460974"/>
                  <a:pt x="1253632" y="689429"/>
                  <a:pt x="877881" y="689429"/>
                </a:cubicBezTo>
                <a:cubicBezTo>
                  <a:pt x="502131" y="689429"/>
                  <a:pt x="179738" y="460974"/>
                  <a:pt x="42026" y="135387"/>
                </a:cubicBezTo>
                <a:close/>
              </a:path>
            </a:pathLst>
          </a:custGeom>
          <a:gradFill>
            <a:gsLst>
              <a:gs pos="0">
                <a:srgbClr val="1E3C72"/>
              </a:gs>
              <a:gs pos="100000">
                <a:srgbClr val="2A5298"/>
              </a:gs>
            </a:gsLst>
            <a:lin ang="5400000" scaled="0"/>
          </a:gradFill>
          <a:ln>
            <a:noFill/>
          </a:ln>
          <a:effectLst>
            <a:glow rad="1016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4EA4B8-0CF5-6E45-7613-889423A7F5BC}"/>
              </a:ext>
            </a:extLst>
          </p:cNvPr>
          <p:cNvSpPr txBox="1"/>
          <p:nvPr/>
        </p:nvSpPr>
        <p:spPr>
          <a:xfrm>
            <a:off x="5676900" y="8694"/>
            <a:ext cx="838200" cy="400110"/>
          </a:xfrm>
          <a:prstGeom prst="rect">
            <a:avLst/>
          </a:prstGeom>
          <a:noFill/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bg1">
                      <a:lumMod val="75000"/>
                      <a:alpha val="40000"/>
                    </a:schemeClr>
                  </a:outerShdw>
                </a:effectLst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3</a:t>
            </a:r>
            <a:endParaRPr lang="ko-KR" altLang="en-US" sz="2000" dirty="0">
              <a:solidFill>
                <a:schemeClr val="bg1"/>
              </a:solidFill>
              <a:effectLst>
                <a:outerShdw blurRad="50800" dist="38100" dir="2700000" algn="tl" rotWithShape="0">
                  <a:schemeClr val="bg1">
                    <a:lumMod val="75000"/>
                    <a:alpha val="40000"/>
                  </a:schemeClr>
                </a:outerShdw>
              </a:effectLst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A0CD96-ABA6-699A-B02F-0115F3E711D9}"/>
              </a:ext>
            </a:extLst>
          </p:cNvPr>
          <p:cNvSpPr txBox="1"/>
          <p:nvPr/>
        </p:nvSpPr>
        <p:spPr>
          <a:xfrm>
            <a:off x="1219198" y="527880"/>
            <a:ext cx="9753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1E3C7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프로젝트 수행내용</a:t>
            </a:r>
          </a:p>
        </p:txBody>
      </p:sp>
      <p:pic>
        <p:nvPicPr>
          <p:cNvPr id="36" name="Object 3">
            <a:extLst>
              <a:ext uri="{FF2B5EF4-FFF2-40B4-BE49-F238E27FC236}">
                <a16:creationId xmlns:a16="http://schemas.microsoft.com/office/drawing/2014/main" id="{7EBC45D5-F123-1827-A2C0-F0D67C9DB22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5400000" flipV="1">
            <a:off x="274988" y="3632690"/>
            <a:ext cx="4965422" cy="60628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545F2C6C-E172-597B-8C21-0F80580563F4}"/>
              </a:ext>
            </a:extLst>
          </p:cNvPr>
          <p:cNvSpPr txBox="1"/>
          <p:nvPr/>
        </p:nvSpPr>
        <p:spPr>
          <a:xfrm>
            <a:off x="102440" y="1413282"/>
            <a:ext cx="291869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 err="1">
                <a:solidFill>
                  <a:srgbClr val="1E3C72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메뉴별</a:t>
            </a:r>
            <a:endParaRPr lang="en-US" altLang="ko-KR" sz="3600" b="1" dirty="0">
              <a:solidFill>
                <a:srgbClr val="1E3C72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  <a:p>
            <a:pPr algn="ctr"/>
            <a:r>
              <a:rPr lang="ko-KR" altLang="en-US" sz="3600" b="1" dirty="0">
                <a:solidFill>
                  <a:srgbClr val="1E3C72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기능</a:t>
            </a:r>
            <a:endParaRPr lang="en-US" altLang="ko-KR" sz="3600" b="1" dirty="0">
              <a:solidFill>
                <a:srgbClr val="1E3C72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  <a:p>
            <a:pPr algn="ctr"/>
            <a:r>
              <a:rPr lang="en-US" altLang="ko-KR" sz="2400" b="1" dirty="0">
                <a:solidFill>
                  <a:srgbClr val="1E3C72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[</a:t>
            </a:r>
            <a:r>
              <a:rPr lang="ko-KR" altLang="en-US" sz="2400" b="1" dirty="0" err="1">
                <a:solidFill>
                  <a:srgbClr val="1E3C72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메인창</a:t>
            </a:r>
            <a:r>
              <a:rPr lang="en-US" altLang="ko-KR" sz="2400" b="1" dirty="0">
                <a:solidFill>
                  <a:srgbClr val="1E3C72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]</a:t>
            </a:r>
          </a:p>
          <a:p>
            <a:pPr algn="ctr"/>
            <a:endParaRPr lang="en-US" altLang="ko-KR" sz="3600" b="1" dirty="0">
              <a:solidFill>
                <a:srgbClr val="1E3C72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535B159-CE23-DCCA-3A7D-EF7E2414F9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5194" y="975208"/>
            <a:ext cx="3751005" cy="53549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5B76511-C0DC-27D9-4731-7F62AF8A100A}"/>
              </a:ext>
            </a:extLst>
          </p:cNvPr>
          <p:cNvSpPr txBox="1"/>
          <p:nvPr/>
        </p:nvSpPr>
        <p:spPr>
          <a:xfrm>
            <a:off x="8066815" y="574527"/>
            <a:ext cx="26702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[</a:t>
            </a:r>
            <a:r>
              <a:rPr lang="ko-KR" altLang="en-US" sz="1400" dirty="0" err="1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왓챠</a:t>
            </a:r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아이콘 클릭 시</a:t>
            </a:r>
            <a:r>
              <a:rPr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]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EFB86964-AF7E-9E3E-F23C-AF582B755F0B}"/>
              </a:ext>
            </a:extLst>
          </p:cNvPr>
          <p:cNvSpPr/>
          <p:nvPr/>
        </p:nvSpPr>
        <p:spPr>
          <a:xfrm>
            <a:off x="3949675" y="1965485"/>
            <a:ext cx="1696408" cy="298744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65E639B8-218E-D8CB-CBD0-18ABA81CBEE8}"/>
              </a:ext>
            </a:extLst>
          </p:cNvPr>
          <p:cNvCxnSpPr>
            <a:cxnSpLocks/>
          </p:cNvCxnSpPr>
          <p:nvPr/>
        </p:nvCxnSpPr>
        <p:spPr>
          <a:xfrm flipH="1">
            <a:off x="5646082" y="1425705"/>
            <a:ext cx="1615989" cy="689152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>
            <a:extLst>
              <a:ext uri="{FF2B5EF4-FFF2-40B4-BE49-F238E27FC236}">
                <a16:creationId xmlns:a16="http://schemas.microsoft.com/office/drawing/2014/main" id="{4F370019-807E-3FA8-B99F-5C6A17079A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2071" y="901272"/>
            <a:ext cx="4322418" cy="73155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BE9DE47-F22B-A7B7-7F65-C83D64FAE8D1}"/>
              </a:ext>
            </a:extLst>
          </p:cNvPr>
          <p:cNvSpPr txBox="1"/>
          <p:nvPr/>
        </p:nvSpPr>
        <p:spPr>
          <a:xfrm>
            <a:off x="7297717" y="1673236"/>
            <a:ext cx="42083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err="1">
                <a:latin typeface="+mn-ea"/>
              </a:rPr>
              <a:t>왓챠</a:t>
            </a:r>
            <a:r>
              <a:rPr lang="ko-KR" altLang="en-US" sz="1400" dirty="0">
                <a:latin typeface="+mn-ea"/>
              </a:rPr>
              <a:t> 아이콘 클릭 시</a:t>
            </a:r>
            <a:endParaRPr lang="en-US" altLang="ko-KR" sz="1400" dirty="0">
              <a:latin typeface="+mn-ea"/>
            </a:endParaRPr>
          </a:p>
          <a:p>
            <a:pPr algn="ctr"/>
            <a:r>
              <a:rPr lang="ko-KR" altLang="en-US" sz="1400" dirty="0" err="1">
                <a:latin typeface="+mn-ea"/>
              </a:rPr>
              <a:t>왓챠에</a:t>
            </a:r>
            <a:r>
              <a:rPr lang="ko-KR" altLang="en-US" sz="1400" dirty="0">
                <a:latin typeface="+mn-ea"/>
              </a:rPr>
              <a:t> 해당하는 </a:t>
            </a:r>
            <a:r>
              <a:rPr lang="en-US" altLang="ko-KR" sz="1400" dirty="0">
                <a:latin typeface="+mn-ea"/>
              </a:rPr>
              <a:t>OTT</a:t>
            </a:r>
            <a:r>
              <a:rPr lang="ko-KR" altLang="en-US" sz="1400" dirty="0">
                <a:latin typeface="+mn-ea"/>
              </a:rPr>
              <a:t>콘텐츠 들로만 정렬됨</a:t>
            </a:r>
            <a:endParaRPr lang="en-US" altLang="ko-KR" sz="1400" dirty="0">
              <a:latin typeface="+mn-ea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37E1134-5005-A27B-67EB-2627720BF975}"/>
              </a:ext>
            </a:extLst>
          </p:cNvPr>
          <p:cNvSpPr/>
          <p:nvPr/>
        </p:nvSpPr>
        <p:spPr>
          <a:xfrm>
            <a:off x="9396669" y="1057428"/>
            <a:ext cx="403548" cy="419238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644F879-840A-B3BF-C563-413DE984F296}"/>
              </a:ext>
            </a:extLst>
          </p:cNvPr>
          <p:cNvSpPr txBox="1"/>
          <p:nvPr/>
        </p:nvSpPr>
        <p:spPr>
          <a:xfrm>
            <a:off x="8088179" y="6330120"/>
            <a:ext cx="26702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+mn-ea"/>
              </a:rPr>
              <a:t>[</a:t>
            </a:r>
            <a:r>
              <a:rPr lang="ko-KR" altLang="en-US" sz="1400" dirty="0" err="1">
                <a:latin typeface="+mn-ea"/>
              </a:rPr>
              <a:t>왓챠에</a:t>
            </a:r>
            <a:r>
              <a:rPr lang="ko-KR" altLang="en-US" sz="1400" dirty="0">
                <a:latin typeface="+mn-ea"/>
              </a:rPr>
              <a:t> 해당하는 컨텐츠들</a:t>
            </a:r>
            <a:r>
              <a:rPr lang="en-US" altLang="ko-KR" sz="1400" dirty="0">
                <a:latin typeface="+mn-ea"/>
              </a:rPr>
              <a:t>]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3785F832-3AE5-5AC6-12F5-B1F67A6169E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181" t="12316" r="6027" b="318"/>
          <a:stretch/>
        </p:blipFill>
        <p:spPr>
          <a:xfrm>
            <a:off x="7778983" y="2174678"/>
            <a:ext cx="3288592" cy="4141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00391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자유형: 도형 3">
            <a:extLst>
              <a:ext uri="{FF2B5EF4-FFF2-40B4-BE49-F238E27FC236}">
                <a16:creationId xmlns:a16="http://schemas.microsoft.com/office/drawing/2014/main" id="{CB7B3DA9-E450-D7A1-2BC4-5AAF5480F25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357368 w 12192000"/>
              <a:gd name="connsiteY0" fmla="*/ 203199 h 6858000"/>
              <a:gd name="connsiteX1" fmla="*/ 181429 w 12192000"/>
              <a:gd name="connsiteY1" fmla="*/ 379138 h 6858000"/>
              <a:gd name="connsiteX2" fmla="*/ 181429 w 12192000"/>
              <a:gd name="connsiteY2" fmla="*/ 6486117 h 6858000"/>
              <a:gd name="connsiteX3" fmla="*/ 357368 w 12192000"/>
              <a:gd name="connsiteY3" fmla="*/ 6662056 h 6858000"/>
              <a:gd name="connsiteX4" fmla="*/ 11834632 w 12192000"/>
              <a:gd name="connsiteY4" fmla="*/ 6662056 h 6858000"/>
              <a:gd name="connsiteX5" fmla="*/ 12010571 w 12192000"/>
              <a:gd name="connsiteY5" fmla="*/ 6486117 h 6858000"/>
              <a:gd name="connsiteX6" fmla="*/ 12010571 w 12192000"/>
              <a:gd name="connsiteY6" fmla="*/ 379138 h 6858000"/>
              <a:gd name="connsiteX7" fmla="*/ 11834632 w 12192000"/>
              <a:gd name="connsiteY7" fmla="*/ 203199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357368" y="203199"/>
                </a:moveTo>
                <a:cubicBezTo>
                  <a:pt x="260200" y="203199"/>
                  <a:pt x="181429" y="281970"/>
                  <a:pt x="181429" y="379138"/>
                </a:cubicBezTo>
                <a:lnTo>
                  <a:pt x="181429" y="6486117"/>
                </a:lnTo>
                <a:cubicBezTo>
                  <a:pt x="181429" y="6583285"/>
                  <a:pt x="260200" y="6662056"/>
                  <a:pt x="357368" y="6662056"/>
                </a:cubicBezTo>
                <a:lnTo>
                  <a:pt x="11834632" y="6662056"/>
                </a:lnTo>
                <a:cubicBezTo>
                  <a:pt x="11931800" y="6662056"/>
                  <a:pt x="12010571" y="6583285"/>
                  <a:pt x="12010571" y="6486117"/>
                </a:cubicBezTo>
                <a:lnTo>
                  <a:pt x="12010571" y="379138"/>
                </a:lnTo>
                <a:cubicBezTo>
                  <a:pt x="12010571" y="281970"/>
                  <a:pt x="11931800" y="203199"/>
                  <a:pt x="11834632" y="203199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7D7D6B68-D4DC-0B92-4AEE-3D6155000BA3}"/>
              </a:ext>
            </a:extLst>
          </p:cNvPr>
          <p:cNvSpPr/>
          <p:nvPr/>
        </p:nvSpPr>
        <p:spPr>
          <a:xfrm>
            <a:off x="5297830" y="0"/>
            <a:ext cx="1596339" cy="479055"/>
          </a:xfrm>
          <a:custGeom>
            <a:avLst/>
            <a:gdLst>
              <a:gd name="connsiteX0" fmla="*/ 0 w 1755763"/>
              <a:gd name="connsiteY0" fmla="*/ 0 h 689429"/>
              <a:gd name="connsiteX1" fmla="*/ 1755763 w 1755763"/>
              <a:gd name="connsiteY1" fmla="*/ 0 h 689429"/>
              <a:gd name="connsiteX2" fmla="*/ 1713736 w 1755763"/>
              <a:gd name="connsiteY2" fmla="*/ 135387 h 689429"/>
              <a:gd name="connsiteX3" fmla="*/ 877881 w 1755763"/>
              <a:gd name="connsiteY3" fmla="*/ 689429 h 689429"/>
              <a:gd name="connsiteX4" fmla="*/ 42026 w 1755763"/>
              <a:gd name="connsiteY4" fmla="*/ 135387 h 689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55763" h="689429">
                <a:moveTo>
                  <a:pt x="0" y="0"/>
                </a:moveTo>
                <a:lnTo>
                  <a:pt x="1755763" y="0"/>
                </a:lnTo>
                <a:lnTo>
                  <a:pt x="1713736" y="135387"/>
                </a:lnTo>
                <a:cubicBezTo>
                  <a:pt x="1576025" y="460974"/>
                  <a:pt x="1253632" y="689429"/>
                  <a:pt x="877881" y="689429"/>
                </a:cubicBezTo>
                <a:cubicBezTo>
                  <a:pt x="502131" y="689429"/>
                  <a:pt x="179738" y="460974"/>
                  <a:pt x="42026" y="1353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glow rad="1016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6FCE7664-1245-30C4-3259-3D3B7D4D4138}"/>
              </a:ext>
            </a:extLst>
          </p:cNvPr>
          <p:cNvSpPr/>
          <p:nvPr/>
        </p:nvSpPr>
        <p:spPr>
          <a:xfrm>
            <a:off x="5370517" y="0"/>
            <a:ext cx="1450963" cy="435428"/>
          </a:xfrm>
          <a:custGeom>
            <a:avLst/>
            <a:gdLst>
              <a:gd name="connsiteX0" fmla="*/ 0 w 1755763"/>
              <a:gd name="connsiteY0" fmla="*/ 0 h 689429"/>
              <a:gd name="connsiteX1" fmla="*/ 1755763 w 1755763"/>
              <a:gd name="connsiteY1" fmla="*/ 0 h 689429"/>
              <a:gd name="connsiteX2" fmla="*/ 1713736 w 1755763"/>
              <a:gd name="connsiteY2" fmla="*/ 135387 h 689429"/>
              <a:gd name="connsiteX3" fmla="*/ 877881 w 1755763"/>
              <a:gd name="connsiteY3" fmla="*/ 689429 h 689429"/>
              <a:gd name="connsiteX4" fmla="*/ 42026 w 1755763"/>
              <a:gd name="connsiteY4" fmla="*/ 135387 h 689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55763" h="689429">
                <a:moveTo>
                  <a:pt x="0" y="0"/>
                </a:moveTo>
                <a:lnTo>
                  <a:pt x="1755763" y="0"/>
                </a:lnTo>
                <a:lnTo>
                  <a:pt x="1713736" y="135387"/>
                </a:lnTo>
                <a:cubicBezTo>
                  <a:pt x="1576025" y="460974"/>
                  <a:pt x="1253632" y="689429"/>
                  <a:pt x="877881" y="689429"/>
                </a:cubicBezTo>
                <a:cubicBezTo>
                  <a:pt x="502131" y="689429"/>
                  <a:pt x="179738" y="460974"/>
                  <a:pt x="42026" y="135387"/>
                </a:cubicBezTo>
                <a:close/>
              </a:path>
            </a:pathLst>
          </a:custGeom>
          <a:gradFill>
            <a:gsLst>
              <a:gs pos="0">
                <a:srgbClr val="1E3C72"/>
              </a:gs>
              <a:gs pos="100000">
                <a:srgbClr val="2A5298"/>
              </a:gs>
            </a:gsLst>
            <a:lin ang="5400000" scaled="0"/>
          </a:gradFill>
          <a:ln>
            <a:noFill/>
          </a:ln>
          <a:effectLst>
            <a:glow rad="1016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4EA4B8-0CF5-6E45-7613-889423A7F5BC}"/>
              </a:ext>
            </a:extLst>
          </p:cNvPr>
          <p:cNvSpPr txBox="1"/>
          <p:nvPr/>
        </p:nvSpPr>
        <p:spPr>
          <a:xfrm>
            <a:off x="5676900" y="8694"/>
            <a:ext cx="838200" cy="400110"/>
          </a:xfrm>
          <a:prstGeom prst="rect">
            <a:avLst/>
          </a:prstGeom>
          <a:noFill/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bg1">
                      <a:lumMod val="75000"/>
                      <a:alpha val="40000"/>
                    </a:schemeClr>
                  </a:outerShdw>
                </a:effectLst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3</a:t>
            </a:r>
            <a:endParaRPr lang="ko-KR" altLang="en-US" sz="2000" dirty="0">
              <a:solidFill>
                <a:schemeClr val="bg1"/>
              </a:solidFill>
              <a:effectLst>
                <a:outerShdw blurRad="50800" dist="38100" dir="2700000" algn="tl" rotWithShape="0">
                  <a:schemeClr val="bg1">
                    <a:lumMod val="75000"/>
                    <a:alpha val="40000"/>
                  </a:schemeClr>
                </a:outerShdw>
              </a:effectLst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A0CD96-ABA6-699A-B02F-0115F3E711D9}"/>
              </a:ext>
            </a:extLst>
          </p:cNvPr>
          <p:cNvSpPr txBox="1"/>
          <p:nvPr/>
        </p:nvSpPr>
        <p:spPr>
          <a:xfrm>
            <a:off x="1219198" y="527880"/>
            <a:ext cx="9753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1E3C7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프로젝트 수행내용</a:t>
            </a:r>
          </a:p>
        </p:txBody>
      </p:sp>
      <p:pic>
        <p:nvPicPr>
          <p:cNvPr id="36" name="Object 3">
            <a:extLst>
              <a:ext uri="{FF2B5EF4-FFF2-40B4-BE49-F238E27FC236}">
                <a16:creationId xmlns:a16="http://schemas.microsoft.com/office/drawing/2014/main" id="{7EBC45D5-F123-1827-A2C0-F0D67C9DB22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5400000" flipV="1">
            <a:off x="274988" y="3632690"/>
            <a:ext cx="4965422" cy="60628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545F2C6C-E172-597B-8C21-0F80580563F4}"/>
              </a:ext>
            </a:extLst>
          </p:cNvPr>
          <p:cNvSpPr txBox="1"/>
          <p:nvPr/>
        </p:nvSpPr>
        <p:spPr>
          <a:xfrm>
            <a:off x="102440" y="1413282"/>
            <a:ext cx="291869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 err="1">
                <a:solidFill>
                  <a:srgbClr val="1E3C72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메뉴별</a:t>
            </a:r>
            <a:endParaRPr lang="en-US" altLang="ko-KR" sz="3600" b="1" dirty="0">
              <a:solidFill>
                <a:srgbClr val="1E3C72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  <a:p>
            <a:pPr algn="ctr"/>
            <a:r>
              <a:rPr lang="ko-KR" altLang="en-US" sz="3600" b="1" dirty="0">
                <a:solidFill>
                  <a:srgbClr val="1E3C72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기능</a:t>
            </a:r>
            <a:endParaRPr lang="en-US" altLang="ko-KR" sz="3600" b="1" dirty="0">
              <a:solidFill>
                <a:srgbClr val="1E3C72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  <a:p>
            <a:pPr algn="ctr"/>
            <a:r>
              <a:rPr lang="en-US" altLang="ko-KR" sz="2400" b="1" dirty="0">
                <a:solidFill>
                  <a:srgbClr val="1E3C72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[</a:t>
            </a:r>
            <a:r>
              <a:rPr lang="ko-KR" altLang="en-US" sz="2400" b="1" dirty="0" err="1">
                <a:solidFill>
                  <a:srgbClr val="1E3C72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메인창</a:t>
            </a:r>
            <a:r>
              <a:rPr lang="en-US" altLang="ko-KR" sz="2400" b="1" dirty="0">
                <a:solidFill>
                  <a:srgbClr val="1E3C72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]</a:t>
            </a:r>
          </a:p>
          <a:p>
            <a:pPr algn="ctr"/>
            <a:endParaRPr lang="en-US" altLang="ko-KR" sz="3600" b="1" dirty="0">
              <a:solidFill>
                <a:srgbClr val="1E3C72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535B159-CE23-DCCA-3A7D-EF7E2414F9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5194" y="975208"/>
            <a:ext cx="3751005" cy="53549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5B76511-C0DC-27D9-4731-7F62AF8A100A}"/>
              </a:ext>
            </a:extLst>
          </p:cNvPr>
          <p:cNvSpPr txBox="1"/>
          <p:nvPr/>
        </p:nvSpPr>
        <p:spPr>
          <a:xfrm>
            <a:off x="8066815" y="574527"/>
            <a:ext cx="26702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+mn-ea"/>
              </a:rPr>
              <a:t>[</a:t>
            </a:r>
            <a:r>
              <a:rPr lang="ko-KR" altLang="en-US" sz="1400" dirty="0">
                <a:latin typeface="+mn-ea"/>
              </a:rPr>
              <a:t>디즈니플러스 아이콘 클릭 시</a:t>
            </a:r>
            <a:r>
              <a:rPr lang="en-US" altLang="ko-KR" sz="1400" dirty="0">
                <a:latin typeface="+mn-ea"/>
              </a:rPr>
              <a:t>]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EFB86964-AF7E-9E3E-F23C-AF582B755F0B}"/>
              </a:ext>
            </a:extLst>
          </p:cNvPr>
          <p:cNvSpPr/>
          <p:nvPr/>
        </p:nvSpPr>
        <p:spPr>
          <a:xfrm>
            <a:off x="3949675" y="1965485"/>
            <a:ext cx="1696408" cy="298744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65E639B8-218E-D8CB-CBD0-18ABA81CBEE8}"/>
              </a:ext>
            </a:extLst>
          </p:cNvPr>
          <p:cNvCxnSpPr>
            <a:cxnSpLocks/>
          </p:cNvCxnSpPr>
          <p:nvPr/>
        </p:nvCxnSpPr>
        <p:spPr>
          <a:xfrm flipH="1">
            <a:off x="5646082" y="1425705"/>
            <a:ext cx="1615989" cy="689152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>
            <a:extLst>
              <a:ext uri="{FF2B5EF4-FFF2-40B4-BE49-F238E27FC236}">
                <a16:creationId xmlns:a16="http://schemas.microsoft.com/office/drawing/2014/main" id="{4F370019-807E-3FA8-B99F-5C6A17079A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2071" y="901272"/>
            <a:ext cx="4322418" cy="73155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BE9DE47-F22B-A7B7-7F65-C83D64FAE8D1}"/>
              </a:ext>
            </a:extLst>
          </p:cNvPr>
          <p:cNvSpPr txBox="1"/>
          <p:nvPr/>
        </p:nvSpPr>
        <p:spPr>
          <a:xfrm>
            <a:off x="7297717" y="1673236"/>
            <a:ext cx="42083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+mn-ea"/>
              </a:rPr>
              <a:t>디즈니플러스 아이콘 클릭 시</a:t>
            </a:r>
            <a:endParaRPr lang="en-US" altLang="ko-KR" sz="1400" dirty="0">
              <a:latin typeface="+mn-ea"/>
            </a:endParaRPr>
          </a:p>
          <a:p>
            <a:pPr algn="ctr"/>
            <a:r>
              <a:rPr lang="ko-KR" altLang="en-US" sz="1400" dirty="0">
                <a:latin typeface="+mn-ea"/>
              </a:rPr>
              <a:t>디즈니플러스에 해당하는 </a:t>
            </a:r>
            <a:r>
              <a:rPr lang="en-US" altLang="ko-KR" sz="1400" dirty="0">
                <a:latin typeface="+mn-ea"/>
              </a:rPr>
              <a:t>OTT</a:t>
            </a:r>
            <a:r>
              <a:rPr lang="ko-KR" altLang="en-US" sz="1400" dirty="0">
                <a:latin typeface="+mn-ea"/>
              </a:rPr>
              <a:t>콘텐츠 들로만 </a:t>
            </a:r>
            <a:r>
              <a:rPr lang="ko-KR" altLang="en-US" sz="1400" dirty="0" smtClean="0">
                <a:latin typeface="+mn-ea"/>
              </a:rPr>
              <a:t>정렬</a:t>
            </a:r>
            <a:endParaRPr lang="en-US" altLang="ko-KR" sz="1400" dirty="0">
              <a:latin typeface="+mn-ea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37E1134-5005-A27B-67EB-2627720BF975}"/>
              </a:ext>
            </a:extLst>
          </p:cNvPr>
          <p:cNvSpPr/>
          <p:nvPr/>
        </p:nvSpPr>
        <p:spPr>
          <a:xfrm>
            <a:off x="9903164" y="1057428"/>
            <a:ext cx="403548" cy="419238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644F879-840A-B3BF-C563-413DE984F296}"/>
              </a:ext>
            </a:extLst>
          </p:cNvPr>
          <p:cNvSpPr txBox="1"/>
          <p:nvPr/>
        </p:nvSpPr>
        <p:spPr>
          <a:xfrm>
            <a:off x="8009949" y="6330120"/>
            <a:ext cx="29017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+mn-ea"/>
              </a:rPr>
              <a:t>[</a:t>
            </a:r>
            <a:r>
              <a:rPr lang="ko-KR" altLang="en-US" sz="1400" dirty="0">
                <a:latin typeface="+mn-ea"/>
              </a:rPr>
              <a:t>디즈니플러스에 해당하는 컨텐츠들</a:t>
            </a:r>
            <a:r>
              <a:rPr lang="en-US" altLang="ko-KR" sz="1400" dirty="0">
                <a:latin typeface="+mn-ea"/>
              </a:rPr>
              <a:t>]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9113C38D-1BA8-4CED-ABC6-4827F54A00D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774" t="12865" r="6237"/>
          <a:stretch/>
        </p:blipFill>
        <p:spPr>
          <a:xfrm>
            <a:off x="7861424" y="2212621"/>
            <a:ext cx="3080981" cy="4104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5208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자유형: 도형 3">
            <a:extLst>
              <a:ext uri="{FF2B5EF4-FFF2-40B4-BE49-F238E27FC236}">
                <a16:creationId xmlns:a16="http://schemas.microsoft.com/office/drawing/2014/main" id="{CB7B3DA9-E450-D7A1-2BC4-5AAF5480F25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357368 w 12192000"/>
              <a:gd name="connsiteY0" fmla="*/ 203199 h 6858000"/>
              <a:gd name="connsiteX1" fmla="*/ 181429 w 12192000"/>
              <a:gd name="connsiteY1" fmla="*/ 379138 h 6858000"/>
              <a:gd name="connsiteX2" fmla="*/ 181429 w 12192000"/>
              <a:gd name="connsiteY2" fmla="*/ 6486117 h 6858000"/>
              <a:gd name="connsiteX3" fmla="*/ 357368 w 12192000"/>
              <a:gd name="connsiteY3" fmla="*/ 6662056 h 6858000"/>
              <a:gd name="connsiteX4" fmla="*/ 11834632 w 12192000"/>
              <a:gd name="connsiteY4" fmla="*/ 6662056 h 6858000"/>
              <a:gd name="connsiteX5" fmla="*/ 12010571 w 12192000"/>
              <a:gd name="connsiteY5" fmla="*/ 6486117 h 6858000"/>
              <a:gd name="connsiteX6" fmla="*/ 12010571 w 12192000"/>
              <a:gd name="connsiteY6" fmla="*/ 379138 h 6858000"/>
              <a:gd name="connsiteX7" fmla="*/ 11834632 w 12192000"/>
              <a:gd name="connsiteY7" fmla="*/ 203199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357368" y="203199"/>
                </a:moveTo>
                <a:cubicBezTo>
                  <a:pt x="260200" y="203199"/>
                  <a:pt x="181429" y="281970"/>
                  <a:pt x="181429" y="379138"/>
                </a:cubicBezTo>
                <a:lnTo>
                  <a:pt x="181429" y="6486117"/>
                </a:lnTo>
                <a:cubicBezTo>
                  <a:pt x="181429" y="6583285"/>
                  <a:pt x="260200" y="6662056"/>
                  <a:pt x="357368" y="6662056"/>
                </a:cubicBezTo>
                <a:lnTo>
                  <a:pt x="11834632" y="6662056"/>
                </a:lnTo>
                <a:cubicBezTo>
                  <a:pt x="11931800" y="6662056"/>
                  <a:pt x="12010571" y="6583285"/>
                  <a:pt x="12010571" y="6486117"/>
                </a:cubicBezTo>
                <a:lnTo>
                  <a:pt x="12010571" y="379138"/>
                </a:lnTo>
                <a:cubicBezTo>
                  <a:pt x="12010571" y="281970"/>
                  <a:pt x="11931800" y="203199"/>
                  <a:pt x="11834632" y="203199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7D7D6B68-D4DC-0B92-4AEE-3D6155000BA3}"/>
              </a:ext>
            </a:extLst>
          </p:cNvPr>
          <p:cNvSpPr/>
          <p:nvPr/>
        </p:nvSpPr>
        <p:spPr>
          <a:xfrm>
            <a:off x="5297830" y="0"/>
            <a:ext cx="1596339" cy="479055"/>
          </a:xfrm>
          <a:custGeom>
            <a:avLst/>
            <a:gdLst>
              <a:gd name="connsiteX0" fmla="*/ 0 w 1755763"/>
              <a:gd name="connsiteY0" fmla="*/ 0 h 689429"/>
              <a:gd name="connsiteX1" fmla="*/ 1755763 w 1755763"/>
              <a:gd name="connsiteY1" fmla="*/ 0 h 689429"/>
              <a:gd name="connsiteX2" fmla="*/ 1713736 w 1755763"/>
              <a:gd name="connsiteY2" fmla="*/ 135387 h 689429"/>
              <a:gd name="connsiteX3" fmla="*/ 877881 w 1755763"/>
              <a:gd name="connsiteY3" fmla="*/ 689429 h 689429"/>
              <a:gd name="connsiteX4" fmla="*/ 42026 w 1755763"/>
              <a:gd name="connsiteY4" fmla="*/ 135387 h 689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55763" h="689429">
                <a:moveTo>
                  <a:pt x="0" y="0"/>
                </a:moveTo>
                <a:lnTo>
                  <a:pt x="1755763" y="0"/>
                </a:lnTo>
                <a:lnTo>
                  <a:pt x="1713736" y="135387"/>
                </a:lnTo>
                <a:cubicBezTo>
                  <a:pt x="1576025" y="460974"/>
                  <a:pt x="1253632" y="689429"/>
                  <a:pt x="877881" y="689429"/>
                </a:cubicBezTo>
                <a:cubicBezTo>
                  <a:pt x="502131" y="689429"/>
                  <a:pt x="179738" y="460974"/>
                  <a:pt x="42026" y="1353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glow rad="1016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6FCE7664-1245-30C4-3259-3D3B7D4D4138}"/>
              </a:ext>
            </a:extLst>
          </p:cNvPr>
          <p:cNvSpPr/>
          <p:nvPr/>
        </p:nvSpPr>
        <p:spPr>
          <a:xfrm>
            <a:off x="5370517" y="0"/>
            <a:ext cx="1450963" cy="435428"/>
          </a:xfrm>
          <a:custGeom>
            <a:avLst/>
            <a:gdLst>
              <a:gd name="connsiteX0" fmla="*/ 0 w 1755763"/>
              <a:gd name="connsiteY0" fmla="*/ 0 h 689429"/>
              <a:gd name="connsiteX1" fmla="*/ 1755763 w 1755763"/>
              <a:gd name="connsiteY1" fmla="*/ 0 h 689429"/>
              <a:gd name="connsiteX2" fmla="*/ 1713736 w 1755763"/>
              <a:gd name="connsiteY2" fmla="*/ 135387 h 689429"/>
              <a:gd name="connsiteX3" fmla="*/ 877881 w 1755763"/>
              <a:gd name="connsiteY3" fmla="*/ 689429 h 689429"/>
              <a:gd name="connsiteX4" fmla="*/ 42026 w 1755763"/>
              <a:gd name="connsiteY4" fmla="*/ 135387 h 689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55763" h="689429">
                <a:moveTo>
                  <a:pt x="0" y="0"/>
                </a:moveTo>
                <a:lnTo>
                  <a:pt x="1755763" y="0"/>
                </a:lnTo>
                <a:lnTo>
                  <a:pt x="1713736" y="135387"/>
                </a:lnTo>
                <a:cubicBezTo>
                  <a:pt x="1576025" y="460974"/>
                  <a:pt x="1253632" y="689429"/>
                  <a:pt x="877881" y="689429"/>
                </a:cubicBezTo>
                <a:cubicBezTo>
                  <a:pt x="502131" y="689429"/>
                  <a:pt x="179738" y="460974"/>
                  <a:pt x="42026" y="135387"/>
                </a:cubicBezTo>
                <a:close/>
              </a:path>
            </a:pathLst>
          </a:custGeom>
          <a:gradFill>
            <a:gsLst>
              <a:gs pos="0">
                <a:srgbClr val="1E3C72"/>
              </a:gs>
              <a:gs pos="100000">
                <a:srgbClr val="2A5298"/>
              </a:gs>
            </a:gsLst>
            <a:lin ang="5400000" scaled="0"/>
          </a:gradFill>
          <a:ln>
            <a:noFill/>
          </a:ln>
          <a:effectLst>
            <a:glow rad="1016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4EA4B8-0CF5-6E45-7613-889423A7F5BC}"/>
              </a:ext>
            </a:extLst>
          </p:cNvPr>
          <p:cNvSpPr txBox="1"/>
          <p:nvPr/>
        </p:nvSpPr>
        <p:spPr>
          <a:xfrm>
            <a:off x="5676900" y="8694"/>
            <a:ext cx="838200" cy="400110"/>
          </a:xfrm>
          <a:prstGeom prst="rect">
            <a:avLst/>
          </a:prstGeom>
          <a:noFill/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bg1">
                      <a:lumMod val="75000"/>
                      <a:alpha val="40000"/>
                    </a:schemeClr>
                  </a:outerShdw>
                </a:effectLst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1</a:t>
            </a:r>
            <a:endParaRPr lang="ko-KR" altLang="en-US" sz="2000" dirty="0">
              <a:solidFill>
                <a:schemeClr val="bg1"/>
              </a:solidFill>
              <a:effectLst>
                <a:outerShdw blurRad="50800" dist="38100" dir="2700000" algn="tl" rotWithShape="0">
                  <a:schemeClr val="bg1">
                    <a:lumMod val="75000"/>
                    <a:alpha val="40000"/>
                  </a:schemeClr>
                </a:outerShdw>
              </a:effectLst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A0CD96-ABA6-699A-B02F-0115F3E711D9}"/>
              </a:ext>
            </a:extLst>
          </p:cNvPr>
          <p:cNvSpPr txBox="1"/>
          <p:nvPr/>
        </p:nvSpPr>
        <p:spPr>
          <a:xfrm>
            <a:off x="1219200" y="499310"/>
            <a:ext cx="9753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1E3C7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프로젝트 목표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84458418-B5F8-C1F7-F065-E9CA5F9D17D6}"/>
              </a:ext>
            </a:extLst>
          </p:cNvPr>
          <p:cNvCxnSpPr>
            <a:cxnSpLocks/>
          </p:cNvCxnSpPr>
          <p:nvPr/>
        </p:nvCxnSpPr>
        <p:spPr>
          <a:xfrm flipH="1" flipV="1">
            <a:off x="2314186" y="3180136"/>
            <a:ext cx="2562654" cy="1867920"/>
          </a:xfrm>
          <a:prstGeom prst="line">
            <a:avLst/>
          </a:prstGeom>
          <a:ln w="9525">
            <a:solidFill>
              <a:srgbClr val="1E3C72"/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Netflix - YouTube">
            <a:extLst>
              <a:ext uri="{FF2B5EF4-FFF2-40B4-BE49-F238E27FC236}">
                <a16:creationId xmlns:a16="http://schemas.microsoft.com/office/drawing/2014/main" id="{37127D46-CDA9-E62B-6F2F-E1223A3546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262" b="3741"/>
          <a:stretch/>
        </p:blipFill>
        <p:spPr bwMode="auto">
          <a:xfrm>
            <a:off x="1496763" y="1601204"/>
            <a:ext cx="1547277" cy="1470845"/>
          </a:xfrm>
          <a:prstGeom prst="round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Disney Plus Korea 디즈니 플러스 코리아 - YouTube">
            <a:extLst>
              <a:ext uri="{FF2B5EF4-FFF2-40B4-BE49-F238E27FC236}">
                <a16:creationId xmlns:a16="http://schemas.microsoft.com/office/drawing/2014/main" id="{8D3F44E6-940A-F64B-2AAA-DF8089D5FF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3355" y="1601370"/>
            <a:ext cx="1527554" cy="1527554"/>
          </a:xfrm>
          <a:prstGeom prst="round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티빙">
            <a:extLst>
              <a:ext uri="{FF2B5EF4-FFF2-40B4-BE49-F238E27FC236}">
                <a16:creationId xmlns:a16="http://schemas.microsoft.com/office/drawing/2014/main" id="{2BF8D204-4AB8-432F-753F-A5BCD9AB25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7760" y="1594076"/>
            <a:ext cx="1525889" cy="1525889"/>
          </a:xfrm>
          <a:prstGeom prst="round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웨이브 (wavve)">
            <a:extLst>
              <a:ext uri="{FF2B5EF4-FFF2-40B4-BE49-F238E27FC236}">
                <a16:creationId xmlns:a16="http://schemas.microsoft.com/office/drawing/2014/main" id="{7552C6EC-7EFF-439A-4822-9E5BF148DE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0224" y="1594077"/>
            <a:ext cx="1565075" cy="1525889"/>
          </a:xfrm>
          <a:prstGeom prst="round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1C816EE-37A5-D737-3288-8B24F4AA6B9E}"/>
              </a:ext>
            </a:extLst>
          </p:cNvPr>
          <p:cNvCxnSpPr>
            <a:cxnSpLocks/>
          </p:cNvCxnSpPr>
          <p:nvPr/>
        </p:nvCxnSpPr>
        <p:spPr>
          <a:xfrm flipH="1" flipV="1">
            <a:off x="4567575" y="3241579"/>
            <a:ext cx="753955" cy="1774921"/>
          </a:xfrm>
          <a:prstGeom prst="line">
            <a:avLst/>
          </a:prstGeom>
          <a:ln w="9525">
            <a:solidFill>
              <a:srgbClr val="1E3C72"/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D01ACF3D-6635-A6B5-3862-FCB8B4277C54}"/>
              </a:ext>
            </a:extLst>
          </p:cNvPr>
          <p:cNvCxnSpPr>
            <a:cxnSpLocks/>
          </p:cNvCxnSpPr>
          <p:nvPr/>
        </p:nvCxnSpPr>
        <p:spPr>
          <a:xfrm flipV="1">
            <a:off x="6256905" y="3232063"/>
            <a:ext cx="601169" cy="1784437"/>
          </a:xfrm>
          <a:prstGeom prst="line">
            <a:avLst/>
          </a:prstGeom>
          <a:ln w="9525">
            <a:solidFill>
              <a:srgbClr val="1E3C72"/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8FBFDDCA-2230-A20A-49D8-CC2475F8B5AB}"/>
              </a:ext>
            </a:extLst>
          </p:cNvPr>
          <p:cNvCxnSpPr>
            <a:cxnSpLocks/>
          </p:cNvCxnSpPr>
          <p:nvPr/>
        </p:nvCxnSpPr>
        <p:spPr>
          <a:xfrm flipV="1">
            <a:off x="6763646" y="3180136"/>
            <a:ext cx="2504980" cy="1867920"/>
          </a:xfrm>
          <a:prstGeom prst="line">
            <a:avLst/>
          </a:prstGeom>
          <a:ln w="9525">
            <a:solidFill>
              <a:srgbClr val="1E3C72"/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벡터 전구 아이콘, 전구 그림, 전구 아이콘, 전구 아이콘 PNG, 일러스트 및 벡터 에 대한 무료 다운로드 - Pngtree">
            <a:extLst>
              <a:ext uri="{FF2B5EF4-FFF2-40B4-BE49-F238E27FC236}">
                <a16:creationId xmlns:a16="http://schemas.microsoft.com/office/drawing/2014/main" id="{2368B960-7BDB-4800-0C45-1EB159B307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7439" y="4629627"/>
            <a:ext cx="1815746" cy="1815746"/>
          </a:xfrm>
          <a:prstGeom prst="round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C9C3036C-2ADA-B8CC-AEF7-5F7B7BA8C730}"/>
              </a:ext>
            </a:extLst>
          </p:cNvPr>
          <p:cNvSpPr txBox="1"/>
          <p:nvPr/>
        </p:nvSpPr>
        <p:spPr>
          <a:xfrm>
            <a:off x="598064" y="884313"/>
            <a:ext cx="10984319" cy="875689"/>
          </a:xfrm>
          <a:prstGeom prst="rect">
            <a:avLst/>
          </a:prstGeom>
          <a:noFill/>
        </p:spPr>
        <p:txBody>
          <a:bodyPr wrap="square" lIns="144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OTT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플랫폼의 증가에 따라 사용자가 여러 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OTT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플랫폼을 각각 관리해야 하는 불편함을 줄이기 위해 각각의 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OTT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플랫폼을 하나의 서비스로 관리할 수 있도록 하는 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OTT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통합 플랫폼을 개발하고 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OTT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통합 검색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컨텐츠 추천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커뮤니티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AI </a:t>
            </a:r>
            <a:r>
              <a:rPr lang="ko-KR" altLang="en-US" sz="1400" kern="0" spc="0" dirty="0" err="1">
                <a:solidFill>
                  <a:srgbClr val="000000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챗봇과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같은 기능을 제공하는 것을 목표로 한다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</a:t>
            </a:r>
            <a:endParaRPr lang="ko-KR" altLang="en-US" sz="1400" kern="0" spc="0" dirty="0">
              <a:solidFill>
                <a:srgbClr val="000000"/>
              </a:solidFill>
              <a:effectLst/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>
              <a:lnSpc>
                <a:spcPct val="120000"/>
              </a:lnSpc>
            </a:pP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나눔스퀘어 네오 Light" panose="00000400000000000000" pitchFamily="2" charset="-127"/>
              <a:ea typeface="나눔스퀘어 네오 Light" panose="000004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3396672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자유형: 도형 3">
            <a:extLst>
              <a:ext uri="{FF2B5EF4-FFF2-40B4-BE49-F238E27FC236}">
                <a16:creationId xmlns:a16="http://schemas.microsoft.com/office/drawing/2014/main" id="{CB7B3DA9-E450-D7A1-2BC4-5AAF5480F25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357368 w 12192000"/>
              <a:gd name="connsiteY0" fmla="*/ 203199 h 6858000"/>
              <a:gd name="connsiteX1" fmla="*/ 181429 w 12192000"/>
              <a:gd name="connsiteY1" fmla="*/ 379138 h 6858000"/>
              <a:gd name="connsiteX2" fmla="*/ 181429 w 12192000"/>
              <a:gd name="connsiteY2" fmla="*/ 6486117 h 6858000"/>
              <a:gd name="connsiteX3" fmla="*/ 357368 w 12192000"/>
              <a:gd name="connsiteY3" fmla="*/ 6662056 h 6858000"/>
              <a:gd name="connsiteX4" fmla="*/ 11834632 w 12192000"/>
              <a:gd name="connsiteY4" fmla="*/ 6662056 h 6858000"/>
              <a:gd name="connsiteX5" fmla="*/ 12010571 w 12192000"/>
              <a:gd name="connsiteY5" fmla="*/ 6486117 h 6858000"/>
              <a:gd name="connsiteX6" fmla="*/ 12010571 w 12192000"/>
              <a:gd name="connsiteY6" fmla="*/ 379138 h 6858000"/>
              <a:gd name="connsiteX7" fmla="*/ 11834632 w 12192000"/>
              <a:gd name="connsiteY7" fmla="*/ 203199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357368" y="203199"/>
                </a:moveTo>
                <a:cubicBezTo>
                  <a:pt x="260200" y="203199"/>
                  <a:pt x="181429" y="281970"/>
                  <a:pt x="181429" y="379138"/>
                </a:cubicBezTo>
                <a:lnTo>
                  <a:pt x="181429" y="6486117"/>
                </a:lnTo>
                <a:cubicBezTo>
                  <a:pt x="181429" y="6583285"/>
                  <a:pt x="260200" y="6662056"/>
                  <a:pt x="357368" y="6662056"/>
                </a:cubicBezTo>
                <a:lnTo>
                  <a:pt x="11834632" y="6662056"/>
                </a:lnTo>
                <a:cubicBezTo>
                  <a:pt x="11931800" y="6662056"/>
                  <a:pt x="12010571" y="6583285"/>
                  <a:pt x="12010571" y="6486117"/>
                </a:cubicBezTo>
                <a:lnTo>
                  <a:pt x="12010571" y="379138"/>
                </a:lnTo>
                <a:cubicBezTo>
                  <a:pt x="12010571" y="281970"/>
                  <a:pt x="11931800" y="203199"/>
                  <a:pt x="11834632" y="203199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7D7D6B68-D4DC-0B92-4AEE-3D6155000BA3}"/>
              </a:ext>
            </a:extLst>
          </p:cNvPr>
          <p:cNvSpPr/>
          <p:nvPr/>
        </p:nvSpPr>
        <p:spPr>
          <a:xfrm>
            <a:off x="5297830" y="0"/>
            <a:ext cx="1596339" cy="479055"/>
          </a:xfrm>
          <a:custGeom>
            <a:avLst/>
            <a:gdLst>
              <a:gd name="connsiteX0" fmla="*/ 0 w 1755763"/>
              <a:gd name="connsiteY0" fmla="*/ 0 h 689429"/>
              <a:gd name="connsiteX1" fmla="*/ 1755763 w 1755763"/>
              <a:gd name="connsiteY1" fmla="*/ 0 h 689429"/>
              <a:gd name="connsiteX2" fmla="*/ 1713736 w 1755763"/>
              <a:gd name="connsiteY2" fmla="*/ 135387 h 689429"/>
              <a:gd name="connsiteX3" fmla="*/ 877881 w 1755763"/>
              <a:gd name="connsiteY3" fmla="*/ 689429 h 689429"/>
              <a:gd name="connsiteX4" fmla="*/ 42026 w 1755763"/>
              <a:gd name="connsiteY4" fmla="*/ 135387 h 689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55763" h="689429">
                <a:moveTo>
                  <a:pt x="0" y="0"/>
                </a:moveTo>
                <a:lnTo>
                  <a:pt x="1755763" y="0"/>
                </a:lnTo>
                <a:lnTo>
                  <a:pt x="1713736" y="135387"/>
                </a:lnTo>
                <a:cubicBezTo>
                  <a:pt x="1576025" y="460974"/>
                  <a:pt x="1253632" y="689429"/>
                  <a:pt x="877881" y="689429"/>
                </a:cubicBezTo>
                <a:cubicBezTo>
                  <a:pt x="502131" y="689429"/>
                  <a:pt x="179738" y="460974"/>
                  <a:pt x="42026" y="1353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glow rad="1016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6FCE7664-1245-30C4-3259-3D3B7D4D4138}"/>
              </a:ext>
            </a:extLst>
          </p:cNvPr>
          <p:cNvSpPr/>
          <p:nvPr/>
        </p:nvSpPr>
        <p:spPr>
          <a:xfrm>
            <a:off x="5370517" y="0"/>
            <a:ext cx="1450963" cy="435428"/>
          </a:xfrm>
          <a:custGeom>
            <a:avLst/>
            <a:gdLst>
              <a:gd name="connsiteX0" fmla="*/ 0 w 1755763"/>
              <a:gd name="connsiteY0" fmla="*/ 0 h 689429"/>
              <a:gd name="connsiteX1" fmla="*/ 1755763 w 1755763"/>
              <a:gd name="connsiteY1" fmla="*/ 0 h 689429"/>
              <a:gd name="connsiteX2" fmla="*/ 1713736 w 1755763"/>
              <a:gd name="connsiteY2" fmla="*/ 135387 h 689429"/>
              <a:gd name="connsiteX3" fmla="*/ 877881 w 1755763"/>
              <a:gd name="connsiteY3" fmla="*/ 689429 h 689429"/>
              <a:gd name="connsiteX4" fmla="*/ 42026 w 1755763"/>
              <a:gd name="connsiteY4" fmla="*/ 135387 h 689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55763" h="689429">
                <a:moveTo>
                  <a:pt x="0" y="0"/>
                </a:moveTo>
                <a:lnTo>
                  <a:pt x="1755763" y="0"/>
                </a:lnTo>
                <a:lnTo>
                  <a:pt x="1713736" y="135387"/>
                </a:lnTo>
                <a:cubicBezTo>
                  <a:pt x="1576025" y="460974"/>
                  <a:pt x="1253632" y="689429"/>
                  <a:pt x="877881" y="689429"/>
                </a:cubicBezTo>
                <a:cubicBezTo>
                  <a:pt x="502131" y="689429"/>
                  <a:pt x="179738" y="460974"/>
                  <a:pt x="42026" y="135387"/>
                </a:cubicBezTo>
                <a:close/>
              </a:path>
            </a:pathLst>
          </a:custGeom>
          <a:gradFill>
            <a:gsLst>
              <a:gs pos="0">
                <a:srgbClr val="1E3C72"/>
              </a:gs>
              <a:gs pos="100000">
                <a:srgbClr val="2A5298"/>
              </a:gs>
            </a:gsLst>
            <a:lin ang="5400000" scaled="0"/>
          </a:gradFill>
          <a:ln>
            <a:noFill/>
          </a:ln>
          <a:effectLst>
            <a:glow rad="1016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4EA4B8-0CF5-6E45-7613-889423A7F5BC}"/>
              </a:ext>
            </a:extLst>
          </p:cNvPr>
          <p:cNvSpPr txBox="1"/>
          <p:nvPr/>
        </p:nvSpPr>
        <p:spPr>
          <a:xfrm>
            <a:off x="5676900" y="8694"/>
            <a:ext cx="838200" cy="400110"/>
          </a:xfrm>
          <a:prstGeom prst="rect">
            <a:avLst/>
          </a:prstGeom>
          <a:noFill/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bg1">
                      <a:lumMod val="75000"/>
                      <a:alpha val="40000"/>
                    </a:schemeClr>
                  </a:outerShdw>
                </a:effectLst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3</a:t>
            </a:r>
            <a:endParaRPr lang="ko-KR" altLang="en-US" sz="2000" dirty="0">
              <a:solidFill>
                <a:schemeClr val="bg1"/>
              </a:solidFill>
              <a:effectLst>
                <a:outerShdw blurRad="50800" dist="38100" dir="2700000" algn="tl" rotWithShape="0">
                  <a:schemeClr val="bg1">
                    <a:lumMod val="75000"/>
                    <a:alpha val="40000"/>
                  </a:schemeClr>
                </a:outerShdw>
              </a:effectLst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A0CD96-ABA6-699A-B02F-0115F3E711D9}"/>
              </a:ext>
            </a:extLst>
          </p:cNvPr>
          <p:cNvSpPr txBox="1"/>
          <p:nvPr/>
        </p:nvSpPr>
        <p:spPr>
          <a:xfrm>
            <a:off x="1219198" y="527880"/>
            <a:ext cx="9753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1E3C7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프로젝트 수행내용</a:t>
            </a:r>
          </a:p>
        </p:txBody>
      </p:sp>
      <p:pic>
        <p:nvPicPr>
          <p:cNvPr id="36" name="Object 3">
            <a:extLst>
              <a:ext uri="{FF2B5EF4-FFF2-40B4-BE49-F238E27FC236}">
                <a16:creationId xmlns:a16="http://schemas.microsoft.com/office/drawing/2014/main" id="{7EBC45D5-F123-1827-A2C0-F0D67C9DB22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5400000" flipV="1">
            <a:off x="274988" y="3632690"/>
            <a:ext cx="4965422" cy="60628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545F2C6C-E172-597B-8C21-0F80580563F4}"/>
              </a:ext>
            </a:extLst>
          </p:cNvPr>
          <p:cNvSpPr txBox="1"/>
          <p:nvPr/>
        </p:nvSpPr>
        <p:spPr>
          <a:xfrm>
            <a:off x="102440" y="1413282"/>
            <a:ext cx="291869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 err="1">
                <a:solidFill>
                  <a:srgbClr val="1E3C72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메뉴별</a:t>
            </a:r>
            <a:endParaRPr lang="en-US" altLang="ko-KR" sz="3600" b="1" dirty="0">
              <a:solidFill>
                <a:srgbClr val="1E3C72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  <a:p>
            <a:pPr algn="ctr"/>
            <a:r>
              <a:rPr lang="ko-KR" altLang="en-US" sz="3600" b="1" dirty="0">
                <a:solidFill>
                  <a:srgbClr val="1E3C72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기능</a:t>
            </a:r>
            <a:endParaRPr lang="en-US" altLang="ko-KR" sz="3600" b="1" dirty="0">
              <a:solidFill>
                <a:srgbClr val="1E3C72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  <a:p>
            <a:pPr algn="ctr"/>
            <a:r>
              <a:rPr lang="en-US" altLang="ko-KR" sz="2400" b="1" dirty="0">
                <a:solidFill>
                  <a:srgbClr val="1E3C72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[</a:t>
            </a:r>
            <a:r>
              <a:rPr lang="ko-KR" altLang="en-US" sz="2400" b="1" dirty="0">
                <a:solidFill>
                  <a:srgbClr val="1E3C72"/>
                </a:solidFill>
                <a:latin typeface="+mn-ea"/>
              </a:rPr>
              <a:t>시리즈 창</a:t>
            </a:r>
            <a:r>
              <a:rPr lang="en-US" altLang="ko-KR" sz="2400" b="1" dirty="0">
                <a:solidFill>
                  <a:srgbClr val="1E3C72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]</a:t>
            </a:r>
          </a:p>
          <a:p>
            <a:pPr algn="ctr"/>
            <a:endParaRPr lang="en-US" altLang="ko-KR" sz="3600" b="1" dirty="0">
              <a:solidFill>
                <a:srgbClr val="1E3C72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330039C-4250-5E9D-22C8-83648122AB9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3918"/>
          <a:stretch/>
        </p:blipFill>
        <p:spPr>
          <a:xfrm>
            <a:off x="2911839" y="866434"/>
            <a:ext cx="4206824" cy="5903525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7C3DF37F-98DD-826F-2E01-095EE77EA4F1}"/>
              </a:ext>
            </a:extLst>
          </p:cNvPr>
          <p:cNvSpPr/>
          <p:nvPr/>
        </p:nvSpPr>
        <p:spPr>
          <a:xfrm>
            <a:off x="3468872" y="925368"/>
            <a:ext cx="422487" cy="195991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E4EFD05-5B10-7DEC-C9E0-5390CB1AFB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5377" y="1180293"/>
            <a:ext cx="4322418" cy="7315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E7F1647-D9BD-3E8F-BD3A-FC48BFB8D69A}"/>
              </a:ext>
            </a:extLst>
          </p:cNvPr>
          <p:cNvSpPr txBox="1"/>
          <p:nvPr/>
        </p:nvSpPr>
        <p:spPr>
          <a:xfrm>
            <a:off x="8038837" y="832080"/>
            <a:ext cx="26702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+mn-ea"/>
              </a:rPr>
              <a:t>[OTT </a:t>
            </a:r>
            <a:r>
              <a:rPr lang="ko-KR" altLang="en-US" sz="1400" dirty="0">
                <a:latin typeface="+mn-ea"/>
              </a:rPr>
              <a:t>선택 카테고리</a:t>
            </a:r>
            <a:r>
              <a:rPr lang="en-US" altLang="ko-KR" sz="1400" dirty="0">
                <a:latin typeface="+mn-ea"/>
              </a:rPr>
              <a:t>]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6A6FF36-9422-5087-99CB-30F6376401BE}"/>
              </a:ext>
            </a:extLst>
          </p:cNvPr>
          <p:cNvSpPr txBox="1"/>
          <p:nvPr/>
        </p:nvSpPr>
        <p:spPr>
          <a:xfrm>
            <a:off x="7412388" y="2058540"/>
            <a:ext cx="420839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</a:t>
            </a:r>
            <a:r>
              <a:rPr lang="ko-KR" altLang="en-US" sz="1400" dirty="0" err="1">
                <a:latin typeface="+mn-ea"/>
              </a:rPr>
              <a:t>메인창과</a:t>
            </a:r>
            <a:r>
              <a:rPr lang="ko-KR" altLang="en-US" sz="1400" dirty="0">
                <a:latin typeface="+mn-ea"/>
              </a:rPr>
              <a:t> 마찬가지로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en-US" sz="1400" dirty="0">
                <a:latin typeface="+mn-ea"/>
              </a:rPr>
              <a:t>각각의 </a:t>
            </a:r>
            <a:r>
              <a:rPr lang="en-US" altLang="ko-KR" sz="1400" dirty="0">
                <a:latin typeface="+mn-ea"/>
              </a:rPr>
              <a:t>OTT </a:t>
            </a:r>
            <a:r>
              <a:rPr lang="ko-KR" altLang="en-US" sz="1400" dirty="0">
                <a:latin typeface="+mn-ea"/>
              </a:rPr>
              <a:t>클릭 시</a:t>
            </a:r>
            <a:endParaRPr lang="en-US" altLang="ko-KR" sz="1400" dirty="0">
              <a:latin typeface="+mn-ea"/>
            </a:endParaRPr>
          </a:p>
          <a:p>
            <a:pPr algn="ctr"/>
            <a:r>
              <a:rPr lang="ko-KR" altLang="en-US" sz="1400" dirty="0">
                <a:latin typeface="+mn-ea"/>
              </a:rPr>
              <a:t>클릭한 </a:t>
            </a:r>
            <a:r>
              <a:rPr lang="en-US" altLang="ko-KR" sz="1400" dirty="0">
                <a:latin typeface="+mn-ea"/>
              </a:rPr>
              <a:t>OTT</a:t>
            </a:r>
            <a:r>
              <a:rPr lang="ko-KR" altLang="en-US" sz="1400" dirty="0">
                <a:latin typeface="+mn-ea"/>
              </a:rPr>
              <a:t>에 해당하는 콘텐츠만 </a:t>
            </a:r>
            <a:r>
              <a:rPr lang="ko-KR" altLang="en-US" sz="1400" dirty="0" err="1">
                <a:latin typeface="+mn-ea"/>
              </a:rPr>
              <a:t>메인화면에</a:t>
            </a:r>
            <a:r>
              <a:rPr lang="ko-KR" altLang="en-US" sz="1400" dirty="0">
                <a:latin typeface="+mn-ea"/>
              </a:rPr>
              <a:t> 표시됨</a:t>
            </a:r>
            <a:endParaRPr lang="en-US" altLang="ko-KR" sz="1400" dirty="0">
              <a:latin typeface="+mn-ea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D48716C6-1D42-0153-B3CA-4757F792FB2A}"/>
              </a:ext>
            </a:extLst>
          </p:cNvPr>
          <p:cNvCxnSpPr>
            <a:cxnSpLocks/>
          </p:cNvCxnSpPr>
          <p:nvPr/>
        </p:nvCxnSpPr>
        <p:spPr>
          <a:xfrm flipH="1">
            <a:off x="6201747" y="1640616"/>
            <a:ext cx="1162764" cy="623613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5286D518-D229-D527-7209-6782D989BD77}"/>
              </a:ext>
            </a:extLst>
          </p:cNvPr>
          <p:cNvSpPr/>
          <p:nvPr/>
        </p:nvSpPr>
        <p:spPr>
          <a:xfrm>
            <a:off x="4023368" y="2209996"/>
            <a:ext cx="2178379" cy="273647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277305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0BF897F6-EFE4-2A43-0035-AE053F1A58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318" r="959" b="13664"/>
          <a:stretch/>
        </p:blipFill>
        <p:spPr>
          <a:xfrm>
            <a:off x="3040539" y="830681"/>
            <a:ext cx="4019977" cy="5942741"/>
          </a:xfrm>
          <a:prstGeom prst="rect">
            <a:avLst/>
          </a:prstGeom>
        </p:spPr>
      </p:pic>
      <p:sp>
        <p:nvSpPr>
          <p:cNvPr id="4" name="자유형: 도형 3">
            <a:extLst>
              <a:ext uri="{FF2B5EF4-FFF2-40B4-BE49-F238E27FC236}">
                <a16:creationId xmlns:a16="http://schemas.microsoft.com/office/drawing/2014/main" id="{CB7B3DA9-E450-D7A1-2BC4-5AAF5480F25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357368 w 12192000"/>
              <a:gd name="connsiteY0" fmla="*/ 203199 h 6858000"/>
              <a:gd name="connsiteX1" fmla="*/ 181429 w 12192000"/>
              <a:gd name="connsiteY1" fmla="*/ 379138 h 6858000"/>
              <a:gd name="connsiteX2" fmla="*/ 181429 w 12192000"/>
              <a:gd name="connsiteY2" fmla="*/ 6486117 h 6858000"/>
              <a:gd name="connsiteX3" fmla="*/ 357368 w 12192000"/>
              <a:gd name="connsiteY3" fmla="*/ 6662056 h 6858000"/>
              <a:gd name="connsiteX4" fmla="*/ 11834632 w 12192000"/>
              <a:gd name="connsiteY4" fmla="*/ 6662056 h 6858000"/>
              <a:gd name="connsiteX5" fmla="*/ 12010571 w 12192000"/>
              <a:gd name="connsiteY5" fmla="*/ 6486117 h 6858000"/>
              <a:gd name="connsiteX6" fmla="*/ 12010571 w 12192000"/>
              <a:gd name="connsiteY6" fmla="*/ 379138 h 6858000"/>
              <a:gd name="connsiteX7" fmla="*/ 11834632 w 12192000"/>
              <a:gd name="connsiteY7" fmla="*/ 203199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357368" y="203199"/>
                </a:moveTo>
                <a:cubicBezTo>
                  <a:pt x="260200" y="203199"/>
                  <a:pt x="181429" y="281970"/>
                  <a:pt x="181429" y="379138"/>
                </a:cubicBezTo>
                <a:lnTo>
                  <a:pt x="181429" y="6486117"/>
                </a:lnTo>
                <a:cubicBezTo>
                  <a:pt x="181429" y="6583285"/>
                  <a:pt x="260200" y="6662056"/>
                  <a:pt x="357368" y="6662056"/>
                </a:cubicBezTo>
                <a:lnTo>
                  <a:pt x="11834632" y="6662056"/>
                </a:lnTo>
                <a:cubicBezTo>
                  <a:pt x="11931800" y="6662056"/>
                  <a:pt x="12010571" y="6583285"/>
                  <a:pt x="12010571" y="6486117"/>
                </a:cubicBezTo>
                <a:lnTo>
                  <a:pt x="12010571" y="379138"/>
                </a:lnTo>
                <a:cubicBezTo>
                  <a:pt x="12010571" y="281970"/>
                  <a:pt x="11931800" y="203199"/>
                  <a:pt x="11834632" y="203199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7D7D6B68-D4DC-0B92-4AEE-3D6155000BA3}"/>
              </a:ext>
            </a:extLst>
          </p:cNvPr>
          <p:cNvSpPr/>
          <p:nvPr/>
        </p:nvSpPr>
        <p:spPr>
          <a:xfrm>
            <a:off x="5297830" y="0"/>
            <a:ext cx="1596339" cy="479055"/>
          </a:xfrm>
          <a:custGeom>
            <a:avLst/>
            <a:gdLst>
              <a:gd name="connsiteX0" fmla="*/ 0 w 1755763"/>
              <a:gd name="connsiteY0" fmla="*/ 0 h 689429"/>
              <a:gd name="connsiteX1" fmla="*/ 1755763 w 1755763"/>
              <a:gd name="connsiteY1" fmla="*/ 0 h 689429"/>
              <a:gd name="connsiteX2" fmla="*/ 1713736 w 1755763"/>
              <a:gd name="connsiteY2" fmla="*/ 135387 h 689429"/>
              <a:gd name="connsiteX3" fmla="*/ 877881 w 1755763"/>
              <a:gd name="connsiteY3" fmla="*/ 689429 h 689429"/>
              <a:gd name="connsiteX4" fmla="*/ 42026 w 1755763"/>
              <a:gd name="connsiteY4" fmla="*/ 135387 h 689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55763" h="689429">
                <a:moveTo>
                  <a:pt x="0" y="0"/>
                </a:moveTo>
                <a:lnTo>
                  <a:pt x="1755763" y="0"/>
                </a:lnTo>
                <a:lnTo>
                  <a:pt x="1713736" y="135387"/>
                </a:lnTo>
                <a:cubicBezTo>
                  <a:pt x="1576025" y="460974"/>
                  <a:pt x="1253632" y="689429"/>
                  <a:pt x="877881" y="689429"/>
                </a:cubicBezTo>
                <a:cubicBezTo>
                  <a:pt x="502131" y="689429"/>
                  <a:pt x="179738" y="460974"/>
                  <a:pt x="42026" y="1353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glow rad="1016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6FCE7664-1245-30C4-3259-3D3B7D4D4138}"/>
              </a:ext>
            </a:extLst>
          </p:cNvPr>
          <p:cNvSpPr/>
          <p:nvPr/>
        </p:nvSpPr>
        <p:spPr>
          <a:xfrm>
            <a:off x="5370517" y="0"/>
            <a:ext cx="1450963" cy="435428"/>
          </a:xfrm>
          <a:custGeom>
            <a:avLst/>
            <a:gdLst>
              <a:gd name="connsiteX0" fmla="*/ 0 w 1755763"/>
              <a:gd name="connsiteY0" fmla="*/ 0 h 689429"/>
              <a:gd name="connsiteX1" fmla="*/ 1755763 w 1755763"/>
              <a:gd name="connsiteY1" fmla="*/ 0 h 689429"/>
              <a:gd name="connsiteX2" fmla="*/ 1713736 w 1755763"/>
              <a:gd name="connsiteY2" fmla="*/ 135387 h 689429"/>
              <a:gd name="connsiteX3" fmla="*/ 877881 w 1755763"/>
              <a:gd name="connsiteY3" fmla="*/ 689429 h 689429"/>
              <a:gd name="connsiteX4" fmla="*/ 42026 w 1755763"/>
              <a:gd name="connsiteY4" fmla="*/ 135387 h 689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55763" h="689429">
                <a:moveTo>
                  <a:pt x="0" y="0"/>
                </a:moveTo>
                <a:lnTo>
                  <a:pt x="1755763" y="0"/>
                </a:lnTo>
                <a:lnTo>
                  <a:pt x="1713736" y="135387"/>
                </a:lnTo>
                <a:cubicBezTo>
                  <a:pt x="1576025" y="460974"/>
                  <a:pt x="1253632" y="689429"/>
                  <a:pt x="877881" y="689429"/>
                </a:cubicBezTo>
                <a:cubicBezTo>
                  <a:pt x="502131" y="689429"/>
                  <a:pt x="179738" y="460974"/>
                  <a:pt x="42026" y="135387"/>
                </a:cubicBezTo>
                <a:close/>
              </a:path>
            </a:pathLst>
          </a:custGeom>
          <a:gradFill>
            <a:gsLst>
              <a:gs pos="0">
                <a:srgbClr val="1E3C72"/>
              </a:gs>
              <a:gs pos="100000">
                <a:srgbClr val="2A5298"/>
              </a:gs>
            </a:gsLst>
            <a:lin ang="5400000" scaled="0"/>
          </a:gradFill>
          <a:ln>
            <a:noFill/>
          </a:ln>
          <a:effectLst>
            <a:glow rad="1016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4EA4B8-0CF5-6E45-7613-889423A7F5BC}"/>
              </a:ext>
            </a:extLst>
          </p:cNvPr>
          <p:cNvSpPr txBox="1"/>
          <p:nvPr/>
        </p:nvSpPr>
        <p:spPr>
          <a:xfrm>
            <a:off x="5676900" y="8694"/>
            <a:ext cx="838200" cy="400110"/>
          </a:xfrm>
          <a:prstGeom prst="rect">
            <a:avLst/>
          </a:prstGeom>
          <a:noFill/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bg1">
                      <a:lumMod val="75000"/>
                      <a:alpha val="40000"/>
                    </a:schemeClr>
                  </a:outerShdw>
                </a:effectLst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3</a:t>
            </a:r>
            <a:endParaRPr lang="ko-KR" altLang="en-US" sz="2000" dirty="0">
              <a:solidFill>
                <a:schemeClr val="bg1"/>
              </a:solidFill>
              <a:effectLst>
                <a:outerShdw blurRad="50800" dist="38100" dir="2700000" algn="tl" rotWithShape="0">
                  <a:schemeClr val="bg1">
                    <a:lumMod val="75000"/>
                    <a:alpha val="40000"/>
                  </a:schemeClr>
                </a:outerShdw>
              </a:effectLst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A0CD96-ABA6-699A-B02F-0115F3E711D9}"/>
              </a:ext>
            </a:extLst>
          </p:cNvPr>
          <p:cNvSpPr txBox="1"/>
          <p:nvPr/>
        </p:nvSpPr>
        <p:spPr>
          <a:xfrm>
            <a:off x="1219198" y="527880"/>
            <a:ext cx="9753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1E3C7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프로젝트 수행내용</a:t>
            </a:r>
          </a:p>
        </p:txBody>
      </p:sp>
      <p:pic>
        <p:nvPicPr>
          <p:cNvPr id="36" name="Object 3">
            <a:extLst>
              <a:ext uri="{FF2B5EF4-FFF2-40B4-BE49-F238E27FC236}">
                <a16:creationId xmlns:a16="http://schemas.microsoft.com/office/drawing/2014/main" id="{7EBC45D5-F123-1827-A2C0-F0D67C9DB22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5400000" flipV="1">
            <a:off x="274988" y="3632690"/>
            <a:ext cx="4965422" cy="60628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545F2C6C-E172-597B-8C21-0F80580563F4}"/>
              </a:ext>
            </a:extLst>
          </p:cNvPr>
          <p:cNvSpPr txBox="1"/>
          <p:nvPr/>
        </p:nvSpPr>
        <p:spPr>
          <a:xfrm>
            <a:off x="102440" y="1413282"/>
            <a:ext cx="291869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 err="1">
                <a:solidFill>
                  <a:srgbClr val="1E3C72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메뉴별</a:t>
            </a:r>
            <a:endParaRPr lang="en-US" altLang="ko-KR" sz="3600" b="1" dirty="0">
              <a:solidFill>
                <a:srgbClr val="1E3C72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  <a:p>
            <a:pPr algn="ctr"/>
            <a:r>
              <a:rPr lang="ko-KR" altLang="en-US" sz="3600" b="1" dirty="0">
                <a:solidFill>
                  <a:srgbClr val="1E3C72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기능</a:t>
            </a:r>
            <a:endParaRPr lang="en-US" altLang="ko-KR" sz="3600" b="1" dirty="0">
              <a:solidFill>
                <a:srgbClr val="1E3C72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  <a:p>
            <a:pPr algn="ctr"/>
            <a:r>
              <a:rPr lang="en-US" altLang="ko-KR" sz="2400" b="1" dirty="0">
                <a:solidFill>
                  <a:srgbClr val="1E3C72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[</a:t>
            </a:r>
            <a:r>
              <a:rPr lang="ko-KR" altLang="en-US" sz="2400" b="1" dirty="0">
                <a:solidFill>
                  <a:srgbClr val="1E3C72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영화 창</a:t>
            </a:r>
            <a:r>
              <a:rPr lang="en-US" altLang="ko-KR" sz="2400" b="1" dirty="0">
                <a:solidFill>
                  <a:srgbClr val="1E3C72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]</a:t>
            </a:r>
          </a:p>
          <a:p>
            <a:pPr algn="ctr"/>
            <a:endParaRPr lang="en-US" altLang="ko-KR" sz="3600" b="1" dirty="0">
              <a:solidFill>
                <a:srgbClr val="1E3C72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7C3DF37F-98DD-826F-2E01-095EE77EA4F1}"/>
              </a:ext>
            </a:extLst>
          </p:cNvPr>
          <p:cNvSpPr/>
          <p:nvPr/>
        </p:nvSpPr>
        <p:spPr>
          <a:xfrm>
            <a:off x="3832013" y="915259"/>
            <a:ext cx="422487" cy="195991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E4EFD05-5B10-7DEC-C9E0-5390CB1AFB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5377" y="1180293"/>
            <a:ext cx="4322418" cy="7315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E7F1647-D9BD-3E8F-BD3A-FC48BFB8D69A}"/>
              </a:ext>
            </a:extLst>
          </p:cNvPr>
          <p:cNvSpPr txBox="1"/>
          <p:nvPr/>
        </p:nvSpPr>
        <p:spPr>
          <a:xfrm>
            <a:off x="8038837" y="832080"/>
            <a:ext cx="26702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+mn-ea"/>
              </a:rPr>
              <a:t>[OTT </a:t>
            </a:r>
            <a:r>
              <a:rPr lang="ko-KR" altLang="en-US" sz="1400" dirty="0">
                <a:latin typeface="+mn-ea"/>
              </a:rPr>
              <a:t>선택 카테고리</a:t>
            </a:r>
            <a:r>
              <a:rPr lang="en-US" altLang="ko-KR" sz="1400" dirty="0">
                <a:latin typeface="+mn-ea"/>
              </a:rPr>
              <a:t>]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6A6FF36-9422-5087-99CB-30F6376401BE}"/>
              </a:ext>
            </a:extLst>
          </p:cNvPr>
          <p:cNvSpPr txBox="1"/>
          <p:nvPr/>
        </p:nvSpPr>
        <p:spPr>
          <a:xfrm>
            <a:off x="7412388" y="2058540"/>
            <a:ext cx="420839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</a:t>
            </a:r>
            <a:r>
              <a:rPr lang="ko-KR" altLang="en-US" sz="1400" dirty="0" err="1">
                <a:latin typeface="+mn-ea"/>
              </a:rPr>
              <a:t>메인창과</a:t>
            </a:r>
            <a:r>
              <a:rPr lang="ko-KR" altLang="en-US" sz="1400" dirty="0">
                <a:latin typeface="+mn-ea"/>
              </a:rPr>
              <a:t> 마찬가지로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en-US" sz="1400" dirty="0">
                <a:latin typeface="+mn-ea"/>
              </a:rPr>
              <a:t>각각의 </a:t>
            </a:r>
            <a:r>
              <a:rPr lang="en-US" altLang="ko-KR" sz="1400" dirty="0">
                <a:latin typeface="+mn-ea"/>
              </a:rPr>
              <a:t>OTT </a:t>
            </a:r>
            <a:r>
              <a:rPr lang="ko-KR" altLang="en-US" sz="1400" dirty="0">
                <a:latin typeface="+mn-ea"/>
              </a:rPr>
              <a:t>클릭 시</a:t>
            </a:r>
            <a:endParaRPr lang="en-US" altLang="ko-KR" sz="1400" dirty="0">
              <a:latin typeface="+mn-ea"/>
            </a:endParaRPr>
          </a:p>
          <a:p>
            <a:pPr algn="ctr"/>
            <a:r>
              <a:rPr lang="ko-KR" altLang="en-US" sz="1400" dirty="0">
                <a:latin typeface="+mn-ea"/>
              </a:rPr>
              <a:t>클릭한 </a:t>
            </a:r>
            <a:r>
              <a:rPr lang="en-US" altLang="ko-KR" sz="1400" dirty="0">
                <a:latin typeface="+mn-ea"/>
              </a:rPr>
              <a:t>OTT</a:t>
            </a:r>
            <a:r>
              <a:rPr lang="ko-KR" altLang="en-US" sz="1400" dirty="0">
                <a:latin typeface="+mn-ea"/>
              </a:rPr>
              <a:t>에 해당하는 콘텐츠만 </a:t>
            </a:r>
            <a:r>
              <a:rPr lang="ko-KR" altLang="en-US" sz="1400" dirty="0" err="1">
                <a:latin typeface="+mn-ea"/>
              </a:rPr>
              <a:t>메인화면에</a:t>
            </a:r>
            <a:r>
              <a:rPr lang="ko-KR" altLang="en-US" sz="1400" dirty="0">
                <a:latin typeface="+mn-ea"/>
              </a:rPr>
              <a:t> 표시됨</a:t>
            </a:r>
            <a:endParaRPr lang="en-US" altLang="ko-KR" sz="1400" dirty="0">
              <a:latin typeface="+mn-ea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D48716C6-1D42-0153-B3CA-4757F792FB2A}"/>
              </a:ext>
            </a:extLst>
          </p:cNvPr>
          <p:cNvCxnSpPr>
            <a:cxnSpLocks/>
          </p:cNvCxnSpPr>
          <p:nvPr/>
        </p:nvCxnSpPr>
        <p:spPr>
          <a:xfrm flipH="1">
            <a:off x="6201747" y="1640616"/>
            <a:ext cx="1162764" cy="623613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5286D518-D229-D527-7209-6782D989BD77}"/>
              </a:ext>
            </a:extLst>
          </p:cNvPr>
          <p:cNvSpPr/>
          <p:nvPr/>
        </p:nvSpPr>
        <p:spPr>
          <a:xfrm>
            <a:off x="4023368" y="2209996"/>
            <a:ext cx="2178379" cy="273647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721822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자유형: 도형 3">
            <a:extLst>
              <a:ext uri="{FF2B5EF4-FFF2-40B4-BE49-F238E27FC236}">
                <a16:creationId xmlns:a16="http://schemas.microsoft.com/office/drawing/2014/main" id="{CB7B3DA9-E450-D7A1-2BC4-5AAF5480F25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357368 w 12192000"/>
              <a:gd name="connsiteY0" fmla="*/ 203199 h 6858000"/>
              <a:gd name="connsiteX1" fmla="*/ 181429 w 12192000"/>
              <a:gd name="connsiteY1" fmla="*/ 379138 h 6858000"/>
              <a:gd name="connsiteX2" fmla="*/ 181429 w 12192000"/>
              <a:gd name="connsiteY2" fmla="*/ 6486117 h 6858000"/>
              <a:gd name="connsiteX3" fmla="*/ 357368 w 12192000"/>
              <a:gd name="connsiteY3" fmla="*/ 6662056 h 6858000"/>
              <a:gd name="connsiteX4" fmla="*/ 11834632 w 12192000"/>
              <a:gd name="connsiteY4" fmla="*/ 6662056 h 6858000"/>
              <a:gd name="connsiteX5" fmla="*/ 12010571 w 12192000"/>
              <a:gd name="connsiteY5" fmla="*/ 6486117 h 6858000"/>
              <a:gd name="connsiteX6" fmla="*/ 12010571 w 12192000"/>
              <a:gd name="connsiteY6" fmla="*/ 379138 h 6858000"/>
              <a:gd name="connsiteX7" fmla="*/ 11834632 w 12192000"/>
              <a:gd name="connsiteY7" fmla="*/ 203199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357368" y="203199"/>
                </a:moveTo>
                <a:cubicBezTo>
                  <a:pt x="260200" y="203199"/>
                  <a:pt x="181429" y="281970"/>
                  <a:pt x="181429" y="379138"/>
                </a:cubicBezTo>
                <a:lnTo>
                  <a:pt x="181429" y="6486117"/>
                </a:lnTo>
                <a:cubicBezTo>
                  <a:pt x="181429" y="6583285"/>
                  <a:pt x="260200" y="6662056"/>
                  <a:pt x="357368" y="6662056"/>
                </a:cubicBezTo>
                <a:lnTo>
                  <a:pt x="11834632" y="6662056"/>
                </a:lnTo>
                <a:cubicBezTo>
                  <a:pt x="11931800" y="6662056"/>
                  <a:pt x="12010571" y="6583285"/>
                  <a:pt x="12010571" y="6486117"/>
                </a:cubicBezTo>
                <a:lnTo>
                  <a:pt x="12010571" y="379138"/>
                </a:lnTo>
                <a:cubicBezTo>
                  <a:pt x="12010571" y="281970"/>
                  <a:pt x="11931800" y="203199"/>
                  <a:pt x="11834632" y="203199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7D7D6B68-D4DC-0B92-4AEE-3D6155000BA3}"/>
              </a:ext>
            </a:extLst>
          </p:cNvPr>
          <p:cNvSpPr/>
          <p:nvPr/>
        </p:nvSpPr>
        <p:spPr>
          <a:xfrm>
            <a:off x="5297830" y="0"/>
            <a:ext cx="1596339" cy="479055"/>
          </a:xfrm>
          <a:custGeom>
            <a:avLst/>
            <a:gdLst>
              <a:gd name="connsiteX0" fmla="*/ 0 w 1755763"/>
              <a:gd name="connsiteY0" fmla="*/ 0 h 689429"/>
              <a:gd name="connsiteX1" fmla="*/ 1755763 w 1755763"/>
              <a:gd name="connsiteY1" fmla="*/ 0 h 689429"/>
              <a:gd name="connsiteX2" fmla="*/ 1713736 w 1755763"/>
              <a:gd name="connsiteY2" fmla="*/ 135387 h 689429"/>
              <a:gd name="connsiteX3" fmla="*/ 877881 w 1755763"/>
              <a:gd name="connsiteY3" fmla="*/ 689429 h 689429"/>
              <a:gd name="connsiteX4" fmla="*/ 42026 w 1755763"/>
              <a:gd name="connsiteY4" fmla="*/ 135387 h 689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55763" h="689429">
                <a:moveTo>
                  <a:pt x="0" y="0"/>
                </a:moveTo>
                <a:lnTo>
                  <a:pt x="1755763" y="0"/>
                </a:lnTo>
                <a:lnTo>
                  <a:pt x="1713736" y="135387"/>
                </a:lnTo>
                <a:cubicBezTo>
                  <a:pt x="1576025" y="460974"/>
                  <a:pt x="1253632" y="689429"/>
                  <a:pt x="877881" y="689429"/>
                </a:cubicBezTo>
                <a:cubicBezTo>
                  <a:pt x="502131" y="689429"/>
                  <a:pt x="179738" y="460974"/>
                  <a:pt x="42026" y="1353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glow rad="1016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6FCE7664-1245-30C4-3259-3D3B7D4D4138}"/>
              </a:ext>
            </a:extLst>
          </p:cNvPr>
          <p:cNvSpPr/>
          <p:nvPr/>
        </p:nvSpPr>
        <p:spPr>
          <a:xfrm>
            <a:off x="5370517" y="0"/>
            <a:ext cx="1450963" cy="435428"/>
          </a:xfrm>
          <a:custGeom>
            <a:avLst/>
            <a:gdLst>
              <a:gd name="connsiteX0" fmla="*/ 0 w 1755763"/>
              <a:gd name="connsiteY0" fmla="*/ 0 h 689429"/>
              <a:gd name="connsiteX1" fmla="*/ 1755763 w 1755763"/>
              <a:gd name="connsiteY1" fmla="*/ 0 h 689429"/>
              <a:gd name="connsiteX2" fmla="*/ 1713736 w 1755763"/>
              <a:gd name="connsiteY2" fmla="*/ 135387 h 689429"/>
              <a:gd name="connsiteX3" fmla="*/ 877881 w 1755763"/>
              <a:gd name="connsiteY3" fmla="*/ 689429 h 689429"/>
              <a:gd name="connsiteX4" fmla="*/ 42026 w 1755763"/>
              <a:gd name="connsiteY4" fmla="*/ 135387 h 689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55763" h="689429">
                <a:moveTo>
                  <a:pt x="0" y="0"/>
                </a:moveTo>
                <a:lnTo>
                  <a:pt x="1755763" y="0"/>
                </a:lnTo>
                <a:lnTo>
                  <a:pt x="1713736" y="135387"/>
                </a:lnTo>
                <a:cubicBezTo>
                  <a:pt x="1576025" y="460974"/>
                  <a:pt x="1253632" y="689429"/>
                  <a:pt x="877881" y="689429"/>
                </a:cubicBezTo>
                <a:cubicBezTo>
                  <a:pt x="502131" y="689429"/>
                  <a:pt x="179738" y="460974"/>
                  <a:pt x="42026" y="135387"/>
                </a:cubicBezTo>
                <a:close/>
              </a:path>
            </a:pathLst>
          </a:custGeom>
          <a:gradFill>
            <a:gsLst>
              <a:gs pos="0">
                <a:srgbClr val="1E3C72"/>
              </a:gs>
              <a:gs pos="100000">
                <a:srgbClr val="2A5298"/>
              </a:gs>
            </a:gsLst>
            <a:lin ang="5400000" scaled="0"/>
          </a:gradFill>
          <a:ln>
            <a:noFill/>
          </a:ln>
          <a:effectLst>
            <a:glow rad="1016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4EA4B8-0CF5-6E45-7613-889423A7F5BC}"/>
              </a:ext>
            </a:extLst>
          </p:cNvPr>
          <p:cNvSpPr txBox="1"/>
          <p:nvPr/>
        </p:nvSpPr>
        <p:spPr>
          <a:xfrm>
            <a:off x="5676900" y="8694"/>
            <a:ext cx="838200" cy="400110"/>
          </a:xfrm>
          <a:prstGeom prst="rect">
            <a:avLst/>
          </a:prstGeom>
          <a:noFill/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bg1">
                      <a:lumMod val="75000"/>
                      <a:alpha val="40000"/>
                    </a:schemeClr>
                  </a:outerShdw>
                </a:effectLst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3</a:t>
            </a:r>
            <a:endParaRPr lang="ko-KR" altLang="en-US" sz="2000" dirty="0">
              <a:solidFill>
                <a:schemeClr val="bg1"/>
              </a:solidFill>
              <a:effectLst>
                <a:outerShdw blurRad="50800" dist="38100" dir="2700000" algn="tl" rotWithShape="0">
                  <a:schemeClr val="bg1">
                    <a:lumMod val="75000"/>
                    <a:alpha val="40000"/>
                  </a:schemeClr>
                </a:outerShdw>
              </a:effectLst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A0CD96-ABA6-699A-B02F-0115F3E711D9}"/>
              </a:ext>
            </a:extLst>
          </p:cNvPr>
          <p:cNvSpPr txBox="1"/>
          <p:nvPr/>
        </p:nvSpPr>
        <p:spPr>
          <a:xfrm>
            <a:off x="1219198" y="527880"/>
            <a:ext cx="9753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1E3C7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프로젝트 수행내용</a:t>
            </a:r>
          </a:p>
        </p:txBody>
      </p:sp>
      <p:pic>
        <p:nvPicPr>
          <p:cNvPr id="36" name="Object 3">
            <a:extLst>
              <a:ext uri="{FF2B5EF4-FFF2-40B4-BE49-F238E27FC236}">
                <a16:creationId xmlns:a16="http://schemas.microsoft.com/office/drawing/2014/main" id="{7EBC45D5-F123-1827-A2C0-F0D67C9DB22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5400000" flipV="1">
            <a:off x="274988" y="3632690"/>
            <a:ext cx="4965422" cy="60628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545F2C6C-E172-597B-8C21-0F80580563F4}"/>
              </a:ext>
            </a:extLst>
          </p:cNvPr>
          <p:cNvSpPr txBox="1"/>
          <p:nvPr/>
        </p:nvSpPr>
        <p:spPr>
          <a:xfrm>
            <a:off x="102440" y="1413282"/>
            <a:ext cx="2918697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 err="1">
                <a:solidFill>
                  <a:srgbClr val="1E3C72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메뉴별</a:t>
            </a:r>
            <a:endParaRPr lang="en-US" altLang="ko-KR" sz="3600" b="1" dirty="0">
              <a:solidFill>
                <a:srgbClr val="1E3C72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  <a:p>
            <a:pPr algn="ctr"/>
            <a:r>
              <a:rPr lang="ko-KR" altLang="en-US" sz="3600" b="1" dirty="0">
                <a:solidFill>
                  <a:srgbClr val="1E3C72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기능</a:t>
            </a:r>
            <a:endParaRPr lang="en-US" altLang="ko-KR" sz="3600" b="1" dirty="0">
              <a:solidFill>
                <a:srgbClr val="1E3C72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  <a:p>
            <a:pPr algn="ctr"/>
            <a:r>
              <a:rPr lang="en-US" altLang="ko-KR" sz="2400" b="1" dirty="0">
                <a:solidFill>
                  <a:srgbClr val="1E3C72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[</a:t>
            </a:r>
            <a:r>
              <a:rPr lang="ko-KR" altLang="en-US" sz="2400" b="1" dirty="0">
                <a:solidFill>
                  <a:srgbClr val="1E3C72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상세정보 창</a:t>
            </a:r>
            <a:endParaRPr lang="en-US" altLang="ko-KR" sz="2400" b="1" dirty="0">
              <a:solidFill>
                <a:srgbClr val="1E3C72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algn="ctr"/>
            <a:r>
              <a:rPr lang="en-US" altLang="ko-KR" sz="2400" b="1" dirty="0">
                <a:solidFill>
                  <a:srgbClr val="1E3C72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-</a:t>
            </a:r>
            <a:r>
              <a:rPr lang="ko-KR" altLang="en-US" sz="2400" b="1" dirty="0">
                <a:solidFill>
                  <a:srgbClr val="1E3C72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작품정보</a:t>
            </a:r>
            <a:r>
              <a:rPr lang="en-US" altLang="ko-KR" sz="2400" b="1" dirty="0">
                <a:solidFill>
                  <a:srgbClr val="1E3C72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]</a:t>
            </a:r>
          </a:p>
          <a:p>
            <a:pPr algn="ctr"/>
            <a:endParaRPr lang="en-US" altLang="ko-KR" sz="3600" b="1" dirty="0">
              <a:solidFill>
                <a:srgbClr val="1E3C72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2175B33-E47F-06D9-6FB2-11ED569AC5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6306" y="970620"/>
            <a:ext cx="7527496" cy="5265042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331AE942-FA56-9380-5E14-AF0040E8FD1A}"/>
              </a:ext>
            </a:extLst>
          </p:cNvPr>
          <p:cNvSpPr/>
          <p:nvPr/>
        </p:nvSpPr>
        <p:spPr>
          <a:xfrm>
            <a:off x="4989182" y="4056783"/>
            <a:ext cx="1520273" cy="337687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B76F3E-6963-EBD6-1E83-64C650AA9973}"/>
              </a:ext>
            </a:extLst>
          </p:cNvPr>
          <p:cNvSpPr txBox="1"/>
          <p:nvPr/>
        </p:nvSpPr>
        <p:spPr>
          <a:xfrm>
            <a:off x="7351167" y="5026998"/>
            <a:ext cx="290926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highlight>
                  <a:srgbClr val="C0C0C0"/>
                </a:highlight>
                <a:latin typeface="+mn-ea"/>
              </a:rPr>
              <a:t>[</a:t>
            </a:r>
            <a:r>
              <a:rPr lang="ko-KR" altLang="en-US" sz="1400" dirty="0">
                <a:highlight>
                  <a:srgbClr val="C0C0C0"/>
                </a:highlight>
                <a:latin typeface="+mn-ea"/>
              </a:rPr>
              <a:t>작품정보</a:t>
            </a:r>
            <a:r>
              <a:rPr lang="en-US" altLang="ko-KR" sz="1400" dirty="0">
                <a:highlight>
                  <a:srgbClr val="C0C0C0"/>
                </a:highlight>
                <a:latin typeface="+mn-ea"/>
              </a:rPr>
              <a:t>]</a:t>
            </a:r>
          </a:p>
          <a:p>
            <a:pPr algn="ctr"/>
            <a:r>
              <a:rPr lang="ko-KR" altLang="en-US" sz="1400" dirty="0">
                <a:highlight>
                  <a:srgbClr val="C0C0C0"/>
                </a:highlight>
                <a:latin typeface="+mn-ea"/>
              </a:rPr>
              <a:t>작품 정보 클릭 시</a:t>
            </a:r>
            <a:endParaRPr lang="en-US" altLang="ko-KR" sz="1400" dirty="0">
              <a:highlight>
                <a:srgbClr val="C0C0C0"/>
              </a:highlight>
              <a:latin typeface="+mn-ea"/>
            </a:endParaRPr>
          </a:p>
          <a:p>
            <a:pPr algn="ctr"/>
            <a:r>
              <a:rPr lang="ko-KR" altLang="en-US" sz="1400" dirty="0">
                <a:highlight>
                  <a:srgbClr val="C0C0C0"/>
                </a:highlight>
                <a:latin typeface="+mn-ea"/>
              </a:rPr>
              <a:t>콘텐츠의 장르</a:t>
            </a:r>
            <a:r>
              <a:rPr lang="en-US" altLang="ko-KR" sz="1400" dirty="0">
                <a:highlight>
                  <a:srgbClr val="C0C0C0"/>
                </a:highlight>
                <a:latin typeface="+mn-ea"/>
              </a:rPr>
              <a:t>,</a:t>
            </a:r>
            <a:r>
              <a:rPr lang="ko-KR" altLang="en-US" sz="1400" dirty="0">
                <a:highlight>
                  <a:srgbClr val="C0C0C0"/>
                </a:highlight>
                <a:latin typeface="+mn-ea"/>
              </a:rPr>
              <a:t>러닝타임</a:t>
            </a:r>
            <a:r>
              <a:rPr lang="en-US" altLang="ko-KR" sz="1400" dirty="0">
                <a:highlight>
                  <a:srgbClr val="C0C0C0"/>
                </a:highlight>
                <a:latin typeface="+mn-ea"/>
              </a:rPr>
              <a:t>,</a:t>
            </a:r>
            <a:r>
              <a:rPr lang="ko-KR" altLang="en-US" sz="1400" dirty="0">
                <a:highlight>
                  <a:srgbClr val="C0C0C0"/>
                </a:highlight>
                <a:latin typeface="+mn-ea"/>
              </a:rPr>
              <a:t>개봉일</a:t>
            </a:r>
            <a:r>
              <a:rPr lang="en-US" altLang="ko-KR" sz="1400" dirty="0">
                <a:highlight>
                  <a:srgbClr val="C0C0C0"/>
                </a:highlight>
                <a:latin typeface="+mn-ea"/>
              </a:rPr>
              <a:t>,</a:t>
            </a:r>
            <a:r>
              <a:rPr lang="ko-KR" altLang="en-US" sz="1400" dirty="0">
                <a:highlight>
                  <a:srgbClr val="C0C0C0"/>
                </a:highlight>
                <a:latin typeface="+mn-ea"/>
              </a:rPr>
              <a:t>평점 등 콘텐츠 정보를 한눈에 수 있음</a:t>
            </a:r>
            <a:endParaRPr lang="en-US" altLang="ko-KR" sz="1400" dirty="0">
              <a:highlight>
                <a:srgbClr val="C0C0C0"/>
              </a:highlight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47FA0F-6466-948C-F934-AD3713735494}"/>
              </a:ext>
            </a:extLst>
          </p:cNvPr>
          <p:cNvSpPr txBox="1"/>
          <p:nvPr/>
        </p:nvSpPr>
        <p:spPr>
          <a:xfrm>
            <a:off x="8296671" y="1965986"/>
            <a:ext cx="250423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highlight>
                  <a:srgbClr val="C0C0C0"/>
                </a:highlight>
                <a:latin typeface="+mn-ea"/>
              </a:rPr>
              <a:t>[</a:t>
            </a:r>
            <a:r>
              <a:rPr lang="ko-KR" altLang="en-US" sz="1400" dirty="0">
                <a:highlight>
                  <a:srgbClr val="C0C0C0"/>
                </a:highlight>
                <a:latin typeface="+mn-ea"/>
              </a:rPr>
              <a:t>작품정보 태그</a:t>
            </a:r>
            <a:r>
              <a:rPr lang="en-US" altLang="ko-KR" sz="1400" dirty="0" err="1">
                <a:highlight>
                  <a:srgbClr val="C0C0C0"/>
                </a:highlight>
                <a:latin typeface="+mn-ea"/>
              </a:rPr>
              <a:t>ver</a:t>
            </a:r>
            <a:r>
              <a:rPr lang="en-US" altLang="ko-KR" sz="1400" dirty="0">
                <a:highlight>
                  <a:srgbClr val="C0C0C0"/>
                </a:highlight>
                <a:latin typeface="+mn-ea"/>
              </a:rPr>
              <a:t>]</a:t>
            </a:r>
          </a:p>
          <a:p>
            <a:pPr algn="ctr"/>
            <a:r>
              <a:rPr lang="ko-KR" altLang="en-US" sz="1400" dirty="0">
                <a:highlight>
                  <a:srgbClr val="C0C0C0"/>
                </a:highlight>
                <a:latin typeface="+mn-ea"/>
              </a:rPr>
              <a:t>개봉일</a:t>
            </a:r>
            <a:r>
              <a:rPr lang="en-US" altLang="ko-KR" sz="1400" dirty="0">
                <a:highlight>
                  <a:srgbClr val="C0C0C0"/>
                </a:highlight>
                <a:latin typeface="+mn-ea"/>
              </a:rPr>
              <a:t>,</a:t>
            </a:r>
            <a:r>
              <a:rPr lang="ko-KR" altLang="en-US" sz="1400" dirty="0">
                <a:highlight>
                  <a:srgbClr val="C0C0C0"/>
                </a:highlight>
                <a:latin typeface="+mn-ea"/>
              </a:rPr>
              <a:t>장르</a:t>
            </a:r>
            <a:r>
              <a:rPr lang="en-US" altLang="ko-KR" sz="1400" dirty="0">
                <a:highlight>
                  <a:srgbClr val="C0C0C0"/>
                </a:highlight>
                <a:latin typeface="+mn-ea"/>
              </a:rPr>
              <a:t>,</a:t>
            </a:r>
            <a:r>
              <a:rPr lang="ko-KR" altLang="en-US" sz="1400" dirty="0">
                <a:highlight>
                  <a:srgbClr val="C0C0C0"/>
                </a:highlight>
                <a:latin typeface="+mn-ea"/>
              </a:rPr>
              <a:t>시리즈</a:t>
            </a:r>
            <a:r>
              <a:rPr lang="en-US" altLang="ko-KR" sz="1400" dirty="0">
                <a:highlight>
                  <a:srgbClr val="C0C0C0"/>
                </a:highlight>
                <a:latin typeface="+mn-ea"/>
              </a:rPr>
              <a:t>/</a:t>
            </a:r>
            <a:r>
              <a:rPr lang="ko-KR" altLang="en-US" sz="1400" dirty="0">
                <a:highlight>
                  <a:srgbClr val="C0C0C0"/>
                </a:highlight>
                <a:latin typeface="+mn-ea"/>
              </a:rPr>
              <a:t>영화</a:t>
            </a:r>
            <a:r>
              <a:rPr lang="en-US" altLang="ko-KR" sz="1400" dirty="0">
                <a:highlight>
                  <a:srgbClr val="C0C0C0"/>
                </a:highlight>
                <a:latin typeface="+mn-ea"/>
              </a:rPr>
              <a:t>,</a:t>
            </a:r>
            <a:r>
              <a:rPr lang="ko-KR" altLang="en-US" sz="1400" dirty="0">
                <a:highlight>
                  <a:srgbClr val="C0C0C0"/>
                </a:highlight>
                <a:latin typeface="+mn-ea"/>
              </a:rPr>
              <a:t>연령대를 태그 형식으로 표시</a:t>
            </a:r>
            <a:endParaRPr lang="en-US" altLang="ko-KR" sz="1400" dirty="0">
              <a:highlight>
                <a:srgbClr val="C0C0C0"/>
              </a:highlight>
              <a:latin typeface="+mn-ea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E1CBA725-AB82-6482-EAA0-B350C054FC60}"/>
              </a:ext>
            </a:extLst>
          </p:cNvPr>
          <p:cNvSpPr/>
          <p:nvPr/>
        </p:nvSpPr>
        <p:spPr>
          <a:xfrm>
            <a:off x="6668128" y="1792554"/>
            <a:ext cx="2007988" cy="269261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2937B612-1156-56C7-F3EC-01C97C8CEB63}"/>
              </a:ext>
            </a:extLst>
          </p:cNvPr>
          <p:cNvSpPr/>
          <p:nvPr/>
        </p:nvSpPr>
        <p:spPr>
          <a:xfrm>
            <a:off x="5161300" y="5026999"/>
            <a:ext cx="2007988" cy="954107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91F3EF9E-34B5-4477-27EC-E0AFFF20B6E5}"/>
              </a:ext>
            </a:extLst>
          </p:cNvPr>
          <p:cNvSpPr/>
          <p:nvPr/>
        </p:nvSpPr>
        <p:spPr>
          <a:xfrm>
            <a:off x="4540819" y="970620"/>
            <a:ext cx="498949" cy="468702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232C89BD-DD19-790D-4AAD-718371059F93}"/>
              </a:ext>
            </a:extLst>
          </p:cNvPr>
          <p:cNvSpPr/>
          <p:nvPr/>
        </p:nvSpPr>
        <p:spPr>
          <a:xfrm>
            <a:off x="5023416" y="970620"/>
            <a:ext cx="498949" cy="468702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41479C47-73AC-DFF0-9ED7-A2AC860F50C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8468" b="-4063"/>
          <a:stretch/>
        </p:blipFill>
        <p:spPr>
          <a:xfrm>
            <a:off x="1514691" y="3700807"/>
            <a:ext cx="1155829" cy="1163603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64849814-8E6C-9975-6351-02F417C8D5A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759" r="7155"/>
          <a:stretch/>
        </p:blipFill>
        <p:spPr>
          <a:xfrm>
            <a:off x="2901743" y="3649687"/>
            <a:ext cx="1154001" cy="121472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8808270-41BE-1117-196A-D27FD91A9749}"/>
              </a:ext>
            </a:extLst>
          </p:cNvPr>
          <p:cNvSpPr txBox="1"/>
          <p:nvPr/>
        </p:nvSpPr>
        <p:spPr>
          <a:xfrm>
            <a:off x="840489" y="4843250"/>
            <a:ext cx="25042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Icon </a:t>
            </a:r>
            <a:r>
              <a:rPr lang="ko-KR" altLang="en-US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클릭 시</a:t>
            </a:r>
            <a:endParaRPr lang="en-US" altLang="ko-KR" sz="12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pPr algn="ctr"/>
            <a:r>
              <a:rPr lang="ko-KR" altLang="en-US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검색창으로 이동</a:t>
            </a:r>
            <a:endParaRPr lang="en-US" altLang="ko-KR" sz="12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B544EF5-7850-3322-47A2-645A36034D6E}"/>
              </a:ext>
            </a:extLst>
          </p:cNvPr>
          <p:cNvSpPr txBox="1"/>
          <p:nvPr/>
        </p:nvSpPr>
        <p:spPr>
          <a:xfrm>
            <a:off x="2243405" y="4891708"/>
            <a:ext cx="25042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+mn-ea"/>
              </a:rPr>
              <a:t>Icon </a:t>
            </a:r>
            <a:r>
              <a:rPr lang="ko-KR" altLang="en-US" sz="1200" dirty="0">
                <a:latin typeface="+mn-ea"/>
              </a:rPr>
              <a:t>클릭 시</a:t>
            </a:r>
            <a:endParaRPr lang="en-US" altLang="ko-KR" sz="1200" dirty="0">
              <a:latin typeface="+mn-ea"/>
            </a:endParaRPr>
          </a:p>
          <a:p>
            <a:pPr algn="ctr"/>
            <a:r>
              <a:rPr lang="ko-KR" altLang="en-US" sz="1200" dirty="0" err="1">
                <a:latin typeface="+mn-ea"/>
              </a:rPr>
              <a:t>뒤로가기</a:t>
            </a:r>
            <a:endParaRPr lang="en-US" altLang="ko-KR" sz="1200" dirty="0">
              <a:latin typeface="+mn-ea"/>
            </a:endParaRPr>
          </a:p>
          <a:p>
            <a:pPr algn="ctr"/>
            <a:r>
              <a:rPr lang="ko-KR" altLang="en-US" sz="1200" dirty="0">
                <a:latin typeface="+mn-ea"/>
              </a:rPr>
              <a:t>전페이지로 이동</a:t>
            </a:r>
            <a:endParaRPr lang="en-US" altLang="ko-KR" sz="1200" dirty="0">
              <a:latin typeface="+mn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1BF2CF1-3234-8B44-29FC-74528EF590E2}"/>
              </a:ext>
            </a:extLst>
          </p:cNvPr>
          <p:cNvSpPr txBox="1"/>
          <p:nvPr/>
        </p:nvSpPr>
        <p:spPr>
          <a:xfrm>
            <a:off x="1360955" y="3313794"/>
            <a:ext cx="13379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[</a:t>
            </a:r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돋보기 </a:t>
            </a:r>
            <a:r>
              <a:rPr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icon]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11C53C1-1519-D69F-543B-C7E4A834341D}"/>
              </a:ext>
            </a:extLst>
          </p:cNvPr>
          <p:cNvSpPr txBox="1"/>
          <p:nvPr/>
        </p:nvSpPr>
        <p:spPr>
          <a:xfrm>
            <a:off x="2816447" y="3275111"/>
            <a:ext cx="13379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[</a:t>
            </a:r>
            <a:r>
              <a:rPr lang="en-US" altLang="ko-KR" sz="1400" dirty="0" err="1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hubflix</a:t>
            </a:r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</a:t>
            </a:r>
            <a:r>
              <a:rPr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icon]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049AA4F0-61F8-00EF-86FB-C068E80BFD02}"/>
              </a:ext>
            </a:extLst>
          </p:cNvPr>
          <p:cNvCxnSpPr>
            <a:cxnSpLocks/>
          </p:cNvCxnSpPr>
          <p:nvPr/>
        </p:nvCxnSpPr>
        <p:spPr>
          <a:xfrm flipH="1">
            <a:off x="2614378" y="1415412"/>
            <a:ext cx="2013407" cy="2281506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14C16431-D104-CC46-B0D6-D637E30F0366}"/>
              </a:ext>
            </a:extLst>
          </p:cNvPr>
          <p:cNvCxnSpPr>
            <a:cxnSpLocks/>
          </p:cNvCxnSpPr>
          <p:nvPr/>
        </p:nvCxnSpPr>
        <p:spPr>
          <a:xfrm flipH="1">
            <a:off x="4020516" y="1439387"/>
            <a:ext cx="1439714" cy="2257531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309991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자유형: 도형 3">
            <a:extLst>
              <a:ext uri="{FF2B5EF4-FFF2-40B4-BE49-F238E27FC236}">
                <a16:creationId xmlns:a16="http://schemas.microsoft.com/office/drawing/2014/main" id="{CB7B3DA9-E450-D7A1-2BC4-5AAF5480F25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357368 w 12192000"/>
              <a:gd name="connsiteY0" fmla="*/ 203199 h 6858000"/>
              <a:gd name="connsiteX1" fmla="*/ 181429 w 12192000"/>
              <a:gd name="connsiteY1" fmla="*/ 379138 h 6858000"/>
              <a:gd name="connsiteX2" fmla="*/ 181429 w 12192000"/>
              <a:gd name="connsiteY2" fmla="*/ 6486117 h 6858000"/>
              <a:gd name="connsiteX3" fmla="*/ 357368 w 12192000"/>
              <a:gd name="connsiteY3" fmla="*/ 6662056 h 6858000"/>
              <a:gd name="connsiteX4" fmla="*/ 11834632 w 12192000"/>
              <a:gd name="connsiteY4" fmla="*/ 6662056 h 6858000"/>
              <a:gd name="connsiteX5" fmla="*/ 12010571 w 12192000"/>
              <a:gd name="connsiteY5" fmla="*/ 6486117 h 6858000"/>
              <a:gd name="connsiteX6" fmla="*/ 12010571 w 12192000"/>
              <a:gd name="connsiteY6" fmla="*/ 379138 h 6858000"/>
              <a:gd name="connsiteX7" fmla="*/ 11834632 w 12192000"/>
              <a:gd name="connsiteY7" fmla="*/ 203199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357368" y="203199"/>
                </a:moveTo>
                <a:cubicBezTo>
                  <a:pt x="260200" y="203199"/>
                  <a:pt x="181429" y="281970"/>
                  <a:pt x="181429" y="379138"/>
                </a:cubicBezTo>
                <a:lnTo>
                  <a:pt x="181429" y="6486117"/>
                </a:lnTo>
                <a:cubicBezTo>
                  <a:pt x="181429" y="6583285"/>
                  <a:pt x="260200" y="6662056"/>
                  <a:pt x="357368" y="6662056"/>
                </a:cubicBezTo>
                <a:lnTo>
                  <a:pt x="11834632" y="6662056"/>
                </a:lnTo>
                <a:cubicBezTo>
                  <a:pt x="11931800" y="6662056"/>
                  <a:pt x="12010571" y="6583285"/>
                  <a:pt x="12010571" y="6486117"/>
                </a:cubicBezTo>
                <a:lnTo>
                  <a:pt x="12010571" y="379138"/>
                </a:lnTo>
                <a:cubicBezTo>
                  <a:pt x="12010571" y="281970"/>
                  <a:pt x="11931800" y="203199"/>
                  <a:pt x="11834632" y="203199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7D7D6B68-D4DC-0B92-4AEE-3D6155000BA3}"/>
              </a:ext>
            </a:extLst>
          </p:cNvPr>
          <p:cNvSpPr/>
          <p:nvPr/>
        </p:nvSpPr>
        <p:spPr>
          <a:xfrm>
            <a:off x="5297830" y="0"/>
            <a:ext cx="1596339" cy="479055"/>
          </a:xfrm>
          <a:custGeom>
            <a:avLst/>
            <a:gdLst>
              <a:gd name="connsiteX0" fmla="*/ 0 w 1755763"/>
              <a:gd name="connsiteY0" fmla="*/ 0 h 689429"/>
              <a:gd name="connsiteX1" fmla="*/ 1755763 w 1755763"/>
              <a:gd name="connsiteY1" fmla="*/ 0 h 689429"/>
              <a:gd name="connsiteX2" fmla="*/ 1713736 w 1755763"/>
              <a:gd name="connsiteY2" fmla="*/ 135387 h 689429"/>
              <a:gd name="connsiteX3" fmla="*/ 877881 w 1755763"/>
              <a:gd name="connsiteY3" fmla="*/ 689429 h 689429"/>
              <a:gd name="connsiteX4" fmla="*/ 42026 w 1755763"/>
              <a:gd name="connsiteY4" fmla="*/ 135387 h 689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55763" h="689429">
                <a:moveTo>
                  <a:pt x="0" y="0"/>
                </a:moveTo>
                <a:lnTo>
                  <a:pt x="1755763" y="0"/>
                </a:lnTo>
                <a:lnTo>
                  <a:pt x="1713736" y="135387"/>
                </a:lnTo>
                <a:cubicBezTo>
                  <a:pt x="1576025" y="460974"/>
                  <a:pt x="1253632" y="689429"/>
                  <a:pt x="877881" y="689429"/>
                </a:cubicBezTo>
                <a:cubicBezTo>
                  <a:pt x="502131" y="689429"/>
                  <a:pt x="179738" y="460974"/>
                  <a:pt x="42026" y="1353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glow rad="1016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6FCE7664-1245-30C4-3259-3D3B7D4D4138}"/>
              </a:ext>
            </a:extLst>
          </p:cNvPr>
          <p:cNvSpPr/>
          <p:nvPr/>
        </p:nvSpPr>
        <p:spPr>
          <a:xfrm>
            <a:off x="5370517" y="0"/>
            <a:ext cx="1450963" cy="435428"/>
          </a:xfrm>
          <a:custGeom>
            <a:avLst/>
            <a:gdLst>
              <a:gd name="connsiteX0" fmla="*/ 0 w 1755763"/>
              <a:gd name="connsiteY0" fmla="*/ 0 h 689429"/>
              <a:gd name="connsiteX1" fmla="*/ 1755763 w 1755763"/>
              <a:gd name="connsiteY1" fmla="*/ 0 h 689429"/>
              <a:gd name="connsiteX2" fmla="*/ 1713736 w 1755763"/>
              <a:gd name="connsiteY2" fmla="*/ 135387 h 689429"/>
              <a:gd name="connsiteX3" fmla="*/ 877881 w 1755763"/>
              <a:gd name="connsiteY3" fmla="*/ 689429 h 689429"/>
              <a:gd name="connsiteX4" fmla="*/ 42026 w 1755763"/>
              <a:gd name="connsiteY4" fmla="*/ 135387 h 689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55763" h="689429">
                <a:moveTo>
                  <a:pt x="0" y="0"/>
                </a:moveTo>
                <a:lnTo>
                  <a:pt x="1755763" y="0"/>
                </a:lnTo>
                <a:lnTo>
                  <a:pt x="1713736" y="135387"/>
                </a:lnTo>
                <a:cubicBezTo>
                  <a:pt x="1576025" y="460974"/>
                  <a:pt x="1253632" y="689429"/>
                  <a:pt x="877881" y="689429"/>
                </a:cubicBezTo>
                <a:cubicBezTo>
                  <a:pt x="502131" y="689429"/>
                  <a:pt x="179738" y="460974"/>
                  <a:pt x="42026" y="135387"/>
                </a:cubicBezTo>
                <a:close/>
              </a:path>
            </a:pathLst>
          </a:custGeom>
          <a:gradFill>
            <a:gsLst>
              <a:gs pos="0">
                <a:srgbClr val="1E3C72"/>
              </a:gs>
              <a:gs pos="100000">
                <a:srgbClr val="2A5298"/>
              </a:gs>
            </a:gsLst>
            <a:lin ang="5400000" scaled="0"/>
          </a:gradFill>
          <a:ln>
            <a:noFill/>
          </a:ln>
          <a:effectLst>
            <a:glow rad="1016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4EA4B8-0CF5-6E45-7613-889423A7F5BC}"/>
              </a:ext>
            </a:extLst>
          </p:cNvPr>
          <p:cNvSpPr txBox="1"/>
          <p:nvPr/>
        </p:nvSpPr>
        <p:spPr>
          <a:xfrm>
            <a:off x="5676900" y="8694"/>
            <a:ext cx="838200" cy="400110"/>
          </a:xfrm>
          <a:prstGeom prst="rect">
            <a:avLst/>
          </a:prstGeom>
          <a:noFill/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bg1">
                      <a:lumMod val="75000"/>
                      <a:alpha val="40000"/>
                    </a:schemeClr>
                  </a:outerShdw>
                </a:effectLst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3</a:t>
            </a:r>
            <a:endParaRPr lang="ko-KR" altLang="en-US" sz="2000" dirty="0">
              <a:solidFill>
                <a:schemeClr val="bg1"/>
              </a:solidFill>
              <a:effectLst>
                <a:outerShdw blurRad="50800" dist="38100" dir="2700000" algn="tl" rotWithShape="0">
                  <a:schemeClr val="bg1">
                    <a:lumMod val="75000"/>
                    <a:alpha val="40000"/>
                  </a:schemeClr>
                </a:outerShdw>
              </a:effectLst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A0CD96-ABA6-699A-B02F-0115F3E711D9}"/>
              </a:ext>
            </a:extLst>
          </p:cNvPr>
          <p:cNvSpPr txBox="1"/>
          <p:nvPr/>
        </p:nvSpPr>
        <p:spPr>
          <a:xfrm>
            <a:off x="1219198" y="527880"/>
            <a:ext cx="9753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1E3C7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프로젝트 수행내용</a:t>
            </a:r>
          </a:p>
        </p:txBody>
      </p:sp>
      <p:pic>
        <p:nvPicPr>
          <p:cNvPr id="36" name="Object 3">
            <a:extLst>
              <a:ext uri="{FF2B5EF4-FFF2-40B4-BE49-F238E27FC236}">
                <a16:creationId xmlns:a16="http://schemas.microsoft.com/office/drawing/2014/main" id="{7EBC45D5-F123-1827-A2C0-F0D67C9DB22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5400000" flipV="1">
            <a:off x="274988" y="3632690"/>
            <a:ext cx="4965422" cy="60628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545F2C6C-E172-597B-8C21-0F80580563F4}"/>
              </a:ext>
            </a:extLst>
          </p:cNvPr>
          <p:cNvSpPr txBox="1"/>
          <p:nvPr/>
        </p:nvSpPr>
        <p:spPr>
          <a:xfrm>
            <a:off x="102440" y="1413282"/>
            <a:ext cx="2918697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 err="1">
                <a:solidFill>
                  <a:srgbClr val="1E3C72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메뉴별</a:t>
            </a:r>
            <a:endParaRPr lang="en-US" altLang="ko-KR" sz="3600" b="1" dirty="0">
              <a:solidFill>
                <a:srgbClr val="1E3C72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  <a:p>
            <a:pPr algn="ctr"/>
            <a:r>
              <a:rPr lang="ko-KR" altLang="en-US" sz="3600" b="1" dirty="0">
                <a:solidFill>
                  <a:srgbClr val="1E3C72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기능</a:t>
            </a:r>
            <a:endParaRPr lang="en-US" altLang="ko-KR" sz="3600" b="1" dirty="0">
              <a:solidFill>
                <a:srgbClr val="1E3C72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  <a:p>
            <a:pPr algn="ctr"/>
            <a:r>
              <a:rPr lang="en-US" altLang="ko-KR" sz="2400" b="1" dirty="0">
                <a:solidFill>
                  <a:srgbClr val="1E3C72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[</a:t>
            </a:r>
            <a:r>
              <a:rPr lang="ko-KR" altLang="en-US" sz="2400" b="1" dirty="0">
                <a:solidFill>
                  <a:srgbClr val="1E3C72"/>
                </a:solidFill>
                <a:latin typeface="+mn-ea"/>
              </a:rPr>
              <a:t>상세정보 창</a:t>
            </a:r>
            <a:endParaRPr lang="en-US" altLang="ko-KR" sz="2400" b="1" dirty="0">
              <a:solidFill>
                <a:srgbClr val="1E3C72"/>
              </a:solidFill>
              <a:latin typeface="+mn-ea"/>
            </a:endParaRPr>
          </a:p>
          <a:p>
            <a:pPr algn="ctr"/>
            <a:r>
              <a:rPr lang="en-US" altLang="ko-KR" sz="2400" b="1" dirty="0">
                <a:solidFill>
                  <a:srgbClr val="1E3C72"/>
                </a:solidFill>
                <a:latin typeface="+mn-ea"/>
              </a:rPr>
              <a:t>-</a:t>
            </a:r>
            <a:r>
              <a:rPr lang="ko-KR" altLang="en-US" sz="2400" b="1" dirty="0">
                <a:solidFill>
                  <a:srgbClr val="1E3C72"/>
                </a:solidFill>
                <a:latin typeface="+mn-ea"/>
              </a:rPr>
              <a:t>보는 곳</a:t>
            </a:r>
            <a:r>
              <a:rPr lang="en-US" altLang="ko-KR" sz="2400" b="1" dirty="0">
                <a:solidFill>
                  <a:srgbClr val="1E3C72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]</a:t>
            </a:r>
          </a:p>
          <a:p>
            <a:pPr algn="ctr"/>
            <a:endParaRPr lang="en-US" altLang="ko-KR" sz="3600" b="1" dirty="0">
              <a:solidFill>
                <a:srgbClr val="1E3C72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AC26CC4F-2931-D4BB-A1A1-F0E6E6CD2C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1137" y="963308"/>
            <a:ext cx="7099467" cy="5255725"/>
          </a:xfrm>
          <a:prstGeom prst="rect">
            <a:avLst/>
          </a:prstGeom>
        </p:spPr>
      </p:pic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D825BE96-7CA7-A421-9371-809727EEA541}"/>
              </a:ext>
            </a:extLst>
          </p:cNvPr>
          <p:cNvSpPr/>
          <p:nvPr/>
        </p:nvSpPr>
        <p:spPr>
          <a:xfrm>
            <a:off x="5049014" y="4046211"/>
            <a:ext cx="1520273" cy="337687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C307259-38DA-6C6F-377B-6368827D0AE3}"/>
              </a:ext>
            </a:extLst>
          </p:cNvPr>
          <p:cNvSpPr txBox="1"/>
          <p:nvPr/>
        </p:nvSpPr>
        <p:spPr>
          <a:xfrm>
            <a:off x="2666454" y="5441530"/>
            <a:ext cx="320302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highlight>
                  <a:srgbClr val="C0C0C0"/>
                </a:highlight>
                <a:latin typeface="+mn-ea"/>
              </a:rPr>
              <a:t>[</a:t>
            </a:r>
            <a:r>
              <a:rPr lang="ko-KR" altLang="en-US" sz="1400" dirty="0">
                <a:highlight>
                  <a:srgbClr val="C0C0C0"/>
                </a:highlight>
                <a:latin typeface="+mn-ea"/>
              </a:rPr>
              <a:t>보는 곳</a:t>
            </a:r>
            <a:r>
              <a:rPr lang="en-US" altLang="ko-KR" sz="1400" dirty="0">
                <a:highlight>
                  <a:srgbClr val="C0C0C0"/>
                </a:highlight>
                <a:latin typeface="+mn-ea"/>
              </a:rPr>
              <a:t>]</a:t>
            </a:r>
          </a:p>
          <a:p>
            <a:pPr algn="ctr"/>
            <a:r>
              <a:rPr lang="ko-KR" altLang="en-US" sz="1400" dirty="0">
                <a:highlight>
                  <a:srgbClr val="C0C0C0"/>
                </a:highlight>
                <a:latin typeface="+mn-ea"/>
              </a:rPr>
              <a:t>보는 곳 클릭 시</a:t>
            </a:r>
            <a:endParaRPr lang="en-US" altLang="ko-KR" sz="1400" dirty="0">
              <a:highlight>
                <a:srgbClr val="C0C0C0"/>
              </a:highlight>
              <a:latin typeface="+mn-ea"/>
            </a:endParaRPr>
          </a:p>
          <a:p>
            <a:pPr algn="ctr"/>
            <a:r>
              <a:rPr lang="ko-KR" altLang="en-US" sz="1400" dirty="0">
                <a:highlight>
                  <a:srgbClr val="C0C0C0"/>
                </a:highlight>
                <a:latin typeface="+mn-ea"/>
              </a:rPr>
              <a:t>해당 콘텐츠가 해당하는 </a:t>
            </a:r>
            <a:r>
              <a:rPr lang="en-US" altLang="ko-KR" sz="1400" dirty="0">
                <a:highlight>
                  <a:srgbClr val="C0C0C0"/>
                </a:highlight>
                <a:latin typeface="+mn-ea"/>
              </a:rPr>
              <a:t>OTT</a:t>
            </a:r>
            <a:r>
              <a:rPr lang="ko-KR" altLang="en-US" sz="1400" dirty="0">
                <a:highlight>
                  <a:srgbClr val="C0C0C0"/>
                </a:highlight>
                <a:latin typeface="+mn-ea"/>
              </a:rPr>
              <a:t>를 표시</a:t>
            </a:r>
            <a:endParaRPr lang="en-US" altLang="ko-KR" sz="1400" dirty="0">
              <a:highlight>
                <a:srgbClr val="C0C0C0"/>
              </a:highlight>
              <a:latin typeface="+mn-ea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9F57CBEB-9AE5-6F84-DAE3-DDEFF97F0D8D}"/>
              </a:ext>
            </a:extLst>
          </p:cNvPr>
          <p:cNvSpPr/>
          <p:nvPr/>
        </p:nvSpPr>
        <p:spPr>
          <a:xfrm>
            <a:off x="3625913" y="5046388"/>
            <a:ext cx="2443417" cy="276182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7583A81E-6E38-E1EA-7B98-D16BB86F0ECE}"/>
              </a:ext>
            </a:extLst>
          </p:cNvPr>
          <p:cNvSpPr/>
          <p:nvPr/>
        </p:nvSpPr>
        <p:spPr>
          <a:xfrm>
            <a:off x="6132791" y="5046388"/>
            <a:ext cx="344210" cy="276182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AB2236D1-AD54-ED91-BF78-DA41CE480A7D}"/>
              </a:ext>
            </a:extLst>
          </p:cNvPr>
          <p:cNvCxnSpPr>
            <a:cxnSpLocks/>
            <a:stCxn id="24" idx="1"/>
          </p:cNvCxnSpPr>
          <p:nvPr/>
        </p:nvCxnSpPr>
        <p:spPr>
          <a:xfrm flipH="1">
            <a:off x="6477001" y="4199289"/>
            <a:ext cx="1885180" cy="991569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8BFD72B-2A9A-C8B1-1193-858401F0DFDE}"/>
              </a:ext>
            </a:extLst>
          </p:cNvPr>
          <p:cNvSpPr txBox="1"/>
          <p:nvPr/>
        </p:nvSpPr>
        <p:spPr>
          <a:xfrm>
            <a:off x="8362181" y="5399979"/>
            <a:ext cx="320302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highlight>
                  <a:srgbClr val="C0C0C0"/>
                </a:highlight>
                <a:latin typeface="+mn-ea"/>
              </a:rPr>
              <a:t>[</a:t>
            </a:r>
            <a:r>
              <a:rPr lang="ko-KR" altLang="en-US" sz="1600" dirty="0">
                <a:highlight>
                  <a:srgbClr val="C0C0C0"/>
                </a:highlight>
                <a:latin typeface="+mn-ea"/>
              </a:rPr>
              <a:t>구독</a:t>
            </a:r>
            <a:r>
              <a:rPr lang="en-US" altLang="ko-KR" sz="1600" dirty="0">
                <a:highlight>
                  <a:srgbClr val="C0C0C0"/>
                </a:highlight>
                <a:latin typeface="+mn-ea"/>
              </a:rPr>
              <a:t>]</a:t>
            </a:r>
          </a:p>
          <a:p>
            <a:pPr algn="ctr"/>
            <a:r>
              <a:rPr lang="ko-KR" altLang="en-US" sz="1600" dirty="0">
                <a:highlight>
                  <a:srgbClr val="C0C0C0"/>
                </a:highlight>
                <a:latin typeface="+mn-ea"/>
              </a:rPr>
              <a:t>구독 클릭 시</a:t>
            </a:r>
            <a:r>
              <a:rPr lang="en-US" altLang="ko-KR" sz="1600" dirty="0">
                <a:highlight>
                  <a:srgbClr val="C0C0C0"/>
                </a:highlight>
                <a:latin typeface="+mn-ea"/>
              </a:rPr>
              <a:t> </a:t>
            </a:r>
            <a:r>
              <a:rPr lang="ko-KR" altLang="en-US" sz="1600" dirty="0">
                <a:highlight>
                  <a:srgbClr val="C0C0C0"/>
                </a:highlight>
                <a:latin typeface="+mn-ea"/>
              </a:rPr>
              <a:t>해당 콘텐츠가 해당하는 </a:t>
            </a:r>
            <a:r>
              <a:rPr lang="en-US" altLang="ko-KR" sz="1600" dirty="0">
                <a:highlight>
                  <a:srgbClr val="C0C0C0"/>
                </a:highlight>
                <a:latin typeface="+mn-ea"/>
              </a:rPr>
              <a:t>OTT</a:t>
            </a:r>
            <a:r>
              <a:rPr lang="ko-KR" altLang="en-US" sz="1600" dirty="0">
                <a:highlight>
                  <a:srgbClr val="C0C0C0"/>
                </a:highlight>
                <a:latin typeface="+mn-ea"/>
              </a:rPr>
              <a:t>사이트로 이동하여 바로</a:t>
            </a:r>
            <a:endParaRPr lang="en-US" altLang="ko-KR" sz="1600" dirty="0">
              <a:highlight>
                <a:srgbClr val="C0C0C0"/>
              </a:highlight>
              <a:latin typeface="+mn-ea"/>
            </a:endParaRPr>
          </a:p>
          <a:p>
            <a:pPr algn="ctr"/>
            <a:r>
              <a:rPr lang="ko-KR" altLang="en-US" sz="1600" dirty="0">
                <a:highlight>
                  <a:srgbClr val="C0C0C0"/>
                </a:highlight>
                <a:latin typeface="+mn-ea"/>
              </a:rPr>
              <a:t> 구독할 수 </a:t>
            </a:r>
            <a:r>
              <a:rPr lang="ko-KR" altLang="en-US" sz="1600" dirty="0" err="1">
                <a:highlight>
                  <a:srgbClr val="C0C0C0"/>
                </a:highlight>
                <a:latin typeface="+mn-ea"/>
              </a:rPr>
              <a:t>있도록함</a:t>
            </a:r>
            <a:endParaRPr lang="en-US" altLang="ko-KR" sz="1600" dirty="0">
              <a:highlight>
                <a:srgbClr val="C0C0C0"/>
              </a:highlight>
              <a:latin typeface="+mn-ea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8F78469F-1A9F-98E2-95C7-F7537402F8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2181" y="3057888"/>
            <a:ext cx="3089589" cy="2282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09099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자유형: 도형 3">
            <a:extLst>
              <a:ext uri="{FF2B5EF4-FFF2-40B4-BE49-F238E27FC236}">
                <a16:creationId xmlns:a16="http://schemas.microsoft.com/office/drawing/2014/main" id="{CB7B3DA9-E450-D7A1-2BC4-5AAF5480F25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357368 w 12192000"/>
              <a:gd name="connsiteY0" fmla="*/ 203199 h 6858000"/>
              <a:gd name="connsiteX1" fmla="*/ 181429 w 12192000"/>
              <a:gd name="connsiteY1" fmla="*/ 379138 h 6858000"/>
              <a:gd name="connsiteX2" fmla="*/ 181429 w 12192000"/>
              <a:gd name="connsiteY2" fmla="*/ 6486117 h 6858000"/>
              <a:gd name="connsiteX3" fmla="*/ 357368 w 12192000"/>
              <a:gd name="connsiteY3" fmla="*/ 6662056 h 6858000"/>
              <a:gd name="connsiteX4" fmla="*/ 11834632 w 12192000"/>
              <a:gd name="connsiteY4" fmla="*/ 6662056 h 6858000"/>
              <a:gd name="connsiteX5" fmla="*/ 12010571 w 12192000"/>
              <a:gd name="connsiteY5" fmla="*/ 6486117 h 6858000"/>
              <a:gd name="connsiteX6" fmla="*/ 12010571 w 12192000"/>
              <a:gd name="connsiteY6" fmla="*/ 379138 h 6858000"/>
              <a:gd name="connsiteX7" fmla="*/ 11834632 w 12192000"/>
              <a:gd name="connsiteY7" fmla="*/ 203199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357368" y="203199"/>
                </a:moveTo>
                <a:cubicBezTo>
                  <a:pt x="260200" y="203199"/>
                  <a:pt x="181429" y="281970"/>
                  <a:pt x="181429" y="379138"/>
                </a:cubicBezTo>
                <a:lnTo>
                  <a:pt x="181429" y="6486117"/>
                </a:lnTo>
                <a:cubicBezTo>
                  <a:pt x="181429" y="6583285"/>
                  <a:pt x="260200" y="6662056"/>
                  <a:pt x="357368" y="6662056"/>
                </a:cubicBezTo>
                <a:lnTo>
                  <a:pt x="11834632" y="6662056"/>
                </a:lnTo>
                <a:cubicBezTo>
                  <a:pt x="11931800" y="6662056"/>
                  <a:pt x="12010571" y="6583285"/>
                  <a:pt x="12010571" y="6486117"/>
                </a:cubicBezTo>
                <a:lnTo>
                  <a:pt x="12010571" y="379138"/>
                </a:lnTo>
                <a:cubicBezTo>
                  <a:pt x="12010571" y="281970"/>
                  <a:pt x="11931800" y="203199"/>
                  <a:pt x="11834632" y="203199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7D7D6B68-D4DC-0B92-4AEE-3D6155000BA3}"/>
              </a:ext>
            </a:extLst>
          </p:cNvPr>
          <p:cNvSpPr/>
          <p:nvPr/>
        </p:nvSpPr>
        <p:spPr>
          <a:xfrm>
            <a:off x="5297830" y="0"/>
            <a:ext cx="1596339" cy="479055"/>
          </a:xfrm>
          <a:custGeom>
            <a:avLst/>
            <a:gdLst>
              <a:gd name="connsiteX0" fmla="*/ 0 w 1755763"/>
              <a:gd name="connsiteY0" fmla="*/ 0 h 689429"/>
              <a:gd name="connsiteX1" fmla="*/ 1755763 w 1755763"/>
              <a:gd name="connsiteY1" fmla="*/ 0 h 689429"/>
              <a:gd name="connsiteX2" fmla="*/ 1713736 w 1755763"/>
              <a:gd name="connsiteY2" fmla="*/ 135387 h 689429"/>
              <a:gd name="connsiteX3" fmla="*/ 877881 w 1755763"/>
              <a:gd name="connsiteY3" fmla="*/ 689429 h 689429"/>
              <a:gd name="connsiteX4" fmla="*/ 42026 w 1755763"/>
              <a:gd name="connsiteY4" fmla="*/ 135387 h 689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55763" h="689429">
                <a:moveTo>
                  <a:pt x="0" y="0"/>
                </a:moveTo>
                <a:lnTo>
                  <a:pt x="1755763" y="0"/>
                </a:lnTo>
                <a:lnTo>
                  <a:pt x="1713736" y="135387"/>
                </a:lnTo>
                <a:cubicBezTo>
                  <a:pt x="1576025" y="460974"/>
                  <a:pt x="1253632" y="689429"/>
                  <a:pt x="877881" y="689429"/>
                </a:cubicBezTo>
                <a:cubicBezTo>
                  <a:pt x="502131" y="689429"/>
                  <a:pt x="179738" y="460974"/>
                  <a:pt x="42026" y="1353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glow rad="1016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6FCE7664-1245-30C4-3259-3D3B7D4D4138}"/>
              </a:ext>
            </a:extLst>
          </p:cNvPr>
          <p:cNvSpPr/>
          <p:nvPr/>
        </p:nvSpPr>
        <p:spPr>
          <a:xfrm>
            <a:off x="5370517" y="0"/>
            <a:ext cx="1450963" cy="435428"/>
          </a:xfrm>
          <a:custGeom>
            <a:avLst/>
            <a:gdLst>
              <a:gd name="connsiteX0" fmla="*/ 0 w 1755763"/>
              <a:gd name="connsiteY0" fmla="*/ 0 h 689429"/>
              <a:gd name="connsiteX1" fmla="*/ 1755763 w 1755763"/>
              <a:gd name="connsiteY1" fmla="*/ 0 h 689429"/>
              <a:gd name="connsiteX2" fmla="*/ 1713736 w 1755763"/>
              <a:gd name="connsiteY2" fmla="*/ 135387 h 689429"/>
              <a:gd name="connsiteX3" fmla="*/ 877881 w 1755763"/>
              <a:gd name="connsiteY3" fmla="*/ 689429 h 689429"/>
              <a:gd name="connsiteX4" fmla="*/ 42026 w 1755763"/>
              <a:gd name="connsiteY4" fmla="*/ 135387 h 689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55763" h="689429">
                <a:moveTo>
                  <a:pt x="0" y="0"/>
                </a:moveTo>
                <a:lnTo>
                  <a:pt x="1755763" y="0"/>
                </a:lnTo>
                <a:lnTo>
                  <a:pt x="1713736" y="135387"/>
                </a:lnTo>
                <a:cubicBezTo>
                  <a:pt x="1576025" y="460974"/>
                  <a:pt x="1253632" y="689429"/>
                  <a:pt x="877881" y="689429"/>
                </a:cubicBezTo>
                <a:cubicBezTo>
                  <a:pt x="502131" y="689429"/>
                  <a:pt x="179738" y="460974"/>
                  <a:pt x="42026" y="135387"/>
                </a:cubicBezTo>
                <a:close/>
              </a:path>
            </a:pathLst>
          </a:custGeom>
          <a:gradFill>
            <a:gsLst>
              <a:gs pos="0">
                <a:srgbClr val="1E3C72"/>
              </a:gs>
              <a:gs pos="100000">
                <a:srgbClr val="2A5298"/>
              </a:gs>
            </a:gsLst>
            <a:lin ang="5400000" scaled="0"/>
          </a:gradFill>
          <a:ln>
            <a:noFill/>
          </a:ln>
          <a:effectLst>
            <a:glow rad="1016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4EA4B8-0CF5-6E45-7613-889423A7F5BC}"/>
              </a:ext>
            </a:extLst>
          </p:cNvPr>
          <p:cNvSpPr txBox="1"/>
          <p:nvPr/>
        </p:nvSpPr>
        <p:spPr>
          <a:xfrm>
            <a:off x="5676900" y="8694"/>
            <a:ext cx="838200" cy="400110"/>
          </a:xfrm>
          <a:prstGeom prst="rect">
            <a:avLst/>
          </a:prstGeom>
          <a:noFill/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bg1">
                      <a:lumMod val="75000"/>
                      <a:alpha val="40000"/>
                    </a:schemeClr>
                  </a:outerShdw>
                </a:effectLst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3</a:t>
            </a:r>
            <a:endParaRPr lang="ko-KR" altLang="en-US" sz="2000" dirty="0">
              <a:solidFill>
                <a:schemeClr val="bg1"/>
              </a:solidFill>
              <a:effectLst>
                <a:outerShdw blurRad="50800" dist="38100" dir="2700000" algn="tl" rotWithShape="0">
                  <a:schemeClr val="bg1">
                    <a:lumMod val="75000"/>
                    <a:alpha val="40000"/>
                  </a:schemeClr>
                </a:outerShdw>
              </a:effectLst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A0CD96-ABA6-699A-B02F-0115F3E711D9}"/>
              </a:ext>
            </a:extLst>
          </p:cNvPr>
          <p:cNvSpPr txBox="1"/>
          <p:nvPr/>
        </p:nvSpPr>
        <p:spPr>
          <a:xfrm>
            <a:off x="1219198" y="527880"/>
            <a:ext cx="9753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1E3C7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프로젝트 수행내용</a:t>
            </a:r>
          </a:p>
        </p:txBody>
      </p:sp>
      <p:pic>
        <p:nvPicPr>
          <p:cNvPr id="36" name="Object 3">
            <a:extLst>
              <a:ext uri="{FF2B5EF4-FFF2-40B4-BE49-F238E27FC236}">
                <a16:creationId xmlns:a16="http://schemas.microsoft.com/office/drawing/2014/main" id="{7EBC45D5-F123-1827-A2C0-F0D67C9DB22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5400000" flipV="1">
            <a:off x="274988" y="3632690"/>
            <a:ext cx="4965422" cy="60628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545F2C6C-E172-597B-8C21-0F80580563F4}"/>
              </a:ext>
            </a:extLst>
          </p:cNvPr>
          <p:cNvSpPr txBox="1"/>
          <p:nvPr/>
        </p:nvSpPr>
        <p:spPr>
          <a:xfrm>
            <a:off x="102440" y="1413282"/>
            <a:ext cx="291869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 err="1">
                <a:solidFill>
                  <a:srgbClr val="1E3C72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메뉴별</a:t>
            </a:r>
            <a:endParaRPr lang="en-US" altLang="ko-KR" sz="3600" b="1" dirty="0">
              <a:solidFill>
                <a:srgbClr val="1E3C72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  <a:p>
            <a:pPr algn="ctr"/>
            <a:r>
              <a:rPr lang="ko-KR" altLang="en-US" sz="3600" b="1" dirty="0">
                <a:solidFill>
                  <a:srgbClr val="1E3C72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기능</a:t>
            </a:r>
            <a:endParaRPr lang="en-US" altLang="ko-KR" sz="3600" b="1" dirty="0">
              <a:solidFill>
                <a:srgbClr val="1E3C72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  <a:p>
            <a:pPr algn="ctr"/>
            <a:r>
              <a:rPr lang="en-US" altLang="ko-KR" sz="2400" b="1" dirty="0" smtClean="0">
                <a:solidFill>
                  <a:srgbClr val="1E3C72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[</a:t>
            </a:r>
            <a:r>
              <a:rPr lang="ko-KR" altLang="en-US" sz="2400" b="1" dirty="0" smtClean="0">
                <a:solidFill>
                  <a:srgbClr val="1E3C72"/>
                </a:solidFill>
                <a:latin typeface="+mn-ea"/>
              </a:rPr>
              <a:t>알고리즘</a:t>
            </a:r>
            <a:r>
              <a:rPr lang="en-US" altLang="ko-KR" sz="2400" b="1" dirty="0" smtClean="0">
                <a:solidFill>
                  <a:srgbClr val="1E3C72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]</a:t>
            </a:r>
            <a:endParaRPr lang="en-US" altLang="ko-KR" sz="2400" b="1" dirty="0">
              <a:solidFill>
                <a:srgbClr val="1E3C72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algn="ctr"/>
            <a:endParaRPr lang="en-US" altLang="ko-KR" sz="3600" b="1" dirty="0">
              <a:solidFill>
                <a:srgbClr val="1E3C72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4983" y="3876027"/>
            <a:ext cx="5200574" cy="226968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5149" y="1180293"/>
            <a:ext cx="5302764" cy="223104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74BC507-B1FC-1CDE-9B45-E93EA1EAD807}"/>
              </a:ext>
            </a:extLst>
          </p:cNvPr>
          <p:cNvSpPr txBox="1"/>
          <p:nvPr/>
        </p:nvSpPr>
        <p:spPr>
          <a:xfrm>
            <a:off x="8101020" y="2484795"/>
            <a:ext cx="399890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+mn-ea"/>
              </a:rPr>
              <a:t>원하는 </a:t>
            </a:r>
            <a:r>
              <a:rPr lang="ko-KR" altLang="en-US" sz="1600" dirty="0" smtClean="0">
                <a:latin typeface="+mn-ea"/>
              </a:rPr>
              <a:t>컨텐츠를 </a:t>
            </a:r>
            <a:r>
              <a:rPr lang="ko-KR" altLang="en-US" sz="1600" dirty="0">
                <a:latin typeface="+mn-ea"/>
              </a:rPr>
              <a:t>클릭 시</a:t>
            </a:r>
            <a:endParaRPr lang="en-US" altLang="ko-KR" sz="1600" dirty="0">
              <a:latin typeface="+mn-ea"/>
            </a:endParaRPr>
          </a:p>
          <a:p>
            <a:pPr algn="ctr"/>
            <a:r>
              <a:rPr lang="ko-KR" altLang="en-US" sz="1600" dirty="0" smtClean="0">
                <a:latin typeface="+mn-ea"/>
              </a:rPr>
              <a:t>해당 컨텐츠의 제목을 이용하여</a:t>
            </a:r>
            <a:endParaRPr lang="en-US" altLang="ko-KR" sz="1600" dirty="0" smtClean="0">
              <a:latin typeface="+mn-ea"/>
            </a:endParaRPr>
          </a:p>
          <a:p>
            <a:pPr algn="ctr"/>
            <a:r>
              <a:rPr lang="ko-KR" altLang="en-US" sz="1600" dirty="0" smtClean="0">
                <a:latin typeface="+mn-ea"/>
              </a:rPr>
              <a:t>장르를 기준으로 알고리즘이</a:t>
            </a:r>
            <a:endParaRPr lang="en-US" altLang="ko-KR" sz="1600" dirty="0" smtClean="0">
              <a:latin typeface="+mn-ea"/>
            </a:endParaRPr>
          </a:p>
          <a:p>
            <a:pPr algn="ctr"/>
            <a:r>
              <a:rPr lang="ko-KR" altLang="en-US" sz="1600" dirty="0" smtClean="0">
                <a:latin typeface="+mn-ea"/>
              </a:rPr>
              <a:t>적용되고 추천하는 컨텐츠가 바뀐다 </a:t>
            </a:r>
            <a:endParaRPr lang="en-US" altLang="ko-KR" sz="16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7787049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자유형: 도형 3">
            <a:extLst>
              <a:ext uri="{FF2B5EF4-FFF2-40B4-BE49-F238E27FC236}">
                <a16:creationId xmlns:a16="http://schemas.microsoft.com/office/drawing/2014/main" id="{CB7B3DA9-E450-D7A1-2BC4-5AAF5480F25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357368 w 12192000"/>
              <a:gd name="connsiteY0" fmla="*/ 203199 h 6858000"/>
              <a:gd name="connsiteX1" fmla="*/ 181429 w 12192000"/>
              <a:gd name="connsiteY1" fmla="*/ 379138 h 6858000"/>
              <a:gd name="connsiteX2" fmla="*/ 181429 w 12192000"/>
              <a:gd name="connsiteY2" fmla="*/ 6486117 h 6858000"/>
              <a:gd name="connsiteX3" fmla="*/ 357368 w 12192000"/>
              <a:gd name="connsiteY3" fmla="*/ 6662056 h 6858000"/>
              <a:gd name="connsiteX4" fmla="*/ 11834632 w 12192000"/>
              <a:gd name="connsiteY4" fmla="*/ 6662056 h 6858000"/>
              <a:gd name="connsiteX5" fmla="*/ 12010571 w 12192000"/>
              <a:gd name="connsiteY5" fmla="*/ 6486117 h 6858000"/>
              <a:gd name="connsiteX6" fmla="*/ 12010571 w 12192000"/>
              <a:gd name="connsiteY6" fmla="*/ 379138 h 6858000"/>
              <a:gd name="connsiteX7" fmla="*/ 11834632 w 12192000"/>
              <a:gd name="connsiteY7" fmla="*/ 203199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357368" y="203199"/>
                </a:moveTo>
                <a:cubicBezTo>
                  <a:pt x="260200" y="203199"/>
                  <a:pt x="181429" y="281970"/>
                  <a:pt x="181429" y="379138"/>
                </a:cubicBezTo>
                <a:lnTo>
                  <a:pt x="181429" y="6486117"/>
                </a:lnTo>
                <a:cubicBezTo>
                  <a:pt x="181429" y="6583285"/>
                  <a:pt x="260200" y="6662056"/>
                  <a:pt x="357368" y="6662056"/>
                </a:cubicBezTo>
                <a:lnTo>
                  <a:pt x="11834632" y="6662056"/>
                </a:lnTo>
                <a:cubicBezTo>
                  <a:pt x="11931800" y="6662056"/>
                  <a:pt x="12010571" y="6583285"/>
                  <a:pt x="12010571" y="6486117"/>
                </a:cubicBezTo>
                <a:lnTo>
                  <a:pt x="12010571" y="379138"/>
                </a:lnTo>
                <a:cubicBezTo>
                  <a:pt x="12010571" y="281970"/>
                  <a:pt x="11931800" y="203199"/>
                  <a:pt x="11834632" y="203199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7D7D6B68-D4DC-0B92-4AEE-3D6155000BA3}"/>
              </a:ext>
            </a:extLst>
          </p:cNvPr>
          <p:cNvSpPr/>
          <p:nvPr/>
        </p:nvSpPr>
        <p:spPr>
          <a:xfrm>
            <a:off x="5297830" y="0"/>
            <a:ext cx="1596339" cy="479055"/>
          </a:xfrm>
          <a:custGeom>
            <a:avLst/>
            <a:gdLst>
              <a:gd name="connsiteX0" fmla="*/ 0 w 1755763"/>
              <a:gd name="connsiteY0" fmla="*/ 0 h 689429"/>
              <a:gd name="connsiteX1" fmla="*/ 1755763 w 1755763"/>
              <a:gd name="connsiteY1" fmla="*/ 0 h 689429"/>
              <a:gd name="connsiteX2" fmla="*/ 1713736 w 1755763"/>
              <a:gd name="connsiteY2" fmla="*/ 135387 h 689429"/>
              <a:gd name="connsiteX3" fmla="*/ 877881 w 1755763"/>
              <a:gd name="connsiteY3" fmla="*/ 689429 h 689429"/>
              <a:gd name="connsiteX4" fmla="*/ 42026 w 1755763"/>
              <a:gd name="connsiteY4" fmla="*/ 135387 h 689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55763" h="689429">
                <a:moveTo>
                  <a:pt x="0" y="0"/>
                </a:moveTo>
                <a:lnTo>
                  <a:pt x="1755763" y="0"/>
                </a:lnTo>
                <a:lnTo>
                  <a:pt x="1713736" y="135387"/>
                </a:lnTo>
                <a:cubicBezTo>
                  <a:pt x="1576025" y="460974"/>
                  <a:pt x="1253632" y="689429"/>
                  <a:pt x="877881" y="689429"/>
                </a:cubicBezTo>
                <a:cubicBezTo>
                  <a:pt x="502131" y="689429"/>
                  <a:pt x="179738" y="460974"/>
                  <a:pt x="42026" y="1353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glow rad="1016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6FCE7664-1245-30C4-3259-3D3B7D4D4138}"/>
              </a:ext>
            </a:extLst>
          </p:cNvPr>
          <p:cNvSpPr/>
          <p:nvPr/>
        </p:nvSpPr>
        <p:spPr>
          <a:xfrm>
            <a:off x="5370517" y="0"/>
            <a:ext cx="1450963" cy="435428"/>
          </a:xfrm>
          <a:custGeom>
            <a:avLst/>
            <a:gdLst>
              <a:gd name="connsiteX0" fmla="*/ 0 w 1755763"/>
              <a:gd name="connsiteY0" fmla="*/ 0 h 689429"/>
              <a:gd name="connsiteX1" fmla="*/ 1755763 w 1755763"/>
              <a:gd name="connsiteY1" fmla="*/ 0 h 689429"/>
              <a:gd name="connsiteX2" fmla="*/ 1713736 w 1755763"/>
              <a:gd name="connsiteY2" fmla="*/ 135387 h 689429"/>
              <a:gd name="connsiteX3" fmla="*/ 877881 w 1755763"/>
              <a:gd name="connsiteY3" fmla="*/ 689429 h 689429"/>
              <a:gd name="connsiteX4" fmla="*/ 42026 w 1755763"/>
              <a:gd name="connsiteY4" fmla="*/ 135387 h 689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55763" h="689429">
                <a:moveTo>
                  <a:pt x="0" y="0"/>
                </a:moveTo>
                <a:lnTo>
                  <a:pt x="1755763" y="0"/>
                </a:lnTo>
                <a:lnTo>
                  <a:pt x="1713736" y="135387"/>
                </a:lnTo>
                <a:cubicBezTo>
                  <a:pt x="1576025" y="460974"/>
                  <a:pt x="1253632" y="689429"/>
                  <a:pt x="877881" y="689429"/>
                </a:cubicBezTo>
                <a:cubicBezTo>
                  <a:pt x="502131" y="689429"/>
                  <a:pt x="179738" y="460974"/>
                  <a:pt x="42026" y="135387"/>
                </a:cubicBezTo>
                <a:close/>
              </a:path>
            </a:pathLst>
          </a:custGeom>
          <a:gradFill>
            <a:gsLst>
              <a:gs pos="0">
                <a:srgbClr val="1E3C72"/>
              </a:gs>
              <a:gs pos="100000">
                <a:srgbClr val="2A5298"/>
              </a:gs>
            </a:gsLst>
            <a:lin ang="5400000" scaled="0"/>
          </a:gradFill>
          <a:ln>
            <a:noFill/>
          </a:ln>
          <a:effectLst>
            <a:glow rad="1016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4EA4B8-0CF5-6E45-7613-889423A7F5BC}"/>
              </a:ext>
            </a:extLst>
          </p:cNvPr>
          <p:cNvSpPr txBox="1"/>
          <p:nvPr/>
        </p:nvSpPr>
        <p:spPr>
          <a:xfrm>
            <a:off x="5676900" y="8694"/>
            <a:ext cx="838200" cy="400110"/>
          </a:xfrm>
          <a:prstGeom prst="rect">
            <a:avLst/>
          </a:prstGeom>
          <a:noFill/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bg1">
                      <a:lumMod val="75000"/>
                      <a:alpha val="40000"/>
                    </a:schemeClr>
                  </a:outerShdw>
                </a:effectLst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3</a:t>
            </a:r>
            <a:endParaRPr lang="ko-KR" altLang="en-US" sz="2000" dirty="0">
              <a:solidFill>
                <a:schemeClr val="bg1"/>
              </a:solidFill>
              <a:effectLst>
                <a:outerShdw blurRad="50800" dist="38100" dir="2700000" algn="tl" rotWithShape="0">
                  <a:schemeClr val="bg1">
                    <a:lumMod val="75000"/>
                    <a:alpha val="40000"/>
                  </a:schemeClr>
                </a:outerShdw>
              </a:effectLst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A0CD96-ABA6-699A-B02F-0115F3E711D9}"/>
              </a:ext>
            </a:extLst>
          </p:cNvPr>
          <p:cNvSpPr txBox="1"/>
          <p:nvPr/>
        </p:nvSpPr>
        <p:spPr>
          <a:xfrm>
            <a:off x="1219198" y="527880"/>
            <a:ext cx="9753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1E3C7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프로젝트 수행내용</a:t>
            </a:r>
          </a:p>
        </p:txBody>
      </p:sp>
      <p:pic>
        <p:nvPicPr>
          <p:cNvPr id="36" name="Object 3">
            <a:extLst>
              <a:ext uri="{FF2B5EF4-FFF2-40B4-BE49-F238E27FC236}">
                <a16:creationId xmlns:a16="http://schemas.microsoft.com/office/drawing/2014/main" id="{7EBC45D5-F123-1827-A2C0-F0D67C9DB22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5400000" flipV="1">
            <a:off x="274988" y="3632690"/>
            <a:ext cx="4965422" cy="60628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545F2C6C-E172-597B-8C21-0F80580563F4}"/>
              </a:ext>
            </a:extLst>
          </p:cNvPr>
          <p:cNvSpPr txBox="1"/>
          <p:nvPr/>
        </p:nvSpPr>
        <p:spPr>
          <a:xfrm>
            <a:off x="102440" y="1413282"/>
            <a:ext cx="291869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 err="1">
                <a:solidFill>
                  <a:srgbClr val="1E3C72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메뉴별</a:t>
            </a:r>
            <a:endParaRPr lang="en-US" altLang="ko-KR" sz="3600" b="1" dirty="0">
              <a:solidFill>
                <a:srgbClr val="1E3C72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  <a:p>
            <a:pPr algn="ctr"/>
            <a:r>
              <a:rPr lang="ko-KR" altLang="en-US" sz="3600" b="1" dirty="0">
                <a:solidFill>
                  <a:srgbClr val="1E3C72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기능</a:t>
            </a:r>
            <a:endParaRPr lang="en-US" altLang="ko-KR" sz="3600" b="1" dirty="0">
              <a:solidFill>
                <a:srgbClr val="1E3C72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  <a:p>
            <a:pPr algn="ctr"/>
            <a:r>
              <a:rPr lang="en-US" altLang="ko-KR" sz="2400" b="1" dirty="0">
                <a:solidFill>
                  <a:srgbClr val="1E3C72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[</a:t>
            </a:r>
            <a:r>
              <a:rPr lang="ko-KR" altLang="en-US" sz="2400" b="1" dirty="0" err="1">
                <a:solidFill>
                  <a:srgbClr val="1E3C72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검색창</a:t>
            </a:r>
            <a:r>
              <a:rPr lang="en-US" altLang="ko-KR" sz="2400" b="1" dirty="0">
                <a:solidFill>
                  <a:srgbClr val="1E3C72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]</a:t>
            </a:r>
          </a:p>
          <a:p>
            <a:pPr algn="ctr"/>
            <a:endParaRPr lang="en-US" altLang="ko-KR" sz="3600" b="1" dirty="0">
              <a:solidFill>
                <a:srgbClr val="1E3C72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BF3623B-FBB5-AFF5-73BB-D68538AA1E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1137" y="1387874"/>
            <a:ext cx="3683857" cy="451345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1A04D49-5714-855D-2E07-9DA097E45F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2355" y="1394314"/>
            <a:ext cx="4281458" cy="212365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3FCCDF9-9A0D-8C95-F474-91B39DFDA04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8940"/>
          <a:stretch/>
        </p:blipFill>
        <p:spPr>
          <a:xfrm>
            <a:off x="7402355" y="3466550"/>
            <a:ext cx="4281458" cy="172143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37E78D8-292A-9AF9-8999-EBEE18D8E08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8940"/>
          <a:stretch/>
        </p:blipFill>
        <p:spPr>
          <a:xfrm>
            <a:off x="7402355" y="4186335"/>
            <a:ext cx="4281458" cy="1721435"/>
          </a:xfrm>
          <a:prstGeom prst="rect">
            <a:avLst/>
          </a:prstGeom>
        </p:spPr>
      </p:pic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E8C88EDF-6784-0B6E-C84A-7A11878474C1}"/>
              </a:ext>
            </a:extLst>
          </p:cNvPr>
          <p:cNvSpPr/>
          <p:nvPr/>
        </p:nvSpPr>
        <p:spPr>
          <a:xfrm>
            <a:off x="3877083" y="2094284"/>
            <a:ext cx="2218918" cy="319233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FDBF8B56-9E21-21E3-1853-2F07DF560FD6}"/>
              </a:ext>
            </a:extLst>
          </p:cNvPr>
          <p:cNvCxnSpPr>
            <a:cxnSpLocks/>
          </p:cNvCxnSpPr>
          <p:nvPr/>
        </p:nvCxnSpPr>
        <p:spPr>
          <a:xfrm flipH="1">
            <a:off x="6095998" y="2253900"/>
            <a:ext cx="1306357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B956CCCB-F25B-5283-CEBF-8B483A48EA37}"/>
              </a:ext>
            </a:extLst>
          </p:cNvPr>
          <p:cNvSpPr txBox="1"/>
          <p:nvPr/>
        </p:nvSpPr>
        <p:spPr>
          <a:xfrm>
            <a:off x="5060599" y="6091945"/>
            <a:ext cx="44040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err="1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메인창에서</a:t>
            </a:r>
            <a:r>
              <a:rPr lang="ko-KR" altLang="en-US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</a:t>
            </a:r>
            <a:r>
              <a:rPr lang="ko-KR" altLang="en-US" sz="1600" dirty="0" err="1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검색바</a:t>
            </a:r>
            <a:r>
              <a:rPr lang="ko-KR" altLang="en-US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</a:t>
            </a:r>
            <a:r>
              <a:rPr lang="ko-KR" altLang="en-US" sz="1600" dirty="0" err="1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클릭시</a:t>
            </a:r>
            <a:r>
              <a:rPr lang="en-US" altLang="ko-KR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</a:t>
            </a:r>
            <a:r>
              <a:rPr lang="ko-KR" altLang="en-US" sz="1600" dirty="0" err="1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검색창</a:t>
            </a:r>
            <a:r>
              <a:rPr lang="ko-KR" altLang="en-US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페이지로 이동</a:t>
            </a:r>
            <a:endParaRPr lang="en-US" altLang="ko-KR" sz="16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8559919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자유형: 도형 3">
            <a:extLst>
              <a:ext uri="{FF2B5EF4-FFF2-40B4-BE49-F238E27FC236}">
                <a16:creationId xmlns:a16="http://schemas.microsoft.com/office/drawing/2014/main" id="{CB7B3DA9-E450-D7A1-2BC4-5AAF5480F25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357368 w 12192000"/>
              <a:gd name="connsiteY0" fmla="*/ 203199 h 6858000"/>
              <a:gd name="connsiteX1" fmla="*/ 181429 w 12192000"/>
              <a:gd name="connsiteY1" fmla="*/ 379138 h 6858000"/>
              <a:gd name="connsiteX2" fmla="*/ 181429 w 12192000"/>
              <a:gd name="connsiteY2" fmla="*/ 6486117 h 6858000"/>
              <a:gd name="connsiteX3" fmla="*/ 357368 w 12192000"/>
              <a:gd name="connsiteY3" fmla="*/ 6662056 h 6858000"/>
              <a:gd name="connsiteX4" fmla="*/ 11834632 w 12192000"/>
              <a:gd name="connsiteY4" fmla="*/ 6662056 h 6858000"/>
              <a:gd name="connsiteX5" fmla="*/ 12010571 w 12192000"/>
              <a:gd name="connsiteY5" fmla="*/ 6486117 h 6858000"/>
              <a:gd name="connsiteX6" fmla="*/ 12010571 w 12192000"/>
              <a:gd name="connsiteY6" fmla="*/ 379138 h 6858000"/>
              <a:gd name="connsiteX7" fmla="*/ 11834632 w 12192000"/>
              <a:gd name="connsiteY7" fmla="*/ 203199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357368" y="203199"/>
                </a:moveTo>
                <a:cubicBezTo>
                  <a:pt x="260200" y="203199"/>
                  <a:pt x="181429" y="281970"/>
                  <a:pt x="181429" y="379138"/>
                </a:cubicBezTo>
                <a:lnTo>
                  <a:pt x="181429" y="6486117"/>
                </a:lnTo>
                <a:cubicBezTo>
                  <a:pt x="181429" y="6583285"/>
                  <a:pt x="260200" y="6662056"/>
                  <a:pt x="357368" y="6662056"/>
                </a:cubicBezTo>
                <a:lnTo>
                  <a:pt x="11834632" y="6662056"/>
                </a:lnTo>
                <a:cubicBezTo>
                  <a:pt x="11931800" y="6662056"/>
                  <a:pt x="12010571" y="6583285"/>
                  <a:pt x="12010571" y="6486117"/>
                </a:cubicBezTo>
                <a:lnTo>
                  <a:pt x="12010571" y="379138"/>
                </a:lnTo>
                <a:cubicBezTo>
                  <a:pt x="12010571" y="281970"/>
                  <a:pt x="11931800" y="203199"/>
                  <a:pt x="11834632" y="203199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7D7D6B68-D4DC-0B92-4AEE-3D6155000BA3}"/>
              </a:ext>
            </a:extLst>
          </p:cNvPr>
          <p:cNvSpPr/>
          <p:nvPr/>
        </p:nvSpPr>
        <p:spPr>
          <a:xfrm>
            <a:off x="5297830" y="0"/>
            <a:ext cx="1596339" cy="479055"/>
          </a:xfrm>
          <a:custGeom>
            <a:avLst/>
            <a:gdLst>
              <a:gd name="connsiteX0" fmla="*/ 0 w 1755763"/>
              <a:gd name="connsiteY0" fmla="*/ 0 h 689429"/>
              <a:gd name="connsiteX1" fmla="*/ 1755763 w 1755763"/>
              <a:gd name="connsiteY1" fmla="*/ 0 h 689429"/>
              <a:gd name="connsiteX2" fmla="*/ 1713736 w 1755763"/>
              <a:gd name="connsiteY2" fmla="*/ 135387 h 689429"/>
              <a:gd name="connsiteX3" fmla="*/ 877881 w 1755763"/>
              <a:gd name="connsiteY3" fmla="*/ 689429 h 689429"/>
              <a:gd name="connsiteX4" fmla="*/ 42026 w 1755763"/>
              <a:gd name="connsiteY4" fmla="*/ 135387 h 689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55763" h="689429">
                <a:moveTo>
                  <a:pt x="0" y="0"/>
                </a:moveTo>
                <a:lnTo>
                  <a:pt x="1755763" y="0"/>
                </a:lnTo>
                <a:lnTo>
                  <a:pt x="1713736" y="135387"/>
                </a:lnTo>
                <a:cubicBezTo>
                  <a:pt x="1576025" y="460974"/>
                  <a:pt x="1253632" y="689429"/>
                  <a:pt x="877881" y="689429"/>
                </a:cubicBezTo>
                <a:cubicBezTo>
                  <a:pt x="502131" y="689429"/>
                  <a:pt x="179738" y="460974"/>
                  <a:pt x="42026" y="1353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glow rad="1016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6FCE7664-1245-30C4-3259-3D3B7D4D4138}"/>
              </a:ext>
            </a:extLst>
          </p:cNvPr>
          <p:cNvSpPr/>
          <p:nvPr/>
        </p:nvSpPr>
        <p:spPr>
          <a:xfrm>
            <a:off x="5370517" y="0"/>
            <a:ext cx="1450963" cy="435428"/>
          </a:xfrm>
          <a:custGeom>
            <a:avLst/>
            <a:gdLst>
              <a:gd name="connsiteX0" fmla="*/ 0 w 1755763"/>
              <a:gd name="connsiteY0" fmla="*/ 0 h 689429"/>
              <a:gd name="connsiteX1" fmla="*/ 1755763 w 1755763"/>
              <a:gd name="connsiteY1" fmla="*/ 0 h 689429"/>
              <a:gd name="connsiteX2" fmla="*/ 1713736 w 1755763"/>
              <a:gd name="connsiteY2" fmla="*/ 135387 h 689429"/>
              <a:gd name="connsiteX3" fmla="*/ 877881 w 1755763"/>
              <a:gd name="connsiteY3" fmla="*/ 689429 h 689429"/>
              <a:gd name="connsiteX4" fmla="*/ 42026 w 1755763"/>
              <a:gd name="connsiteY4" fmla="*/ 135387 h 689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55763" h="689429">
                <a:moveTo>
                  <a:pt x="0" y="0"/>
                </a:moveTo>
                <a:lnTo>
                  <a:pt x="1755763" y="0"/>
                </a:lnTo>
                <a:lnTo>
                  <a:pt x="1713736" y="135387"/>
                </a:lnTo>
                <a:cubicBezTo>
                  <a:pt x="1576025" y="460974"/>
                  <a:pt x="1253632" y="689429"/>
                  <a:pt x="877881" y="689429"/>
                </a:cubicBezTo>
                <a:cubicBezTo>
                  <a:pt x="502131" y="689429"/>
                  <a:pt x="179738" y="460974"/>
                  <a:pt x="42026" y="135387"/>
                </a:cubicBezTo>
                <a:close/>
              </a:path>
            </a:pathLst>
          </a:custGeom>
          <a:gradFill>
            <a:gsLst>
              <a:gs pos="0">
                <a:srgbClr val="1E3C72"/>
              </a:gs>
              <a:gs pos="100000">
                <a:srgbClr val="2A5298"/>
              </a:gs>
            </a:gsLst>
            <a:lin ang="5400000" scaled="0"/>
          </a:gradFill>
          <a:ln>
            <a:noFill/>
          </a:ln>
          <a:effectLst>
            <a:glow rad="1016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4EA4B8-0CF5-6E45-7613-889423A7F5BC}"/>
              </a:ext>
            </a:extLst>
          </p:cNvPr>
          <p:cNvSpPr txBox="1"/>
          <p:nvPr/>
        </p:nvSpPr>
        <p:spPr>
          <a:xfrm>
            <a:off x="5676900" y="8694"/>
            <a:ext cx="838200" cy="400110"/>
          </a:xfrm>
          <a:prstGeom prst="rect">
            <a:avLst/>
          </a:prstGeom>
          <a:noFill/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bg1">
                      <a:lumMod val="75000"/>
                      <a:alpha val="40000"/>
                    </a:schemeClr>
                  </a:outerShdw>
                </a:effectLst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3</a:t>
            </a:r>
            <a:endParaRPr lang="ko-KR" altLang="en-US" sz="2000" dirty="0">
              <a:solidFill>
                <a:schemeClr val="bg1"/>
              </a:solidFill>
              <a:effectLst>
                <a:outerShdw blurRad="50800" dist="38100" dir="2700000" algn="tl" rotWithShape="0">
                  <a:schemeClr val="bg1">
                    <a:lumMod val="75000"/>
                    <a:alpha val="40000"/>
                  </a:schemeClr>
                </a:outerShdw>
              </a:effectLst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A0CD96-ABA6-699A-B02F-0115F3E711D9}"/>
              </a:ext>
            </a:extLst>
          </p:cNvPr>
          <p:cNvSpPr txBox="1"/>
          <p:nvPr/>
        </p:nvSpPr>
        <p:spPr>
          <a:xfrm>
            <a:off x="1219198" y="527880"/>
            <a:ext cx="9753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1E3C7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프로젝트 수행내용</a:t>
            </a:r>
          </a:p>
        </p:txBody>
      </p:sp>
      <p:pic>
        <p:nvPicPr>
          <p:cNvPr id="36" name="Object 3">
            <a:extLst>
              <a:ext uri="{FF2B5EF4-FFF2-40B4-BE49-F238E27FC236}">
                <a16:creationId xmlns:a16="http://schemas.microsoft.com/office/drawing/2014/main" id="{7EBC45D5-F123-1827-A2C0-F0D67C9DB22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5400000" flipV="1">
            <a:off x="274988" y="3632690"/>
            <a:ext cx="4965422" cy="60628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545F2C6C-E172-597B-8C21-0F80580563F4}"/>
              </a:ext>
            </a:extLst>
          </p:cNvPr>
          <p:cNvSpPr txBox="1"/>
          <p:nvPr/>
        </p:nvSpPr>
        <p:spPr>
          <a:xfrm>
            <a:off x="102440" y="1413282"/>
            <a:ext cx="291869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 err="1">
                <a:solidFill>
                  <a:srgbClr val="1E3C72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메뉴별</a:t>
            </a:r>
            <a:endParaRPr lang="en-US" altLang="ko-KR" sz="3600" b="1" dirty="0">
              <a:solidFill>
                <a:srgbClr val="1E3C72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  <a:p>
            <a:pPr algn="ctr"/>
            <a:r>
              <a:rPr lang="ko-KR" altLang="en-US" sz="3600" b="1" dirty="0">
                <a:solidFill>
                  <a:srgbClr val="1E3C72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기능</a:t>
            </a:r>
            <a:endParaRPr lang="en-US" altLang="ko-KR" sz="3600" b="1" dirty="0">
              <a:solidFill>
                <a:srgbClr val="1E3C72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  <a:p>
            <a:pPr algn="ctr"/>
            <a:r>
              <a:rPr lang="en-US" altLang="ko-KR" sz="2400" b="1" dirty="0">
                <a:solidFill>
                  <a:srgbClr val="1E3C72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[</a:t>
            </a:r>
            <a:r>
              <a:rPr lang="ko-KR" altLang="en-US" sz="2400" b="1" dirty="0" err="1">
                <a:solidFill>
                  <a:srgbClr val="1E3C72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검색창</a:t>
            </a:r>
            <a:r>
              <a:rPr lang="en-US" altLang="ko-KR" sz="2400" b="1" dirty="0">
                <a:solidFill>
                  <a:srgbClr val="1E3C72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]</a:t>
            </a:r>
          </a:p>
          <a:p>
            <a:pPr algn="ctr"/>
            <a:endParaRPr lang="en-US" altLang="ko-KR" sz="3600" b="1" dirty="0">
              <a:solidFill>
                <a:srgbClr val="1E3C72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508FE1A-1967-6A7B-6B11-B1A8E8E716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2172" y="1180293"/>
            <a:ext cx="8033411" cy="39702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4BC507-B1FC-1CDE-9B45-E93EA1EAD807}"/>
              </a:ext>
            </a:extLst>
          </p:cNvPr>
          <p:cNvSpPr txBox="1"/>
          <p:nvPr/>
        </p:nvSpPr>
        <p:spPr>
          <a:xfrm>
            <a:off x="3841398" y="5295610"/>
            <a:ext cx="7131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+mn-ea"/>
              </a:rPr>
              <a:t>원하는 콘텐츠를 </a:t>
            </a:r>
            <a:r>
              <a:rPr lang="ko-KR" altLang="en-US" sz="1600" dirty="0" err="1">
                <a:latin typeface="+mn-ea"/>
              </a:rPr>
              <a:t>찾기위한</a:t>
            </a:r>
            <a:r>
              <a:rPr lang="ko-KR" altLang="en-US" sz="1600" dirty="0">
                <a:latin typeface="+mn-ea"/>
              </a:rPr>
              <a:t> 키워드를 검색하면</a:t>
            </a:r>
            <a:endParaRPr lang="en-US" altLang="ko-KR" sz="1600" dirty="0">
              <a:latin typeface="+mn-ea"/>
            </a:endParaRPr>
          </a:p>
          <a:p>
            <a:pPr algn="ctr"/>
            <a:r>
              <a:rPr lang="ko-KR" altLang="en-US" sz="1600" dirty="0">
                <a:latin typeface="+mn-ea"/>
              </a:rPr>
              <a:t>키워드가 포함된 콘텐츠들을 </a:t>
            </a:r>
            <a:r>
              <a:rPr lang="en-US" altLang="ko-KR" sz="1600" dirty="0">
                <a:latin typeface="+mn-ea"/>
              </a:rPr>
              <a:t>(</a:t>
            </a:r>
            <a:r>
              <a:rPr lang="ko-KR" altLang="en-US" sz="1600" dirty="0">
                <a:latin typeface="+mn-ea"/>
              </a:rPr>
              <a:t>모든 </a:t>
            </a:r>
            <a:r>
              <a:rPr lang="en-US" altLang="ko-KR" sz="1600" dirty="0">
                <a:latin typeface="+mn-ea"/>
              </a:rPr>
              <a:t>OTT </a:t>
            </a:r>
            <a:r>
              <a:rPr lang="ko-KR" altLang="en-US" sz="1600" dirty="0">
                <a:latin typeface="+mn-ea"/>
              </a:rPr>
              <a:t>콘텐츠들을 통합하여</a:t>
            </a:r>
            <a:r>
              <a:rPr lang="en-US" altLang="ko-KR" sz="1600" dirty="0">
                <a:latin typeface="+mn-ea"/>
              </a:rPr>
              <a:t>)</a:t>
            </a:r>
            <a:r>
              <a:rPr lang="ko-KR" altLang="en-US" sz="1600" dirty="0">
                <a:latin typeface="+mn-ea"/>
              </a:rPr>
              <a:t> 한눈에 볼 수 있음</a:t>
            </a:r>
            <a:endParaRPr lang="en-US" altLang="ko-KR" sz="16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9395028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자유형: 도형 3">
            <a:extLst>
              <a:ext uri="{FF2B5EF4-FFF2-40B4-BE49-F238E27FC236}">
                <a16:creationId xmlns:a16="http://schemas.microsoft.com/office/drawing/2014/main" id="{CB7B3DA9-E450-D7A1-2BC4-5AAF5480F25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357368 w 12192000"/>
              <a:gd name="connsiteY0" fmla="*/ 203199 h 6858000"/>
              <a:gd name="connsiteX1" fmla="*/ 181429 w 12192000"/>
              <a:gd name="connsiteY1" fmla="*/ 379138 h 6858000"/>
              <a:gd name="connsiteX2" fmla="*/ 181429 w 12192000"/>
              <a:gd name="connsiteY2" fmla="*/ 6486117 h 6858000"/>
              <a:gd name="connsiteX3" fmla="*/ 357368 w 12192000"/>
              <a:gd name="connsiteY3" fmla="*/ 6662056 h 6858000"/>
              <a:gd name="connsiteX4" fmla="*/ 11834632 w 12192000"/>
              <a:gd name="connsiteY4" fmla="*/ 6662056 h 6858000"/>
              <a:gd name="connsiteX5" fmla="*/ 12010571 w 12192000"/>
              <a:gd name="connsiteY5" fmla="*/ 6486117 h 6858000"/>
              <a:gd name="connsiteX6" fmla="*/ 12010571 w 12192000"/>
              <a:gd name="connsiteY6" fmla="*/ 379138 h 6858000"/>
              <a:gd name="connsiteX7" fmla="*/ 11834632 w 12192000"/>
              <a:gd name="connsiteY7" fmla="*/ 203199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357368" y="203199"/>
                </a:moveTo>
                <a:cubicBezTo>
                  <a:pt x="260200" y="203199"/>
                  <a:pt x="181429" y="281970"/>
                  <a:pt x="181429" y="379138"/>
                </a:cubicBezTo>
                <a:lnTo>
                  <a:pt x="181429" y="6486117"/>
                </a:lnTo>
                <a:cubicBezTo>
                  <a:pt x="181429" y="6583285"/>
                  <a:pt x="260200" y="6662056"/>
                  <a:pt x="357368" y="6662056"/>
                </a:cubicBezTo>
                <a:lnTo>
                  <a:pt x="11834632" y="6662056"/>
                </a:lnTo>
                <a:cubicBezTo>
                  <a:pt x="11931800" y="6662056"/>
                  <a:pt x="12010571" y="6583285"/>
                  <a:pt x="12010571" y="6486117"/>
                </a:cubicBezTo>
                <a:lnTo>
                  <a:pt x="12010571" y="379138"/>
                </a:lnTo>
                <a:cubicBezTo>
                  <a:pt x="12010571" y="281970"/>
                  <a:pt x="11931800" y="203199"/>
                  <a:pt x="11834632" y="203199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7D7D6B68-D4DC-0B92-4AEE-3D6155000BA3}"/>
              </a:ext>
            </a:extLst>
          </p:cNvPr>
          <p:cNvSpPr/>
          <p:nvPr/>
        </p:nvSpPr>
        <p:spPr>
          <a:xfrm>
            <a:off x="5297830" y="0"/>
            <a:ext cx="1596339" cy="479055"/>
          </a:xfrm>
          <a:custGeom>
            <a:avLst/>
            <a:gdLst>
              <a:gd name="connsiteX0" fmla="*/ 0 w 1755763"/>
              <a:gd name="connsiteY0" fmla="*/ 0 h 689429"/>
              <a:gd name="connsiteX1" fmla="*/ 1755763 w 1755763"/>
              <a:gd name="connsiteY1" fmla="*/ 0 h 689429"/>
              <a:gd name="connsiteX2" fmla="*/ 1713736 w 1755763"/>
              <a:gd name="connsiteY2" fmla="*/ 135387 h 689429"/>
              <a:gd name="connsiteX3" fmla="*/ 877881 w 1755763"/>
              <a:gd name="connsiteY3" fmla="*/ 689429 h 689429"/>
              <a:gd name="connsiteX4" fmla="*/ 42026 w 1755763"/>
              <a:gd name="connsiteY4" fmla="*/ 135387 h 689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55763" h="689429">
                <a:moveTo>
                  <a:pt x="0" y="0"/>
                </a:moveTo>
                <a:lnTo>
                  <a:pt x="1755763" y="0"/>
                </a:lnTo>
                <a:lnTo>
                  <a:pt x="1713736" y="135387"/>
                </a:lnTo>
                <a:cubicBezTo>
                  <a:pt x="1576025" y="460974"/>
                  <a:pt x="1253632" y="689429"/>
                  <a:pt x="877881" y="689429"/>
                </a:cubicBezTo>
                <a:cubicBezTo>
                  <a:pt x="502131" y="689429"/>
                  <a:pt x="179738" y="460974"/>
                  <a:pt x="42026" y="1353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glow rad="1016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6FCE7664-1245-30C4-3259-3D3B7D4D4138}"/>
              </a:ext>
            </a:extLst>
          </p:cNvPr>
          <p:cNvSpPr/>
          <p:nvPr/>
        </p:nvSpPr>
        <p:spPr>
          <a:xfrm>
            <a:off x="5370517" y="0"/>
            <a:ext cx="1450963" cy="435428"/>
          </a:xfrm>
          <a:custGeom>
            <a:avLst/>
            <a:gdLst>
              <a:gd name="connsiteX0" fmla="*/ 0 w 1755763"/>
              <a:gd name="connsiteY0" fmla="*/ 0 h 689429"/>
              <a:gd name="connsiteX1" fmla="*/ 1755763 w 1755763"/>
              <a:gd name="connsiteY1" fmla="*/ 0 h 689429"/>
              <a:gd name="connsiteX2" fmla="*/ 1713736 w 1755763"/>
              <a:gd name="connsiteY2" fmla="*/ 135387 h 689429"/>
              <a:gd name="connsiteX3" fmla="*/ 877881 w 1755763"/>
              <a:gd name="connsiteY3" fmla="*/ 689429 h 689429"/>
              <a:gd name="connsiteX4" fmla="*/ 42026 w 1755763"/>
              <a:gd name="connsiteY4" fmla="*/ 135387 h 689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55763" h="689429">
                <a:moveTo>
                  <a:pt x="0" y="0"/>
                </a:moveTo>
                <a:lnTo>
                  <a:pt x="1755763" y="0"/>
                </a:lnTo>
                <a:lnTo>
                  <a:pt x="1713736" y="135387"/>
                </a:lnTo>
                <a:cubicBezTo>
                  <a:pt x="1576025" y="460974"/>
                  <a:pt x="1253632" y="689429"/>
                  <a:pt x="877881" y="689429"/>
                </a:cubicBezTo>
                <a:cubicBezTo>
                  <a:pt x="502131" y="689429"/>
                  <a:pt x="179738" y="460974"/>
                  <a:pt x="42026" y="135387"/>
                </a:cubicBezTo>
                <a:close/>
              </a:path>
            </a:pathLst>
          </a:custGeom>
          <a:gradFill>
            <a:gsLst>
              <a:gs pos="0">
                <a:srgbClr val="1E3C72"/>
              </a:gs>
              <a:gs pos="100000">
                <a:srgbClr val="2A5298"/>
              </a:gs>
            </a:gsLst>
            <a:lin ang="5400000" scaled="0"/>
          </a:gradFill>
          <a:ln>
            <a:noFill/>
          </a:ln>
          <a:effectLst>
            <a:glow rad="1016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4EA4B8-0CF5-6E45-7613-889423A7F5BC}"/>
              </a:ext>
            </a:extLst>
          </p:cNvPr>
          <p:cNvSpPr txBox="1"/>
          <p:nvPr/>
        </p:nvSpPr>
        <p:spPr>
          <a:xfrm>
            <a:off x="5676900" y="8694"/>
            <a:ext cx="838200" cy="400110"/>
          </a:xfrm>
          <a:prstGeom prst="rect">
            <a:avLst/>
          </a:prstGeom>
          <a:noFill/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bg1">
                      <a:lumMod val="75000"/>
                      <a:alpha val="40000"/>
                    </a:schemeClr>
                  </a:outerShdw>
                </a:effectLst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3</a:t>
            </a:r>
            <a:endParaRPr lang="ko-KR" altLang="en-US" sz="2000" dirty="0">
              <a:solidFill>
                <a:schemeClr val="bg1"/>
              </a:solidFill>
              <a:effectLst>
                <a:outerShdw blurRad="50800" dist="38100" dir="2700000" algn="tl" rotWithShape="0">
                  <a:schemeClr val="bg1">
                    <a:lumMod val="75000"/>
                    <a:alpha val="40000"/>
                  </a:schemeClr>
                </a:outerShdw>
              </a:effectLst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A0CD96-ABA6-699A-B02F-0115F3E711D9}"/>
              </a:ext>
            </a:extLst>
          </p:cNvPr>
          <p:cNvSpPr txBox="1"/>
          <p:nvPr/>
        </p:nvSpPr>
        <p:spPr>
          <a:xfrm>
            <a:off x="1219198" y="527880"/>
            <a:ext cx="9753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1E3C7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프로젝트 수행내용</a:t>
            </a:r>
          </a:p>
        </p:txBody>
      </p:sp>
      <p:pic>
        <p:nvPicPr>
          <p:cNvPr id="36" name="Object 3">
            <a:extLst>
              <a:ext uri="{FF2B5EF4-FFF2-40B4-BE49-F238E27FC236}">
                <a16:creationId xmlns:a16="http://schemas.microsoft.com/office/drawing/2014/main" id="{7EBC45D5-F123-1827-A2C0-F0D67C9DB22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5400000" flipV="1">
            <a:off x="274988" y="3632690"/>
            <a:ext cx="4965422" cy="60628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545F2C6C-E172-597B-8C21-0F80580563F4}"/>
              </a:ext>
            </a:extLst>
          </p:cNvPr>
          <p:cNvSpPr txBox="1"/>
          <p:nvPr/>
        </p:nvSpPr>
        <p:spPr>
          <a:xfrm>
            <a:off x="102440" y="1413282"/>
            <a:ext cx="291869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 err="1">
                <a:solidFill>
                  <a:srgbClr val="1E3C72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메뉴별</a:t>
            </a:r>
            <a:endParaRPr lang="en-US" altLang="ko-KR" sz="3600" b="1" dirty="0">
              <a:solidFill>
                <a:srgbClr val="1E3C72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  <a:p>
            <a:pPr algn="ctr"/>
            <a:r>
              <a:rPr lang="ko-KR" altLang="en-US" sz="3600" b="1" dirty="0">
                <a:solidFill>
                  <a:srgbClr val="1E3C72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기능</a:t>
            </a:r>
            <a:endParaRPr lang="en-US" altLang="ko-KR" sz="3600" b="1" dirty="0">
              <a:solidFill>
                <a:srgbClr val="1E3C72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  <a:p>
            <a:pPr algn="ctr"/>
            <a:r>
              <a:rPr lang="en-US" altLang="ko-KR" sz="2400" b="1" dirty="0">
                <a:solidFill>
                  <a:srgbClr val="1E3C72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[</a:t>
            </a:r>
            <a:r>
              <a:rPr lang="ko-KR" altLang="en-US" sz="2400" b="1" dirty="0" err="1">
                <a:solidFill>
                  <a:srgbClr val="1E3C72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검색창</a:t>
            </a:r>
            <a:r>
              <a:rPr lang="en-US" altLang="ko-KR" sz="2400" b="1" dirty="0">
                <a:solidFill>
                  <a:srgbClr val="1E3C72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]</a:t>
            </a:r>
          </a:p>
          <a:p>
            <a:pPr algn="ctr"/>
            <a:endParaRPr lang="en-US" altLang="ko-KR" sz="3600" b="1" dirty="0">
              <a:solidFill>
                <a:srgbClr val="1E3C72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508FE1A-1967-6A7B-6B11-B1A8E8E7165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650" r="9780"/>
          <a:stretch/>
        </p:blipFill>
        <p:spPr>
          <a:xfrm>
            <a:off x="2947533" y="1180293"/>
            <a:ext cx="4542473" cy="289407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4BC507-B1FC-1CDE-9B45-E93EA1EAD807}"/>
              </a:ext>
            </a:extLst>
          </p:cNvPr>
          <p:cNvSpPr txBox="1"/>
          <p:nvPr/>
        </p:nvSpPr>
        <p:spPr>
          <a:xfrm>
            <a:off x="7785136" y="2475111"/>
            <a:ext cx="39989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+mn-ea"/>
              </a:rPr>
              <a:t>원하는 콘텐츠를 클릭 시</a:t>
            </a:r>
            <a:endParaRPr lang="en-US" altLang="ko-KR" sz="1600" dirty="0">
              <a:latin typeface="+mn-ea"/>
            </a:endParaRPr>
          </a:p>
          <a:p>
            <a:pPr algn="ctr"/>
            <a:r>
              <a:rPr lang="ko-KR" altLang="en-US" sz="1600" dirty="0">
                <a:latin typeface="+mn-ea"/>
              </a:rPr>
              <a:t>해당 콘텐츠의 상세페이지로 이동</a:t>
            </a:r>
            <a:endParaRPr lang="en-US" altLang="ko-KR" sz="1600" dirty="0">
              <a:latin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1708265-FD3A-204E-5EC0-4E9956DD35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9525" y="3132532"/>
            <a:ext cx="4382260" cy="3197588"/>
          </a:xfrm>
          <a:prstGeom prst="rect">
            <a:avLst/>
          </a:prstGeom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385D2C93-5679-A4CC-E2F1-994BDF6EB60C}"/>
              </a:ext>
            </a:extLst>
          </p:cNvPr>
          <p:cNvSpPr/>
          <p:nvPr/>
        </p:nvSpPr>
        <p:spPr>
          <a:xfrm>
            <a:off x="4055095" y="1949826"/>
            <a:ext cx="927452" cy="1247464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9EC132BF-C876-62FD-2E3B-B23FA15BFBA6}"/>
              </a:ext>
            </a:extLst>
          </p:cNvPr>
          <p:cNvCxnSpPr>
            <a:cxnSpLocks/>
            <a:stCxn id="6" idx="1"/>
          </p:cNvCxnSpPr>
          <p:nvPr/>
        </p:nvCxnSpPr>
        <p:spPr>
          <a:xfrm flipH="1" flipV="1">
            <a:off x="4937425" y="3155441"/>
            <a:ext cx="2712100" cy="157588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932871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64B47E08-7419-98B9-51F2-E11D28A81C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95" t="318" r="-2595" b="-318"/>
          <a:stretch/>
        </p:blipFill>
        <p:spPr>
          <a:xfrm>
            <a:off x="3021137" y="1006935"/>
            <a:ext cx="7020178" cy="5525721"/>
          </a:xfrm>
          <a:prstGeom prst="rect">
            <a:avLst/>
          </a:prstGeom>
        </p:spPr>
      </p:pic>
      <p:sp>
        <p:nvSpPr>
          <p:cNvPr id="4" name="자유형: 도형 3">
            <a:extLst>
              <a:ext uri="{FF2B5EF4-FFF2-40B4-BE49-F238E27FC236}">
                <a16:creationId xmlns:a16="http://schemas.microsoft.com/office/drawing/2014/main" id="{CB7B3DA9-E450-D7A1-2BC4-5AAF5480F25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357368 w 12192000"/>
              <a:gd name="connsiteY0" fmla="*/ 203199 h 6858000"/>
              <a:gd name="connsiteX1" fmla="*/ 181429 w 12192000"/>
              <a:gd name="connsiteY1" fmla="*/ 379138 h 6858000"/>
              <a:gd name="connsiteX2" fmla="*/ 181429 w 12192000"/>
              <a:gd name="connsiteY2" fmla="*/ 6486117 h 6858000"/>
              <a:gd name="connsiteX3" fmla="*/ 357368 w 12192000"/>
              <a:gd name="connsiteY3" fmla="*/ 6662056 h 6858000"/>
              <a:gd name="connsiteX4" fmla="*/ 11834632 w 12192000"/>
              <a:gd name="connsiteY4" fmla="*/ 6662056 h 6858000"/>
              <a:gd name="connsiteX5" fmla="*/ 12010571 w 12192000"/>
              <a:gd name="connsiteY5" fmla="*/ 6486117 h 6858000"/>
              <a:gd name="connsiteX6" fmla="*/ 12010571 w 12192000"/>
              <a:gd name="connsiteY6" fmla="*/ 379138 h 6858000"/>
              <a:gd name="connsiteX7" fmla="*/ 11834632 w 12192000"/>
              <a:gd name="connsiteY7" fmla="*/ 203199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357368" y="203199"/>
                </a:moveTo>
                <a:cubicBezTo>
                  <a:pt x="260200" y="203199"/>
                  <a:pt x="181429" y="281970"/>
                  <a:pt x="181429" y="379138"/>
                </a:cubicBezTo>
                <a:lnTo>
                  <a:pt x="181429" y="6486117"/>
                </a:lnTo>
                <a:cubicBezTo>
                  <a:pt x="181429" y="6583285"/>
                  <a:pt x="260200" y="6662056"/>
                  <a:pt x="357368" y="6662056"/>
                </a:cubicBezTo>
                <a:lnTo>
                  <a:pt x="11834632" y="6662056"/>
                </a:lnTo>
                <a:cubicBezTo>
                  <a:pt x="11931800" y="6662056"/>
                  <a:pt x="12010571" y="6583285"/>
                  <a:pt x="12010571" y="6486117"/>
                </a:cubicBezTo>
                <a:lnTo>
                  <a:pt x="12010571" y="379138"/>
                </a:lnTo>
                <a:cubicBezTo>
                  <a:pt x="12010571" y="281970"/>
                  <a:pt x="11931800" y="203199"/>
                  <a:pt x="11834632" y="203199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7D7D6B68-D4DC-0B92-4AEE-3D6155000BA3}"/>
              </a:ext>
            </a:extLst>
          </p:cNvPr>
          <p:cNvSpPr/>
          <p:nvPr/>
        </p:nvSpPr>
        <p:spPr>
          <a:xfrm>
            <a:off x="5297830" y="0"/>
            <a:ext cx="1596339" cy="479055"/>
          </a:xfrm>
          <a:custGeom>
            <a:avLst/>
            <a:gdLst>
              <a:gd name="connsiteX0" fmla="*/ 0 w 1755763"/>
              <a:gd name="connsiteY0" fmla="*/ 0 h 689429"/>
              <a:gd name="connsiteX1" fmla="*/ 1755763 w 1755763"/>
              <a:gd name="connsiteY1" fmla="*/ 0 h 689429"/>
              <a:gd name="connsiteX2" fmla="*/ 1713736 w 1755763"/>
              <a:gd name="connsiteY2" fmla="*/ 135387 h 689429"/>
              <a:gd name="connsiteX3" fmla="*/ 877881 w 1755763"/>
              <a:gd name="connsiteY3" fmla="*/ 689429 h 689429"/>
              <a:gd name="connsiteX4" fmla="*/ 42026 w 1755763"/>
              <a:gd name="connsiteY4" fmla="*/ 135387 h 689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55763" h="689429">
                <a:moveTo>
                  <a:pt x="0" y="0"/>
                </a:moveTo>
                <a:lnTo>
                  <a:pt x="1755763" y="0"/>
                </a:lnTo>
                <a:lnTo>
                  <a:pt x="1713736" y="135387"/>
                </a:lnTo>
                <a:cubicBezTo>
                  <a:pt x="1576025" y="460974"/>
                  <a:pt x="1253632" y="689429"/>
                  <a:pt x="877881" y="689429"/>
                </a:cubicBezTo>
                <a:cubicBezTo>
                  <a:pt x="502131" y="689429"/>
                  <a:pt x="179738" y="460974"/>
                  <a:pt x="42026" y="1353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glow rad="1016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6FCE7664-1245-30C4-3259-3D3B7D4D4138}"/>
              </a:ext>
            </a:extLst>
          </p:cNvPr>
          <p:cNvSpPr/>
          <p:nvPr/>
        </p:nvSpPr>
        <p:spPr>
          <a:xfrm>
            <a:off x="5370517" y="0"/>
            <a:ext cx="1450963" cy="435428"/>
          </a:xfrm>
          <a:custGeom>
            <a:avLst/>
            <a:gdLst>
              <a:gd name="connsiteX0" fmla="*/ 0 w 1755763"/>
              <a:gd name="connsiteY0" fmla="*/ 0 h 689429"/>
              <a:gd name="connsiteX1" fmla="*/ 1755763 w 1755763"/>
              <a:gd name="connsiteY1" fmla="*/ 0 h 689429"/>
              <a:gd name="connsiteX2" fmla="*/ 1713736 w 1755763"/>
              <a:gd name="connsiteY2" fmla="*/ 135387 h 689429"/>
              <a:gd name="connsiteX3" fmla="*/ 877881 w 1755763"/>
              <a:gd name="connsiteY3" fmla="*/ 689429 h 689429"/>
              <a:gd name="connsiteX4" fmla="*/ 42026 w 1755763"/>
              <a:gd name="connsiteY4" fmla="*/ 135387 h 689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55763" h="689429">
                <a:moveTo>
                  <a:pt x="0" y="0"/>
                </a:moveTo>
                <a:lnTo>
                  <a:pt x="1755763" y="0"/>
                </a:lnTo>
                <a:lnTo>
                  <a:pt x="1713736" y="135387"/>
                </a:lnTo>
                <a:cubicBezTo>
                  <a:pt x="1576025" y="460974"/>
                  <a:pt x="1253632" y="689429"/>
                  <a:pt x="877881" y="689429"/>
                </a:cubicBezTo>
                <a:cubicBezTo>
                  <a:pt x="502131" y="689429"/>
                  <a:pt x="179738" y="460974"/>
                  <a:pt x="42026" y="135387"/>
                </a:cubicBezTo>
                <a:close/>
              </a:path>
            </a:pathLst>
          </a:custGeom>
          <a:gradFill>
            <a:gsLst>
              <a:gs pos="0">
                <a:srgbClr val="1E3C72"/>
              </a:gs>
              <a:gs pos="100000">
                <a:srgbClr val="2A5298"/>
              </a:gs>
            </a:gsLst>
            <a:lin ang="5400000" scaled="0"/>
          </a:gradFill>
          <a:ln>
            <a:noFill/>
          </a:ln>
          <a:effectLst>
            <a:glow rad="1016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4EA4B8-0CF5-6E45-7613-889423A7F5BC}"/>
              </a:ext>
            </a:extLst>
          </p:cNvPr>
          <p:cNvSpPr txBox="1"/>
          <p:nvPr/>
        </p:nvSpPr>
        <p:spPr>
          <a:xfrm>
            <a:off x="5676900" y="8694"/>
            <a:ext cx="838200" cy="400110"/>
          </a:xfrm>
          <a:prstGeom prst="rect">
            <a:avLst/>
          </a:prstGeom>
          <a:noFill/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bg1">
                      <a:lumMod val="75000"/>
                      <a:alpha val="40000"/>
                    </a:schemeClr>
                  </a:outerShdw>
                </a:effectLst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3</a:t>
            </a:r>
            <a:endParaRPr lang="ko-KR" altLang="en-US" sz="2000" dirty="0">
              <a:solidFill>
                <a:schemeClr val="bg1"/>
              </a:solidFill>
              <a:effectLst>
                <a:outerShdw blurRad="50800" dist="38100" dir="2700000" algn="tl" rotWithShape="0">
                  <a:schemeClr val="bg1">
                    <a:lumMod val="75000"/>
                    <a:alpha val="40000"/>
                  </a:schemeClr>
                </a:outerShdw>
              </a:effectLst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A0CD96-ABA6-699A-B02F-0115F3E711D9}"/>
              </a:ext>
            </a:extLst>
          </p:cNvPr>
          <p:cNvSpPr txBox="1"/>
          <p:nvPr/>
        </p:nvSpPr>
        <p:spPr>
          <a:xfrm>
            <a:off x="1219198" y="527880"/>
            <a:ext cx="9753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1E3C7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프로젝트 수행내용</a:t>
            </a:r>
          </a:p>
        </p:txBody>
      </p:sp>
      <p:pic>
        <p:nvPicPr>
          <p:cNvPr id="36" name="Object 3">
            <a:extLst>
              <a:ext uri="{FF2B5EF4-FFF2-40B4-BE49-F238E27FC236}">
                <a16:creationId xmlns:a16="http://schemas.microsoft.com/office/drawing/2014/main" id="{7EBC45D5-F123-1827-A2C0-F0D67C9DB22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5400000" flipV="1">
            <a:off x="274988" y="3632690"/>
            <a:ext cx="4965422" cy="60628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545F2C6C-E172-597B-8C21-0F80580563F4}"/>
              </a:ext>
            </a:extLst>
          </p:cNvPr>
          <p:cNvSpPr txBox="1"/>
          <p:nvPr/>
        </p:nvSpPr>
        <p:spPr>
          <a:xfrm>
            <a:off x="102440" y="1413282"/>
            <a:ext cx="2918697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 err="1">
                <a:solidFill>
                  <a:srgbClr val="1E3C72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메뉴별</a:t>
            </a:r>
            <a:endParaRPr lang="en-US" altLang="ko-KR" sz="3600" b="1" dirty="0">
              <a:solidFill>
                <a:srgbClr val="1E3C72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  <a:p>
            <a:pPr algn="ctr"/>
            <a:r>
              <a:rPr lang="ko-KR" altLang="en-US" sz="3600" b="1" dirty="0">
                <a:solidFill>
                  <a:srgbClr val="1E3C72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기능</a:t>
            </a:r>
            <a:endParaRPr lang="en-US" altLang="ko-KR" sz="3600" b="1" dirty="0">
              <a:solidFill>
                <a:srgbClr val="1E3C72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  <a:p>
            <a:pPr algn="ctr"/>
            <a:r>
              <a:rPr lang="en-US" altLang="ko-KR" sz="2400" b="1" dirty="0">
                <a:solidFill>
                  <a:srgbClr val="1E3C72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[</a:t>
            </a:r>
            <a:r>
              <a:rPr lang="ko-KR" altLang="en-US" sz="2400" b="1" dirty="0">
                <a:solidFill>
                  <a:srgbClr val="1E3C72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마이페이지</a:t>
            </a:r>
            <a:endParaRPr lang="en-US" altLang="ko-KR" sz="2400" b="1" dirty="0">
              <a:solidFill>
                <a:srgbClr val="1E3C72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algn="ctr"/>
            <a:r>
              <a:rPr lang="en-US" altLang="ko-KR" sz="2400" b="1" dirty="0">
                <a:solidFill>
                  <a:srgbClr val="1E3C72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-</a:t>
            </a:r>
            <a:r>
              <a:rPr lang="ko-KR" altLang="en-US" sz="2400" b="1" dirty="0">
                <a:solidFill>
                  <a:srgbClr val="1E3C72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나의 정보</a:t>
            </a:r>
            <a:r>
              <a:rPr lang="en-US" altLang="ko-KR" sz="2400" b="1" dirty="0">
                <a:solidFill>
                  <a:srgbClr val="1E3C72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]</a:t>
            </a:r>
          </a:p>
          <a:p>
            <a:pPr algn="ctr"/>
            <a:endParaRPr lang="en-US" altLang="ko-KR" sz="3600" b="1" dirty="0">
              <a:solidFill>
                <a:srgbClr val="1E3C72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9FF330B1-8C3C-EB86-C608-D158DC8E0C67}"/>
              </a:ext>
            </a:extLst>
          </p:cNvPr>
          <p:cNvSpPr/>
          <p:nvPr/>
        </p:nvSpPr>
        <p:spPr>
          <a:xfrm>
            <a:off x="7021916" y="3158404"/>
            <a:ext cx="337734" cy="359496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A2230E3-808A-C7EF-2F17-88E51E62F4C2}"/>
              </a:ext>
            </a:extLst>
          </p:cNvPr>
          <p:cNvSpPr txBox="1"/>
          <p:nvPr/>
        </p:nvSpPr>
        <p:spPr>
          <a:xfrm>
            <a:off x="2393468" y="2945290"/>
            <a:ext cx="349382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highlight>
                  <a:srgbClr val="C0C0C0"/>
                </a:highlight>
                <a:latin typeface="+mn-ea"/>
              </a:rPr>
              <a:t>[</a:t>
            </a:r>
            <a:r>
              <a:rPr lang="ko-KR" altLang="en-US" sz="1400" dirty="0">
                <a:highlight>
                  <a:srgbClr val="C0C0C0"/>
                </a:highlight>
                <a:latin typeface="+mn-ea"/>
              </a:rPr>
              <a:t>회원 닉네임</a:t>
            </a:r>
            <a:r>
              <a:rPr lang="en-US" altLang="ko-KR" sz="1400" dirty="0">
                <a:highlight>
                  <a:srgbClr val="C0C0C0"/>
                </a:highlight>
                <a:latin typeface="+mn-ea"/>
              </a:rPr>
              <a:t>]</a:t>
            </a:r>
          </a:p>
          <a:p>
            <a:pPr algn="ctr"/>
            <a:r>
              <a:rPr lang="ko-KR" altLang="en-US" sz="1400" dirty="0">
                <a:highlight>
                  <a:srgbClr val="C0C0C0"/>
                </a:highlight>
                <a:latin typeface="+mn-ea"/>
              </a:rPr>
              <a:t>회원가입시 등록한 닉네임으로 표시</a:t>
            </a:r>
            <a:endParaRPr lang="en-US" altLang="ko-KR" sz="1400" dirty="0">
              <a:highlight>
                <a:srgbClr val="C0C0C0"/>
              </a:highlight>
              <a:latin typeface="+mn-ea"/>
            </a:endParaRPr>
          </a:p>
          <a:p>
            <a:pPr algn="ctr"/>
            <a:r>
              <a:rPr lang="ko-KR" altLang="en-US" sz="1400" dirty="0" err="1">
                <a:highlight>
                  <a:srgbClr val="C0C0C0"/>
                </a:highlight>
                <a:latin typeface="+mn-ea"/>
              </a:rPr>
              <a:t>수정시</a:t>
            </a:r>
            <a:r>
              <a:rPr lang="ko-KR" altLang="en-US" sz="1400" dirty="0">
                <a:highlight>
                  <a:srgbClr val="C0C0C0"/>
                </a:highlight>
                <a:latin typeface="+mn-ea"/>
              </a:rPr>
              <a:t> 옆 회원수정</a:t>
            </a:r>
            <a:r>
              <a:rPr lang="en-US" altLang="ko-KR" sz="1400" dirty="0">
                <a:highlight>
                  <a:srgbClr val="C0C0C0"/>
                </a:highlight>
                <a:latin typeface="+mn-ea"/>
              </a:rPr>
              <a:t>icon</a:t>
            </a:r>
            <a:r>
              <a:rPr lang="ko-KR" altLang="en-US" sz="1400" dirty="0" err="1">
                <a:highlight>
                  <a:srgbClr val="C0C0C0"/>
                </a:highlight>
                <a:latin typeface="+mn-ea"/>
              </a:rPr>
              <a:t>클릭시</a:t>
            </a:r>
            <a:r>
              <a:rPr lang="ko-KR" altLang="en-US" sz="1400" dirty="0">
                <a:highlight>
                  <a:srgbClr val="C0C0C0"/>
                </a:highlight>
                <a:latin typeface="+mn-ea"/>
              </a:rPr>
              <a:t> 수정가능</a:t>
            </a:r>
            <a:endParaRPr lang="en-US" altLang="ko-KR" sz="1400" dirty="0">
              <a:highlight>
                <a:srgbClr val="C0C0C0"/>
              </a:highlight>
              <a:latin typeface="+mn-ea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56E34960-A264-C3C7-5600-D54FB68CA4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47258" y="2694749"/>
            <a:ext cx="819264" cy="847843"/>
          </a:xfrm>
          <a:prstGeom prst="rect">
            <a:avLst/>
          </a:prstGeom>
        </p:spPr>
      </p:pic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774A7998-21BD-3316-B4A3-41CFA30DD0B8}"/>
              </a:ext>
            </a:extLst>
          </p:cNvPr>
          <p:cNvSpPr/>
          <p:nvPr/>
        </p:nvSpPr>
        <p:spPr>
          <a:xfrm>
            <a:off x="5827570" y="3121314"/>
            <a:ext cx="1163779" cy="421278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A91E8552-56B2-0082-77CD-8220F8827E3B}"/>
              </a:ext>
            </a:extLst>
          </p:cNvPr>
          <p:cNvSpPr/>
          <p:nvPr/>
        </p:nvSpPr>
        <p:spPr>
          <a:xfrm>
            <a:off x="4246966" y="4345854"/>
            <a:ext cx="337734" cy="359496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107E7C01-5712-9166-B48C-88B694F06E55}"/>
              </a:ext>
            </a:extLst>
          </p:cNvPr>
          <p:cNvCxnSpPr>
            <a:cxnSpLocks/>
            <a:stCxn id="14" idx="1"/>
          </p:cNvCxnSpPr>
          <p:nvPr/>
        </p:nvCxnSpPr>
        <p:spPr>
          <a:xfrm flipH="1">
            <a:off x="7359650" y="3118671"/>
            <a:ext cx="2987608" cy="228591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A485C8D3-13AD-6EF8-45CD-5E075FCF0115}"/>
              </a:ext>
            </a:extLst>
          </p:cNvPr>
          <p:cNvCxnSpPr>
            <a:cxnSpLocks/>
            <a:stCxn id="14" idx="1"/>
          </p:cNvCxnSpPr>
          <p:nvPr/>
        </p:nvCxnSpPr>
        <p:spPr>
          <a:xfrm flipH="1">
            <a:off x="4584700" y="3118671"/>
            <a:ext cx="5762558" cy="1402237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503FF044-1424-4BEB-B34C-51E3E2A31EAF}"/>
              </a:ext>
            </a:extLst>
          </p:cNvPr>
          <p:cNvSpPr txBox="1"/>
          <p:nvPr/>
        </p:nvSpPr>
        <p:spPr>
          <a:xfrm>
            <a:off x="10000110" y="2386972"/>
            <a:ext cx="15135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[</a:t>
            </a:r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회원수정 </a:t>
            </a:r>
            <a:r>
              <a:rPr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icon]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86785B1-628F-A2F5-7A5D-A768F77BE52A}"/>
              </a:ext>
            </a:extLst>
          </p:cNvPr>
          <p:cNvSpPr txBox="1"/>
          <p:nvPr/>
        </p:nvSpPr>
        <p:spPr>
          <a:xfrm>
            <a:off x="10000109" y="3572893"/>
            <a:ext cx="151355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Icon </a:t>
            </a:r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클릭 시</a:t>
            </a:r>
            <a:endParaRPr lang="en-US" altLang="ko-KR" sz="14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pPr algn="ctr"/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회원정보 수정창으로 이동</a:t>
            </a:r>
            <a:endParaRPr lang="en-US" altLang="ko-KR" sz="14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627E7EDD-3942-FB48-F767-5526EDD58D26}"/>
              </a:ext>
            </a:extLst>
          </p:cNvPr>
          <p:cNvSpPr/>
          <p:nvPr/>
        </p:nvSpPr>
        <p:spPr>
          <a:xfrm>
            <a:off x="3100913" y="4705350"/>
            <a:ext cx="2629839" cy="1054909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17B5C24-9D1F-46A1-D00E-424C52CB7A54}"/>
              </a:ext>
            </a:extLst>
          </p:cNvPr>
          <p:cNvSpPr txBox="1"/>
          <p:nvPr/>
        </p:nvSpPr>
        <p:spPr>
          <a:xfrm>
            <a:off x="5618958" y="4814935"/>
            <a:ext cx="179228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highlight>
                  <a:srgbClr val="C0C0C0"/>
                </a:highlight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[</a:t>
            </a:r>
            <a:r>
              <a:rPr lang="ko-KR" altLang="en-US" sz="1400" dirty="0">
                <a:highlight>
                  <a:srgbClr val="C0C0C0"/>
                </a:highlight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회원 정보</a:t>
            </a:r>
            <a:r>
              <a:rPr lang="en-US" altLang="ko-KR" sz="1400" dirty="0">
                <a:highlight>
                  <a:srgbClr val="C0C0C0"/>
                </a:highlight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]</a:t>
            </a:r>
          </a:p>
          <a:p>
            <a:pPr algn="ctr"/>
            <a:r>
              <a:rPr lang="ko-KR" altLang="en-US" sz="1400" dirty="0">
                <a:highlight>
                  <a:srgbClr val="C0C0C0"/>
                </a:highlight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회원가입시 기재한 </a:t>
            </a:r>
            <a:endParaRPr lang="en-US" altLang="ko-KR" sz="1400" dirty="0">
              <a:highlight>
                <a:srgbClr val="C0C0C0"/>
              </a:highlight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pPr algn="ctr"/>
            <a:r>
              <a:rPr lang="ko-KR" altLang="en-US" sz="1400" dirty="0">
                <a:highlight>
                  <a:srgbClr val="C0C0C0"/>
                </a:highlight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기본정보를 표시</a:t>
            </a:r>
            <a:endParaRPr lang="en-US" altLang="ko-KR" sz="1400" dirty="0">
              <a:highlight>
                <a:srgbClr val="C0C0C0"/>
              </a:highlight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8442862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자유형: 도형 3">
            <a:extLst>
              <a:ext uri="{FF2B5EF4-FFF2-40B4-BE49-F238E27FC236}">
                <a16:creationId xmlns:a16="http://schemas.microsoft.com/office/drawing/2014/main" id="{CB7B3DA9-E450-D7A1-2BC4-5AAF5480F25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357368 w 12192000"/>
              <a:gd name="connsiteY0" fmla="*/ 203199 h 6858000"/>
              <a:gd name="connsiteX1" fmla="*/ 181429 w 12192000"/>
              <a:gd name="connsiteY1" fmla="*/ 379138 h 6858000"/>
              <a:gd name="connsiteX2" fmla="*/ 181429 w 12192000"/>
              <a:gd name="connsiteY2" fmla="*/ 6486117 h 6858000"/>
              <a:gd name="connsiteX3" fmla="*/ 357368 w 12192000"/>
              <a:gd name="connsiteY3" fmla="*/ 6662056 h 6858000"/>
              <a:gd name="connsiteX4" fmla="*/ 11834632 w 12192000"/>
              <a:gd name="connsiteY4" fmla="*/ 6662056 h 6858000"/>
              <a:gd name="connsiteX5" fmla="*/ 12010571 w 12192000"/>
              <a:gd name="connsiteY5" fmla="*/ 6486117 h 6858000"/>
              <a:gd name="connsiteX6" fmla="*/ 12010571 w 12192000"/>
              <a:gd name="connsiteY6" fmla="*/ 379138 h 6858000"/>
              <a:gd name="connsiteX7" fmla="*/ 11834632 w 12192000"/>
              <a:gd name="connsiteY7" fmla="*/ 203199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357368" y="203199"/>
                </a:moveTo>
                <a:cubicBezTo>
                  <a:pt x="260200" y="203199"/>
                  <a:pt x="181429" y="281970"/>
                  <a:pt x="181429" y="379138"/>
                </a:cubicBezTo>
                <a:lnTo>
                  <a:pt x="181429" y="6486117"/>
                </a:lnTo>
                <a:cubicBezTo>
                  <a:pt x="181429" y="6583285"/>
                  <a:pt x="260200" y="6662056"/>
                  <a:pt x="357368" y="6662056"/>
                </a:cubicBezTo>
                <a:lnTo>
                  <a:pt x="11834632" y="6662056"/>
                </a:lnTo>
                <a:cubicBezTo>
                  <a:pt x="11931800" y="6662056"/>
                  <a:pt x="12010571" y="6583285"/>
                  <a:pt x="12010571" y="6486117"/>
                </a:cubicBezTo>
                <a:lnTo>
                  <a:pt x="12010571" y="379138"/>
                </a:lnTo>
                <a:cubicBezTo>
                  <a:pt x="12010571" y="281970"/>
                  <a:pt x="11931800" y="203199"/>
                  <a:pt x="11834632" y="203199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7D7D6B68-D4DC-0B92-4AEE-3D6155000BA3}"/>
              </a:ext>
            </a:extLst>
          </p:cNvPr>
          <p:cNvSpPr/>
          <p:nvPr/>
        </p:nvSpPr>
        <p:spPr>
          <a:xfrm>
            <a:off x="5297830" y="0"/>
            <a:ext cx="1596339" cy="479055"/>
          </a:xfrm>
          <a:custGeom>
            <a:avLst/>
            <a:gdLst>
              <a:gd name="connsiteX0" fmla="*/ 0 w 1755763"/>
              <a:gd name="connsiteY0" fmla="*/ 0 h 689429"/>
              <a:gd name="connsiteX1" fmla="*/ 1755763 w 1755763"/>
              <a:gd name="connsiteY1" fmla="*/ 0 h 689429"/>
              <a:gd name="connsiteX2" fmla="*/ 1713736 w 1755763"/>
              <a:gd name="connsiteY2" fmla="*/ 135387 h 689429"/>
              <a:gd name="connsiteX3" fmla="*/ 877881 w 1755763"/>
              <a:gd name="connsiteY3" fmla="*/ 689429 h 689429"/>
              <a:gd name="connsiteX4" fmla="*/ 42026 w 1755763"/>
              <a:gd name="connsiteY4" fmla="*/ 135387 h 689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55763" h="689429">
                <a:moveTo>
                  <a:pt x="0" y="0"/>
                </a:moveTo>
                <a:lnTo>
                  <a:pt x="1755763" y="0"/>
                </a:lnTo>
                <a:lnTo>
                  <a:pt x="1713736" y="135387"/>
                </a:lnTo>
                <a:cubicBezTo>
                  <a:pt x="1576025" y="460974"/>
                  <a:pt x="1253632" y="689429"/>
                  <a:pt x="877881" y="689429"/>
                </a:cubicBezTo>
                <a:cubicBezTo>
                  <a:pt x="502131" y="689429"/>
                  <a:pt x="179738" y="460974"/>
                  <a:pt x="42026" y="1353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glow rad="1016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6FCE7664-1245-30C4-3259-3D3B7D4D4138}"/>
              </a:ext>
            </a:extLst>
          </p:cNvPr>
          <p:cNvSpPr/>
          <p:nvPr/>
        </p:nvSpPr>
        <p:spPr>
          <a:xfrm>
            <a:off x="5370517" y="0"/>
            <a:ext cx="1450963" cy="435428"/>
          </a:xfrm>
          <a:custGeom>
            <a:avLst/>
            <a:gdLst>
              <a:gd name="connsiteX0" fmla="*/ 0 w 1755763"/>
              <a:gd name="connsiteY0" fmla="*/ 0 h 689429"/>
              <a:gd name="connsiteX1" fmla="*/ 1755763 w 1755763"/>
              <a:gd name="connsiteY1" fmla="*/ 0 h 689429"/>
              <a:gd name="connsiteX2" fmla="*/ 1713736 w 1755763"/>
              <a:gd name="connsiteY2" fmla="*/ 135387 h 689429"/>
              <a:gd name="connsiteX3" fmla="*/ 877881 w 1755763"/>
              <a:gd name="connsiteY3" fmla="*/ 689429 h 689429"/>
              <a:gd name="connsiteX4" fmla="*/ 42026 w 1755763"/>
              <a:gd name="connsiteY4" fmla="*/ 135387 h 689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55763" h="689429">
                <a:moveTo>
                  <a:pt x="0" y="0"/>
                </a:moveTo>
                <a:lnTo>
                  <a:pt x="1755763" y="0"/>
                </a:lnTo>
                <a:lnTo>
                  <a:pt x="1713736" y="135387"/>
                </a:lnTo>
                <a:cubicBezTo>
                  <a:pt x="1576025" y="460974"/>
                  <a:pt x="1253632" y="689429"/>
                  <a:pt x="877881" y="689429"/>
                </a:cubicBezTo>
                <a:cubicBezTo>
                  <a:pt x="502131" y="689429"/>
                  <a:pt x="179738" y="460974"/>
                  <a:pt x="42026" y="135387"/>
                </a:cubicBezTo>
                <a:close/>
              </a:path>
            </a:pathLst>
          </a:custGeom>
          <a:gradFill>
            <a:gsLst>
              <a:gs pos="0">
                <a:srgbClr val="1E3C72"/>
              </a:gs>
              <a:gs pos="100000">
                <a:srgbClr val="2A5298"/>
              </a:gs>
            </a:gsLst>
            <a:lin ang="5400000" scaled="0"/>
          </a:gradFill>
          <a:ln>
            <a:noFill/>
          </a:ln>
          <a:effectLst>
            <a:glow rad="1016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4EA4B8-0CF5-6E45-7613-889423A7F5BC}"/>
              </a:ext>
            </a:extLst>
          </p:cNvPr>
          <p:cNvSpPr txBox="1"/>
          <p:nvPr/>
        </p:nvSpPr>
        <p:spPr>
          <a:xfrm>
            <a:off x="5676900" y="8694"/>
            <a:ext cx="838200" cy="400110"/>
          </a:xfrm>
          <a:prstGeom prst="rect">
            <a:avLst/>
          </a:prstGeom>
          <a:noFill/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bg1">
                      <a:lumMod val="75000"/>
                      <a:alpha val="40000"/>
                    </a:schemeClr>
                  </a:outerShdw>
                </a:effectLst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3</a:t>
            </a:r>
            <a:endParaRPr lang="ko-KR" altLang="en-US" sz="2000" dirty="0">
              <a:solidFill>
                <a:schemeClr val="bg1"/>
              </a:solidFill>
              <a:effectLst>
                <a:outerShdw blurRad="50800" dist="38100" dir="2700000" algn="tl" rotWithShape="0">
                  <a:schemeClr val="bg1">
                    <a:lumMod val="75000"/>
                    <a:alpha val="40000"/>
                  </a:schemeClr>
                </a:outerShdw>
              </a:effectLst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A0CD96-ABA6-699A-B02F-0115F3E711D9}"/>
              </a:ext>
            </a:extLst>
          </p:cNvPr>
          <p:cNvSpPr txBox="1"/>
          <p:nvPr/>
        </p:nvSpPr>
        <p:spPr>
          <a:xfrm>
            <a:off x="1219198" y="527880"/>
            <a:ext cx="9753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1E3C7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프로젝트 수행내용</a:t>
            </a:r>
          </a:p>
        </p:txBody>
      </p:sp>
      <p:pic>
        <p:nvPicPr>
          <p:cNvPr id="36" name="Object 3">
            <a:extLst>
              <a:ext uri="{FF2B5EF4-FFF2-40B4-BE49-F238E27FC236}">
                <a16:creationId xmlns:a16="http://schemas.microsoft.com/office/drawing/2014/main" id="{7EBC45D5-F123-1827-A2C0-F0D67C9DB22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5400000" flipV="1">
            <a:off x="274988" y="3632690"/>
            <a:ext cx="4965422" cy="60628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545F2C6C-E172-597B-8C21-0F80580563F4}"/>
              </a:ext>
            </a:extLst>
          </p:cNvPr>
          <p:cNvSpPr txBox="1"/>
          <p:nvPr/>
        </p:nvSpPr>
        <p:spPr>
          <a:xfrm>
            <a:off x="102440" y="1413282"/>
            <a:ext cx="291869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 err="1">
                <a:solidFill>
                  <a:srgbClr val="1E3C72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메뉴별</a:t>
            </a:r>
            <a:endParaRPr lang="en-US" altLang="ko-KR" sz="3600" b="1" dirty="0">
              <a:solidFill>
                <a:srgbClr val="1E3C72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  <a:p>
            <a:pPr algn="ctr"/>
            <a:r>
              <a:rPr lang="ko-KR" altLang="en-US" sz="3600" b="1" dirty="0">
                <a:solidFill>
                  <a:srgbClr val="1E3C72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기능</a:t>
            </a:r>
            <a:endParaRPr lang="en-US" altLang="ko-KR" sz="3600" b="1" dirty="0">
              <a:solidFill>
                <a:srgbClr val="1E3C72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  <a:p>
            <a:pPr algn="ctr"/>
            <a:r>
              <a:rPr lang="en-US" altLang="ko-KR" sz="2400" b="1" dirty="0">
                <a:solidFill>
                  <a:srgbClr val="1E3C72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[</a:t>
            </a:r>
            <a:r>
              <a:rPr lang="ko-KR" altLang="en-US" sz="2400" b="1" dirty="0">
                <a:solidFill>
                  <a:srgbClr val="1E3C72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회원정보수정창</a:t>
            </a:r>
            <a:r>
              <a:rPr lang="en-US" altLang="ko-KR" sz="2400" b="1" dirty="0">
                <a:solidFill>
                  <a:srgbClr val="1E3C72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]</a:t>
            </a:r>
          </a:p>
          <a:p>
            <a:pPr algn="ctr"/>
            <a:endParaRPr lang="en-US" altLang="ko-KR" sz="3600" b="1" dirty="0">
              <a:solidFill>
                <a:srgbClr val="1E3C72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5EDAC83-C3BF-5EB3-9BB9-6C1ADECFEA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1137" y="1006935"/>
            <a:ext cx="4751033" cy="4435015"/>
          </a:xfrm>
          <a:prstGeom prst="rect">
            <a:avLst/>
          </a:prstGeom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DE8FC7CD-A1B0-318A-20C4-012173F1B836}"/>
              </a:ext>
            </a:extLst>
          </p:cNvPr>
          <p:cNvSpPr/>
          <p:nvPr/>
        </p:nvSpPr>
        <p:spPr>
          <a:xfrm>
            <a:off x="4643831" y="3283618"/>
            <a:ext cx="1505644" cy="253322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EB4C8185-CABB-D7F7-03F6-40CA74EE19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4802" y="1519601"/>
            <a:ext cx="2795340" cy="417694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11BF8953-DA8B-D48F-08C2-A3D12B6C70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593" t="51964" r="38418" b="44342"/>
          <a:stretch/>
        </p:blipFill>
        <p:spPr>
          <a:xfrm>
            <a:off x="8974802" y="862014"/>
            <a:ext cx="2795340" cy="385719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A73D5933-AD0F-C778-1384-B806DA105A5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87" t="127" r="-2087" b="-127"/>
          <a:stretch/>
        </p:blipFill>
        <p:spPr>
          <a:xfrm>
            <a:off x="6984543" y="2750404"/>
            <a:ext cx="4897164" cy="388557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EE1529E-A911-C07C-7B9D-50DB2AB5C9E4}"/>
              </a:ext>
            </a:extLst>
          </p:cNvPr>
          <p:cNvSpPr txBox="1"/>
          <p:nvPr/>
        </p:nvSpPr>
        <p:spPr>
          <a:xfrm>
            <a:off x="9615692" y="1239056"/>
            <a:ext cx="15135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↓</a:t>
            </a:r>
            <a:endParaRPr lang="en-US" altLang="ko-KR" sz="14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B1DFF4C8-72A7-32C6-246D-377E93044BA9}"/>
              </a:ext>
            </a:extLst>
          </p:cNvPr>
          <p:cNvSpPr/>
          <p:nvPr/>
        </p:nvSpPr>
        <p:spPr>
          <a:xfrm>
            <a:off x="9121851" y="4340060"/>
            <a:ext cx="480555" cy="253322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59A37B76-B8A7-8B09-42A1-B7FFE4519319}"/>
              </a:ext>
            </a:extLst>
          </p:cNvPr>
          <p:cNvSpPr/>
          <p:nvPr/>
        </p:nvSpPr>
        <p:spPr>
          <a:xfrm>
            <a:off x="7110313" y="5510024"/>
            <a:ext cx="661858" cy="166876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81A27BC-F6DC-B73E-1EC6-6732673208C8}"/>
              </a:ext>
            </a:extLst>
          </p:cNvPr>
          <p:cNvCxnSpPr>
            <a:cxnSpLocks/>
          </p:cNvCxnSpPr>
          <p:nvPr/>
        </p:nvCxnSpPr>
        <p:spPr>
          <a:xfrm flipV="1">
            <a:off x="6149475" y="1575901"/>
            <a:ext cx="2749550" cy="1733889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54BF26E-7783-E40E-A44C-94C74E554259}"/>
              </a:ext>
            </a:extLst>
          </p:cNvPr>
          <p:cNvSpPr txBox="1"/>
          <p:nvPr/>
        </p:nvSpPr>
        <p:spPr>
          <a:xfrm>
            <a:off x="3341300" y="5510024"/>
            <a:ext cx="355286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+mn-ea"/>
              </a:rPr>
              <a:t>[</a:t>
            </a:r>
            <a:r>
              <a:rPr lang="ko-KR" altLang="en-US" sz="1400" dirty="0">
                <a:latin typeface="+mn-ea"/>
              </a:rPr>
              <a:t>회원정보수정</a:t>
            </a:r>
            <a:r>
              <a:rPr lang="en-US" altLang="ko-KR" sz="1400" dirty="0">
                <a:latin typeface="+mn-ea"/>
              </a:rPr>
              <a:t>]</a:t>
            </a:r>
          </a:p>
          <a:p>
            <a:pPr algn="ctr"/>
            <a:r>
              <a:rPr lang="ko-KR" altLang="en-US" sz="1400" dirty="0">
                <a:latin typeface="+mn-ea"/>
              </a:rPr>
              <a:t>기존의 아이디</a:t>
            </a:r>
            <a:r>
              <a:rPr lang="en-US" altLang="ko-KR" sz="1400" dirty="0">
                <a:latin typeface="+mn-ea"/>
              </a:rPr>
              <a:t>,</a:t>
            </a:r>
            <a:r>
              <a:rPr lang="ko-KR" altLang="en-US" sz="1400" dirty="0">
                <a:latin typeface="+mn-ea"/>
              </a:rPr>
              <a:t>이메일</a:t>
            </a:r>
            <a:r>
              <a:rPr lang="en-US" altLang="ko-KR" sz="1400" dirty="0">
                <a:latin typeface="+mn-ea"/>
              </a:rPr>
              <a:t>,</a:t>
            </a:r>
            <a:r>
              <a:rPr lang="ko-KR" altLang="en-US" sz="1400" dirty="0">
                <a:latin typeface="+mn-ea"/>
              </a:rPr>
              <a:t>닉네임</a:t>
            </a:r>
            <a:r>
              <a:rPr lang="en-US" altLang="ko-KR" sz="1400" dirty="0">
                <a:latin typeface="+mn-ea"/>
              </a:rPr>
              <a:t>,</a:t>
            </a:r>
            <a:r>
              <a:rPr lang="ko-KR" altLang="en-US" sz="1400" dirty="0">
                <a:latin typeface="+mn-ea"/>
              </a:rPr>
              <a:t>생년월일을 수정할 수 있으며 완료버튼을 누르면 변경됨</a:t>
            </a:r>
            <a:endParaRPr lang="en-US" altLang="ko-KR" sz="1400" dirty="0">
              <a:latin typeface="+mn-ea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BB736E9-7B52-7C27-DB66-91ED87904CFD}"/>
              </a:ext>
            </a:extLst>
          </p:cNvPr>
          <p:cNvSpPr txBox="1"/>
          <p:nvPr/>
        </p:nvSpPr>
        <p:spPr>
          <a:xfrm>
            <a:off x="7822482" y="2181235"/>
            <a:ext cx="394766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+mn-ea"/>
              </a:rPr>
              <a:t>정보수정창에서 닉네임을 변경하면</a:t>
            </a:r>
            <a:endParaRPr lang="en-US" altLang="ko-KR" sz="1400" dirty="0">
              <a:latin typeface="+mn-ea"/>
            </a:endParaRPr>
          </a:p>
          <a:p>
            <a:pPr algn="ctr"/>
            <a:r>
              <a:rPr lang="ko-KR" altLang="en-US" sz="1400" dirty="0">
                <a:latin typeface="+mn-ea"/>
              </a:rPr>
              <a:t>마이페이지에서 변경된 닉네임을 확인할 수 있음</a:t>
            </a:r>
            <a:endParaRPr lang="en-US" altLang="ko-KR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577949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자유형: 도형 3">
            <a:extLst>
              <a:ext uri="{FF2B5EF4-FFF2-40B4-BE49-F238E27FC236}">
                <a16:creationId xmlns:a16="http://schemas.microsoft.com/office/drawing/2014/main" id="{CB7B3DA9-E450-D7A1-2BC4-5AAF5480F25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357368 w 12192000"/>
              <a:gd name="connsiteY0" fmla="*/ 203199 h 6858000"/>
              <a:gd name="connsiteX1" fmla="*/ 181429 w 12192000"/>
              <a:gd name="connsiteY1" fmla="*/ 379138 h 6858000"/>
              <a:gd name="connsiteX2" fmla="*/ 181429 w 12192000"/>
              <a:gd name="connsiteY2" fmla="*/ 6486117 h 6858000"/>
              <a:gd name="connsiteX3" fmla="*/ 357368 w 12192000"/>
              <a:gd name="connsiteY3" fmla="*/ 6662056 h 6858000"/>
              <a:gd name="connsiteX4" fmla="*/ 11834632 w 12192000"/>
              <a:gd name="connsiteY4" fmla="*/ 6662056 h 6858000"/>
              <a:gd name="connsiteX5" fmla="*/ 12010571 w 12192000"/>
              <a:gd name="connsiteY5" fmla="*/ 6486117 h 6858000"/>
              <a:gd name="connsiteX6" fmla="*/ 12010571 w 12192000"/>
              <a:gd name="connsiteY6" fmla="*/ 379138 h 6858000"/>
              <a:gd name="connsiteX7" fmla="*/ 11834632 w 12192000"/>
              <a:gd name="connsiteY7" fmla="*/ 203199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357368" y="203199"/>
                </a:moveTo>
                <a:cubicBezTo>
                  <a:pt x="260200" y="203199"/>
                  <a:pt x="181429" y="281970"/>
                  <a:pt x="181429" y="379138"/>
                </a:cubicBezTo>
                <a:lnTo>
                  <a:pt x="181429" y="6486117"/>
                </a:lnTo>
                <a:cubicBezTo>
                  <a:pt x="181429" y="6583285"/>
                  <a:pt x="260200" y="6662056"/>
                  <a:pt x="357368" y="6662056"/>
                </a:cubicBezTo>
                <a:lnTo>
                  <a:pt x="11834632" y="6662056"/>
                </a:lnTo>
                <a:cubicBezTo>
                  <a:pt x="11931800" y="6662056"/>
                  <a:pt x="12010571" y="6583285"/>
                  <a:pt x="12010571" y="6486117"/>
                </a:cubicBezTo>
                <a:lnTo>
                  <a:pt x="12010571" y="379138"/>
                </a:lnTo>
                <a:cubicBezTo>
                  <a:pt x="12010571" y="281970"/>
                  <a:pt x="11931800" y="203199"/>
                  <a:pt x="11834632" y="203199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7D7D6B68-D4DC-0B92-4AEE-3D6155000BA3}"/>
              </a:ext>
            </a:extLst>
          </p:cNvPr>
          <p:cNvSpPr/>
          <p:nvPr/>
        </p:nvSpPr>
        <p:spPr>
          <a:xfrm>
            <a:off x="5297830" y="0"/>
            <a:ext cx="1596339" cy="479055"/>
          </a:xfrm>
          <a:custGeom>
            <a:avLst/>
            <a:gdLst>
              <a:gd name="connsiteX0" fmla="*/ 0 w 1755763"/>
              <a:gd name="connsiteY0" fmla="*/ 0 h 689429"/>
              <a:gd name="connsiteX1" fmla="*/ 1755763 w 1755763"/>
              <a:gd name="connsiteY1" fmla="*/ 0 h 689429"/>
              <a:gd name="connsiteX2" fmla="*/ 1713736 w 1755763"/>
              <a:gd name="connsiteY2" fmla="*/ 135387 h 689429"/>
              <a:gd name="connsiteX3" fmla="*/ 877881 w 1755763"/>
              <a:gd name="connsiteY3" fmla="*/ 689429 h 689429"/>
              <a:gd name="connsiteX4" fmla="*/ 42026 w 1755763"/>
              <a:gd name="connsiteY4" fmla="*/ 135387 h 689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55763" h="689429">
                <a:moveTo>
                  <a:pt x="0" y="0"/>
                </a:moveTo>
                <a:lnTo>
                  <a:pt x="1755763" y="0"/>
                </a:lnTo>
                <a:lnTo>
                  <a:pt x="1713736" y="135387"/>
                </a:lnTo>
                <a:cubicBezTo>
                  <a:pt x="1576025" y="460974"/>
                  <a:pt x="1253632" y="689429"/>
                  <a:pt x="877881" y="689429"/>
                </a:cubicBezTo>
                <a:cubicBezTo>
                  <a:pt x="502131" y="689429"/>
                  <a:pt x="179738" y="460974"/>
                  <a:pt x="42026" y="1353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glow rad="1016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6FCE7664-1245-30C4-3259-3D3B7D4D4138}"/>
              </a:ext>
            </a:extLst>
          </p:cNvPr>
          <p:cNvSpPr/>
          <p:nvPr/>
        </p:nvSpPr>
        <p:spPr>
          <a:xfrm>
            <a:off x="5370517" y="0"/>
            <a:ext cx="1450963" cy="435428"/>
          </a:xfrm>
          <a:custGeom>
            <a:avLst/>
            <a:gdLst>
              <a:gd name="connsiteX0" fmla="*/ 0 w 1755763"/>
              <a:gd name="connsiteY0" fmla="*/ 0 h 689429"/>
              <a:gd name="connsiteX1" fmla="*/ 1755763 w 1755763"/>
              <a:gd name="connsiteY1" fmla="*/ 0 h 689429"/>
              <a:gd name="connsiteX2" fmla="*/ 1713736 w 1755763"/>
              <a:gd name="connsiteY2" fmla="*/ 135387 h 689429"/>
              <a:gd name="connsiteX3" fmla="*/ 877881 w 1755763"/>
              <a:gd name="connsiteY3" fmla="*/ 689429 h 689429"/>
              <a:gd name="connsiteX4" fmla="*/ 42026 w 1755763"/>
              <a:gd name="connsiteY4" fmla="*/ 135387 h 689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55763" h="689429">
                <a:moveTo>
                  <a:pt x="0" y="0"/>
                </a:moveTo>
                <a:lnTo>
                  <a:pt x="1755763" y="0"/>
                </a:lnTo>
                <a:lnTo>
                  <a:pt x="1713736" y="135387"/>
                </a:lnTo>
                <a:cubicBezTo>
                  <a:pt x="1576025" y="460974"/>
                  <a:pt x="1253632" y="689429"/>
                  <a:pt x="877881" y="689429"/>
                </a:cubicBezTo>
                <a:cubicBezTo>
                  <a:pt x="502131" y="689429"/>
                  <a:pt x="179738" y="460974"/>
                  <a:pt x="42026" y="135387"/>
                </a:cubicBezTo>
                <a:close/>
              </a:path>
            </a:pathLst>
          </a:custGeom>
          <a:gradFill>
            <a:gsLst>
              <a:gs pos="0">
                <a:srgbClr val="1E3C72"/>
              </a:gs>
              <a:gs pos="100000">
                <a:srgbClr val="2A5298"/>
              </a:gs>
            </a:gsLst>
            <a:lin ang="5400000" scaled="0"/>
          </a:gradFill>
          <a:ln>
            <a:noFill/>
          </a:ln>
          <a:effectLst>
            <a:glow rad="1016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4EA4B8-0CF5-6E45-7613-889423A7F5BC}"/>
              </a:ext>
            </a:extLst>
          </p:cNvPr>
          <p:cNvSpPr txBox="1"/>
          <p:nvPr/>
        </p:nvSpPr>
        <p:spPr>
          <a:xfrm>
            <a:off x="5676900" y="8694"/>
            <a:ext cx="838200" cy="400110"/>
          </a:xfrm>
          <a:prstGeom prst="rect">
            <a:avLst/>
          </a:prstGeom>
          <a:noFill/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bg1">
                      <a:lumMod val="75000"/>
                      <a:alpha val="40000"/>
                    </a:schemeClr>
                  </a:outerShdw>
                </a:effectLst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2</a:t>
            </a:r>
            <a:endParaRPr lang="ko-KR" altLang="en-US" sz="2000" dirty="0">
              <a:solidFill>
                <a:schemeClr val="bg1"/>
              </a:solidFill>
              <a:effectLst>
                <a:outerShdw blurRad="50800" dist="38100" dir="2700000" algn="tl" rotWithShape="0">
                  <a:schemeClr val="bg1">
                    <a:lumMod val="75000"/>
                    <a:alpha val="40000"/>
                  </a:schemeClr>
                </a:outerShdw>
              </a:effectLst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A0CD96-ABA6-699A-B02F-0115F3E711D9}"/>
              </a:ext>
            </a:extLst>
          </p:cNvPr>
          <p:cNvSpPr txBox="1"/>
          <p:nvPr/>
        </p:nvSpPr>
        <p:spPr>
          <a:xfrm>
            <a:off x="1219198" y="537364"/>
            <a:ext cx="9753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1E3C7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중간발표 진행결과요약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2B14E09-140A-DA15-CCB4-AEB889B9C833}"/>
              </a:ext>
            </a:extLst>
          </p:cNvPr>
          <p:cNvSpPr txBox="1"/>
          <p:nvPr/>
        </p:nvSpPr>
        <p:spPr>
          <a:xfrm>
            <a:off x="4993774" y="6358736"/>
            <a:ext cx="220445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000" spc="200" dirty="0">
                <a:solidFill>
                  <a:schemeClr val="bg1">
                    <a:lumMod val="85000"/>
                  </a:schemeClr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SOTAM PPT TEMPLATE</a:t>
            </a:r>
            <a:endParaRPr lang="ko-KR" altLang="en-US" sz="1000" spc="200" dirty="0">
              <a:solidFill>
                <a:schemeClr val="bg1">
                  <a:lumMod val="85000"/>
                </a:schemeClr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34" name="사각형: 둥근 대각선 방향 모서리 33">
            <a:extLst>
              <a:ext uri="{FF2B5EF4-FFF2-40B4-BE49-F238E27FC236}">
                <a16:creationId xmlns:a16="http://schemas.microsoft.com/office/drawing/2014/main" id="{611D2939-946E-A86F-5D92-910F9275A747}"/>
              </a:ext>
            </a:extLst>
          </p:cNvPr>
          <p:cNvSpPr/>
          <p:nvPr/>
        </p:nvSpPr>
        <p:spPr>
          <a:xfrm>
            <a:off x="1324030" y="2716024"/>
            <a:ext cx="3891067" cy="599371"/>
          </a:xfrm>
          <a:prstGeom prst="round2DiagRect">
            <a:avLst>
              <a:gd name="adj1" fmla="val 50000"/>
              <a:gd name="adj2" fmla="val 50000"/>
            </a:avLst>
          </a:prstGeom>
          <a:solidFill>
            <a:srgbClr val="2A5298"/>
          </a:solidFill>
          <a:ln>
            <a:noFill/>
          </a:ln>
          <a:effectLst>
            <a:outerShdw blurRad="38100" dist="38100" dir="2700000" algn="tl" rotWithShape="0">
              <a:schemeClr val="bg1">
                <a:lumMod val="75000"/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pc="5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MySQL</a:t>
            </a:r>
            <a:r>
              <a:rPr lang="ko-KR" altLang="en-US" spc="5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연동 및 </a:t>
            </a:r>
            <a:r>
              <a:rPr lang="en-US" altLang="ko-KR" spc="5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DB </a:t>
            </a:r>
            <a:r>
              <a:rPr lang="ko-KR" altLang="en-US" spc="5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구축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F2F6AE4-2F20-7149-0996-FD404A89CCDB}"/>
              </a:ext>
            </a:extLst>
          </p:cNvPr>
          <p:cNvCxnSpPr>
            <a:cxnSpLocks/>
          </p:cNvCxnSpPr>
          <p:nvPr/>
        </p:nvCxnSpPr>
        <p:spPr>
          <a:xfrm>
            <a:off x="6095998" y="1312358"/>
            <a:ext cx="0" cy="5067073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사각형: 둥근 대각선 방향 모서리 13">
            <a:extLst>
              <a:ext uri="{FF2B5EF4-FFF2-40B4-BE49-F238E27FC236}">
                <a16:creationId xmlns:a16="http://schemas.microsoft.com/office/drawing/2014/main" id="{B587F79D-9D45-92F8-EE41-5398ACAB5C31}"/>
              </a:ext>
            </a:extLst>
          </p:cNvPr>
          <p:cNvSpPr/>
          <p:nvPr/>
        </p:nvSpPr>
        <p:spPr>
          <a:xfrm>
            <a:off x="6966411" y="1798962"/>
            <a:ext cx="4317673" cy="599371"/>
          </a:xfrm>
          <a:prstGeom prst="round2DiagRect">
            <a:avLst>
              <a:gd name="adj1" fmla="val 50000"/>
              <a:gd name="adj2" fmla="val 50000"/>
            </a:avLst>
          </a:prstGeom>
          <a:solidFill>
            <a:srgbClr val="1E3C72"/>
          </a:solidFill>
          <a:ln>
            <a:noFill/>
          </a:ln>
          <a:effectLst>
            <a:outerShdw blurRad="38100" dist="38100" dir="2700000" algn="tl" rotWithShape="0">
              <a:schemeClr val="bg1">
                <a:lumMod val="75000"/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pc="5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스트리밍 제공업체의 범위 조절</a:t>
            </a:r>
          </a:p>
        </p:txBody>
      </p:sp>
      <p:sp>
        <p:nvSpPr>
          <p:cNvPr id="2" name="사각형: 둥근 대각선 방향 모서리 1">
            <a:extLst>
              <a:ext uri="{FF2B5EF4-FFF2-40B4-BE49-F238E27FC236}">
                <a16:creationId xmlns:a16="http://schemas.microsoft.com/office/drawing/2014/main" id="{009BC9A1-AD31-3D8A-6AA2-9C7368E04E59}"/>
              </a:ext>
            </a:extLst>
          </p:cNvPr>
          <p:cNvSpPr/>
          <p:nvPr/>
        </p:nvSpPr>
        <p:spPr>
          <a:xfrm>
            <a:off x="1324030" y="1798962"/>
            <a:ext cx="3891067" cy="599371"/>
          </a:xfrm>
          <a:prstGeom prst="round2DiagRect">
            <a:avLst>
              <a:gd name="adj1" fmla="val 50000"/>
              <a:gd name="adj2" fmla="val 50000"/>
            </a:avLst>
          </a:prstGeom>
          <a:solidFill>
            <a:srgbClr val="2A5298"/>
          </a:solidFill>
          <a:ln>
            <a:noFill/>
          </a:ln>
          <a:effectLst>
            <a:outerShdw blurRad="38100" dist="38100" dir="2700000" algn="tl" rotWithShape="0">
              <a:schemeClr val="bg1">
                <a:lumMod val="75000"/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pc="5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Django </a:t>
            </a:r>
            <a:r>
              <a:rPr lang="ko-KR" altLang="en-US" spc="5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프로젝트 생성</a:t>
            </a:r>
          </a:p>
        </p:txBody>
      </p:sp>
      <p:sp>
        <p:nvSpPr>
          <p:cNvPr id="3" name="사각형: 둥근 대각선 방향 모서리 2">
            <a:extLst>
              <a:ext uri="{FF2B5EF4-FFF2-40B4-BE49-F238E27FC236}">
                <a16:creationId xmlns:a16="http://schemas.microsoft.com/office/drawing/2014/main" id="{F7AB38D2-70F5-A8BF-8AC7-D10EFDCD3F07}"/>
              </a:ext>
            </a:extLst>
          </p:cNvPr>
          <p:cNvSpPr/>
          <p:nvPr/>
        </p:nvSpPr>
        <p:spPr>
          <a:xfrm>
            <a:off x="1063555" y="3633086"/>
            <a:ext cx="4565020" cy="599371"/>
          </a:xfrm>
          <a:prstGeom prst="round2DiagRect">
            <a:avLst>
              <a:gd name="adj1" fmla="val 50000"/>
              <a:gd name="adj2" fmla="val 50000"/>
            </a:avLst>
          </a:prstGeom>
          <a:solidFill>
            <a:srgbClr val="2A5298"/>
          </a:solidFill>
          <a:ln>
            <a:noFill/>
          </a:ln>
          <a:effectLst>
            <a:outerShdw blurRad="38100" dist="38100" dir="2700000" algn="tl" rotWithShape="0">
              <a:schemeClr val="bg1">
                <a:lumMod val="75000"/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pc="5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TMDB</a:t>
            </a:r>
            <a:r>
              <a:rPr lang="ko-KR" altLang="en-US" spc="5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의 </a:t>
            </a:r>
            <a:r>
              <a:rPr lang="en-US" altLang="ko-KR" spc="5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Open API</a:t>
            </a:r>
            <a:r>
              <a:rPr lang="ko-KR" altLang="en-US" spc="5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를 통한 데이터 수집</a:t>
            </a:r>
          </a:p>
        </p:txBody>
      </p:sp>
      <p:sp>
        <p:nvSpPr>
          <p:cNvPr id="6" name="사각형: 둥근 대각선 방향 모서리 5">
            <a:extLst>
              <a:ext uri="{FF2B5EF4-FFF2-40B4-BE49-F238E27FC236}">
                <a16:creationId xmlns:a16="http://schemas.microsoft.com/office/drawing/2014/main" id="{1A5872BC-59EE-29E8-9D0B-C5D275790D3E}"/>
              </a:ext>
            </a:extLst>
          </p:cNvPr>
          <p:cNvSpPr/>
          <p:nvPr/>
        </p:nvSpPr>
        <p:spPr>
          <a:xfrm>
            <a:off x="1324030" y="4630229"/>
            <a:ext cx="3891067" cy="599371"/>
          </a:xfrm>
          <a:prstGeom prst="round2DiagRect">
            <a:avLst>
              <a:gd name="adj1" fmla="val 50000"/>
              <a:gd name="adj2" fmla="val 50000"/>
            </a:avLst>
          </a:prstGeom>
          <a:solidFill>
            <a:srgbClr val="2A5298"/>
          </a:solidFill>
          <a:ln>
            <a:noFill/>
          </a:ln>
          <a:effectLst>
            <a:outerShdw blurRad="38100" dist="38100" dir="2700000" algn="tl" rotWithShape="0">
              <a:schemeClr val="bg1">
                <a:lumMod val="75000"/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pc="50" dirty="0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UI </a:t>
            </a:r>
            <a:r>
              <a:rPr lang="ko-KR" altLang="en-US" spc="50" dirty="0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설계 및 구현</a:t>
            </a:r>
            <a:endParaRPr lang="ko-KR" altLang="en-US" spc="5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6" name="사각형: 둥근 대각선 방향 모서리 15">
            <a:extLst>
              <a:ext uri="{FF2B5EF4-FFF2-40B4-BE49-F238E27FC236}">
                <a16:creationId xmlns:a16="http://schemas.microsoft.com/office/drawing/2014/main" id="{F7010FEF-3E5B-8B1D-0506-0266E0E82B7B}"/>
              </a:ext>
            </a:extLst>
          </p:cNvPr>
          <p:cNvSpPr/>
          <p:nvPr/>
        </p:nvSpPr>
        <p:spPr>
          <a:xfrm>
            <a:off x="6966411" y="2716024"/>
            <a:ext cx="4317673" cy="599371"/>
          </a:xfrm>
          <a:prstGeom prst="round2DiagRect">
            <a:avLst>
              <a:gd name="adj1" fmla="val 50000"/>
              <a:gd name="adj2" fmla="val 50000"/>
            </a:avLst>
          </a:prstGeom>
          <a:solidFill>
            <a:srgbClr val="1E3C72"/>
          </a:solidFill>
          <a:ln>
            <a:noFill/>
          </a:ln>
          <a:effectLst>
            <a:outerShdw blurRad="38100" dist="38100" dir="2700000" algn="tl" rotWithShape="0">
              <a:schemeClr val="bg1">
                <a:lumMod val="75000"/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pc="5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</a:t>
            </a:r>
            <a:r>
              <a:rPr lang="en-US" altLang="ko-KR" spc="5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</a:t>
            </a:r>
            <a:r>
              <a:rPr lang="ko-KR" altLang="en-US" spc="5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회원가입</a:t>
            </a:r>
            <a:r>
              <a:rPr lang="en-US" altLang="ko-KR" spc="5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</a:t>
            </a:r>
            <a:r>
              <a:rPr lang="ko-KR" altLang="en-US" spc="5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검색 기능 구현</a:t>
            </a:r>
          </a:p>
        </p:txBody>
      </p:sp>
      <p:sp>
        <p:nvSpPr>
          <p:cNvPr id="17" name="사각형: 둥근 대각선 방향 모서리 16">
            <a:extLst>
              <a:ext uri="{FF2B5EF4-FFF2-40B4-BE49-F238E27FC236}">
                <a16:creationId xmlns:a16="http://schemas.microsoft.com/office/drawing/2014/main" id="{6EF465A6-B09E-5D27-DB7D-DD2F0BB984F7}"/>
              </a:ext>
            </a:extLst>
          </p:cNvPr>
          <p:cNvSpPr/>
          <p:nvPr/>
        </p:nvSpPr>
        <p:spPr>
          <a:xfrm>
            <a:off x="6966411" y="3633086"/>
            <a:ext cx="4317673" cy="599371"/>
          </a:xfrm>
          <a:prstGeom prst="round2DiagRect">
            <a:avLst>
              <a:gd name="adj1" fmla="val 50000"/>
              <a:gd name="adj2" fmla="val 50000"/>
            </a:avLst>
          </a:prstGeom>
          <a:solidFill>
            <a:srgbClr val="1E3C72"/>
          </a:solidFill>
          <a:ln>
            <a:noFill/>
          </a:ln>
          <a:effectLst>
            <a:outerShdw blurRad="38100" dist="38100" dir="2700000" algn="tl" rotWithShape="0">
              <a:schemeClr val="bg1">
                <a:lumMod val="75000"/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pc="5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상세페이지</a:t>
            </a:r>
            <a:r>
              <a:rPr lang="en-US" altLang="ko-KR" spc="5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/</a:t>
            </a:r>
            <a:r>
              <a:rPr lang="ko-KR" altLang="en-US" spc="5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컨텐츠 정보 연결</a:t>
            </a:r>
          </a:p>
        </p:txBody>
      </p:sp>
      <p:sp>
        <p:nvSpPr>
          <p:cNvPr id="19" name="사각형: 둥근 대각선 방향 모서리 18">
            <a:extLst>
              <a:ext uri="{FF2B5EF4-FFF2-40B4-BE49-F238E27FC236}">
                <a16:creationId xmlns:a16="http://schemas.microsoft.com/office/drawing/2014/main" id="{24B1A8E8-65BC-CCD9-03CB-501B69F31433}"/>
              </a:ext>
            </a:extLst>
          </p:cNvPr>
          <p:cNvSpPr/>
          <p:nvPr/>
        </p:nvSpPr>
        <p:spPr>
          <a:xfrm>
            <a:off x="6966411" y="4692475"/>
            <a:ext cx="4317673" cy="599371"/>
          </a:xfrm>
          <a:prstGeom prst="round2DiagRect">
            <a:avLst>
              <a:gd name="adj1" fmla="val 50000"/>
              <a:gd name="adj2" fmla="val 50000"/>
            </a:avLst>
          </a:prstGeom>
          <a:solidFill>
            <a:srgbClr val="1E3C72"/>
          </a:solidFill>
          <a:ln>
            <a:noFill/>
          </a:ln>
          <a:effectLst>
            <a:outerShdw blurRad="38100" dist="38100" dir="2700000" algn="tl" rotWithShape="0">
              <a:schemeClr val="bg1">
                <a:lumMod val="75000"/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pc="5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데이터 수집 범위 수정</a:t>
            </a:r>
          </a:p>
        </p:txBody>
      </p:sp>
    </p:spTree>
    <p:extLst>
      <p:ext uri="{BB962C8B-B14F-4D97-AF65-F5344CB8AC3E}">
        <p14:creationId xmlns:p14="http://schemas.microsoft.com/office/powerpoint/2010/main" val="344494281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자유형: 도형 3">
            <a:extLst>
              <a:ext uri="{FF2B5EF4-FFF2-40B4-BE49-F238E27FC236}">
                <a16:creationId xmlns:a16="http://schemas.microsoft.com/office/drawing/2014/main" id="{CB7B3DA9-E450-D7A1-2BC4-5AAF5480F25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357368 w 12192000"/>
              <a:gd name="connsiteY0" fmla="*/ 203199 h 6858000"/>
              <a:gd name="connsiteX1" fmla="*/ 181429 w 12192000"/>
              <a:gd name="connsiteY1" fmla="*/ 379138 h 6858000"/>
              <a:gd name="connsiteX2" fmla="*/ 181429 w 12192000"/>
              <a:gd name="connsiteY2" fmla="*/ 6486117 h 6858000"/>
              <a:gd name="connsiteX3" fmla="*/ 357368 w 12192000"/>
              <a:gd name="connsiteY3" fmla="*/ 6662056 h 6858000"/>
              <a:gd name="connsiteX4" fmla="*/ 11834632 w 12192000"/>
              <a:gd name="connsiteY4" fmla="*/ 6662056 h 6858000"/>
              <a:gd name="connsiteX5" fmla="*/ 12010571 w 12192000"/>
              <a:gd name="connsiteY5" fmla="*/ 6486117 h 6858000"/>
              <a:gd name="connsiteX6" fmla="*/ 12010571 w 12192000"/>
              <a:gd name="connsiteY6" fmla="*/ 379138 h 6858000"/>
              <a:gd name="connsiteX7" fmla="*/ 11834632 w 12192000"/>
              <a:gd name="connsiteY7" fmla="*/ 203199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357368" y="203199"/>
                </a:moveTo>
                <a:cubicBezTo>
                  <a:pt x="260200" y="203199"/>
                  <a:pt x="181429" y="281970"/>
                  <a:pt x="181429" y="379138"/>
                </a:cubicBezTo>
                <a:lnTo>
                  <a:pt x="181429" y="6486117"/>
                </a:lnTo>
                <a:cubicBezTo>
                  <a:pt x="181429" y="6583285"/>
                  <a:pt x="260200" y="6662056"/>
                  <a:pt x="357368" y="6662056"/>
                </a:cubicBezTo>
                <a:lnTo>
                  <a:pt x="11834632" y="6662056"/>
                </a:lnTo>
                <a:cubicBezTo>
                  <a:pt x="11931800" y="6662056"/>
                  <a:pt x="12010571" y="6583285"/>
                  <a:pt x="12010571" y="6486117"/>
                </a:cubicBezTo>
                <a:lnTo>
                  <a:pt x="12010571" y="379138"/>
                </a:lnTo>
                <a:cubicBezTo>
                  <a:pt x="12010571" y="281970"/>
                  <a:pt x="11931800" y="203199"/>
                  <a:pt x="11834632" y="203199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7D7D6B68-D4DC-0B92-4AEE-3D6155000BA3}"/>
              </a:ext>
            </a:extLst>
          </p:cNvPr>
          <p:cNvSpPr/>
          <p:nvPr/>
        </p:nvSpPr>
        <p:spPr>
          <a:xfrm>
            <a:off x="5297830" y="0"/>
            <a:ext cx="1596339" cy="479055"/>
          </a:xfrm>
          <a:custGeom>
            <a:avLst/>
            <a:gdLst>
              <a:gd name="connsiteX0" fmla="*/ 0 w 1755763"/>
              <a:gd name="connsiteY0" fmla="*/ 0 h 689429"/>
              <a:gd name="connsiteX1" fmla="*/ 1755763 w 1755763"/>
              <a:gd name="connsiteY1" fmla="*/ 0 h 689429"/>
              <a:gd name="connsiteX2" fmla="*/ 1713736 w 1755763"/>
              <a:gd name="connsiteY2" fmla="*/ 135387 h 689429"/>
              <a:gd name="connsiteX3" fmla="*/ 877881 w 1755763"/>
              <a:gd name="connsiteY3" fmla="*/ 689429 h 689429"/>
              <a:gd name="connsiteX4" fmla="*/ 42026 w 1755763"/>
              <a:gd name="connsiteY4" fmla="*/ 135387 h 689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55763" h="689429">
                <a:moveTo>
                  <a:pt x="0" y="0"/>
                </a:moveTo>
                <a:lnTo>
                  <a:pt x="1755763" y="0"/>
                </a:lnTo>
                <a:lnTo>
                  <a:pt x="1713736" y="135387"/>
                </a:lnTo>
                <a:cubicBezTo>
                  <a:pt x="1576025" y="460974"/>
                  <a:pt x="1253632" y="689429"/>
                  <a:pt x="877881" y="689429"/>
                </a:cubicBezTo>
                <a:cubicBezTo>
                  <a:pt x="502131" y="689429"/>
                  <a:pt x="179738" y="460974"/>
                  <a:pt x="42026" y="1353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glow rad="1016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6FCE7664-1245-30C4-3259-3D3B7D4D4138}"/>
              </a:ext>
            </a:extLst>
          </p:cNvPr>
          <p:cNvSpPr/>
          <p:nvPr/>
        </p:nvSpPr>
        <p:spPr>
          <a:xfrm>
            <a:off x="5370517" y="0"/>
            <a:ext cx="1450963" cy="435428"/>
          </a:xfrm>
          <a:custGeom>
            <a:avLst/>
            <a:gdLst>
              <a:gd name="connsiteX0" fmla="*/ 0 w 1755763"/>
              <a:gd name="connsiteY0" fmla="*/ 0 h 689429"/>
              <a:gd name="connsiteX1" fmla="*/ 1755763 w 1755763"/>
              <a:gd name="connsiteY1" fmla="*/ 0 h 689429"/>
              <a:gd name="connsiteX2" fmla="*/ 1713736 w 1755763"/>
              <a:gd name="connsiteY2" fmla="*/ 135387 h 689429"/>
              <a:gd name="connsiteX3" fmla="*/ 877881 w 1755763"/>
              <a:gd name="connsiteY3" fmla="*/ 689429 h 689429"/>
              <a:gd name="connsiteX4" fmla="*/ 42026 w 1755763"/>
              <a:gd name="connsiteY4" fmla="*/ 135387 h 689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55763" h="689429">
                <a:moveTo>
                  <a:pt x="0" y="0"/>
                </a:moveTo>
                <a:lnTo>
                  <a:pt x="1755763" y="0"/>
                </a:lnTo>
                <a:lnTo>
                  <a:pt x="1713736" y="135387"/>
                </a:lnTo>
                <a:cubicBezTo>
                  <a:pt x="1576025" y="460974"/>
                  <a:pt x="1253632" y="689429"/>
                  <a:pt x="877881" y="689429"/>
                </a:cubicBezTo>
                <a:cubicBezTo>
                  <a:pt x="502131" y="689429"/>
                  <a:pt x="179738" y="460974"/>
                  <a:pt x="42026" y="135387"/>
                </a:cubicBezTo>
                <a:close/>
              </a:path>
            </a:pathLst>
          </a:custGeom>
          <a:gradFill>
            <a:gsLst>
              <a:gs pos="0">
                <a:srgbClr val="1E3C72"/>
              </a:gs>
              <a:gs pos="100000">
                <a:srgbClr val="2A5298"/>
              </a:gs>
            </a:gsLst>
            <a:lin ang="5400000" scaled="0"/>
          </a:gradFill>
          <a:ln>
            <a:noFill/>
          </a:ln>
          <a:effectLst>
            <a:glow rad="1016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4EA4B8-0CF5-6E45-7613-889423A7F5BC}"/>
              </a:ext>
            </a:extLst>
          </p:cNvPr>
          <p:cNvSpPr txBox="1"/>
          <p:nvPr/>
        </p:nvSpPr>
        <p:spPr>
          <a:xfrm>
            <a:off x="5676900" y="8694"/>
            <a:ext cx="838200" cy="400110"/>
          </a:xfrm>
          <a:prstGeom prst="rect">
            <a:avLst/>
          </a:prstGeom>
          <a:noFill/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bg1">
                      <a:lumMod val="75000"/>
                      <a:alpha val="40000"/>
                    </a:schemeClr>
                  </a:outerShdw>
                </a:effectLst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3</a:t>
            </a:r>
            <a:endParaRPr lang="ko-KR" altLang="en-US" sz="2000" dirty="0">
              <a:solidFill>
                <a:schemeClr val="bg1"/>
              </a:solidFill>
              <a:effectLst>
                <a:outerShdw blurRad="50800" dist="38100" dir="2700000" algn="tl" rotWithShape="0">
                  <a:schemeClr val="bg1">
                    <a:lumMod val="75000"/>
                    <a:alpha val="40000"/>
                  </a:schemeClr>
                </a:outerShdw>
              </a:effectLst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A0CD96-ABA6-699A-B02F-0115F3E711D9}"/>
              </a:ext>
            </a:extLst>
          </p:cNvPr>
          <p:cNvSpPr txBox="1"/>
          <p:nvPr/>
        </p:nvSpPr>
        <p:spPr>
          <a:xfrm>
            <a:off x="1219198" y="527880"/>
            <a:ext cx="9753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1E3C7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프로젝트 수행내용</a:t>
            </a:r>
          </a:p>
        </p:txBody>
      </p:sp>
      <p:pic>
        <p:nvPicPr>
          <p:cNvPr id="36" name="Object 3">
            <a:extLst>
              <a:ext uri="{FF2B5EF4-FFF2-40B4-BE49-F238E27FC236}">
                <a16:creationId xmlns:a16="http://schemas.microsoft.com/office/drawing/2014/main" id="{7EBC45D5-F123-1827-A2C0-F0D67C9DB22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5400000" flipV="1">
            <a:off x="274988" y="3632690"/>
            <a:ext cx="4965422" cy="60628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545F2C6C-E172-597B-8C21-0F80580563F4}"/>
              </a:ext>
            </a:extLst>
          </p:cNvPr>
          <p:cNvSpPr txBox="1"/>
          <p:nvPr/>
        </p:nvSpPr>
        <p:spPr>
          <a:xfrm>
            <a:off x="102440" y="1413282"/>
            <a:ext cx="2918697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 err="1">
                <a:solidFill>
                  <a:srgbClr val="1E3C72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메뉴별</a:t>
            </a:r>
            <a:endParaRPr lang="en-US" altLang="ko-KR" sz="3600" b="1" dirty="0">
              <a:solidFill>
                <a:srgbClr val="1E3C72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  <a:p>
            <a:pPr algn="ctr"/>
            <a:r>
              <a:rPr lang="ko-KR" altLang="en-US" sz="3600" b="1" dirty="0">
                <a:solidFill>
                  <a:srgbClr val="1E3C72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기능</a:t>
            </a:r>
            <a:endParaRPr lang="en-US" altLang="ko-KR" sz="3600" b="1" dirty="0">
              <a:solidFill>
                <a:srgbClr val="1E3C72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  <a:p>
            <a:pPr algn="ctr"/>
            <a:r>
              <a:rPr lang="en-US" altLang="ko-KR" sz="2400" b="1" dirty="0">
                <a:solidFill>
                  <a:srgbClr val="1E3C72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[</a:t>
            </a:r>
            <a:r>
              <a:rPr lang="ko-KR" altLang="en-US" sz="2400" b="1" dirty="0">
                <a:solidFill>
                  <a:srgbClr val="1E3C72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마이페이지</a:t>
            </a:r>
            <a:endParaRPr lang="en-US" altLang="ko-KR" sz="2400" b="1" dirty="0">
              <a:solidFill>
                <a:srgbClr val="1E3C72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algn="ctr"/>
            <a:r>
              <a:rPr lang="en-US" altLang="ko-KR" sz="2400" b="1" dirty="0">
                <a:solidFill>
                  <a:srgbClr val="1E3C72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-MY OTT]</a:t>
            </a:r>
          </a:p>
          <a:p>
            <a:pPr algn="ctr"/>
            <a:endParaRPr lang="en-US" altLang="ko-KR" sz="3600" b="1" dirty="0">
              <a:solidFill>
                <a:srgbClr val="1E3C72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4240336-8BCD-8CDB-22BF-0A39DB00E7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50" t="1" b="126"/>
          <a:stretch/>
        </p:blipFill>
        <p:spPr>
          <a:xfrm>
            <a:off x="3021138" y="1006936"/>
            <a:ext cx="4782406" cy="3904002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7FE20C26-C6BE-FE0E-E115-914AC2D15BE0}"/>
              </a:ext>
            </a:extLst>
          </p:cNvPr>
          <p:cNvSpPr/>
          <p:nvPr/>
        </p:nvSpPr>
        <p:spPr>
          <a:xfrm>
            <a:off x="6032374" y="4356778"/>
            <a:ext cx="555468" cy="183472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87B8890-7657-2551-C76F-3FE45648CA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6701" y="5233936"/>
            <a:ext cx="2514951" cy="733527"/>
          </a:xfrm>
          <a:prstGeom prst="rect">
            <a:avLst/>
          </a:prstGeom>
        </p:spPr>
      </p:pic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30E79181-5E18-931E-1C53-13ACEC5F7531}"/>
              </a:ext>
            </a:extLst>
          </p:cNvPr>
          <p:cNvCxnSpPr>
            <a:cxnSpLocks/>
            <a:stCxn id="7" idx="0"/>
            <a:endCxn id="5" idx="2"/>
          </p:cNvCxnSpPr>
          <p:nvPr/>
        </p:nvCxnSpPr>
        <p:spPr>
          <a:xfrm flipV="1">
            <a:off x="5334177" y="4540250"/>
            <a:ext cx="975931" cy="693686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림 19">
            <a:extLst>
              <a:ext uri="{FF2B5EF4-FFF2-40B4-BE49-F238E27FC236}">
                <a16:creationId xmlns:a16="http://schemas.microsoft.com/office/drawing/2014/main" id="{12B669A7-57EB-E683-3792-5ACBA88B0E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3531" y="3193226"/>
            <a:ext cx="4052910" cy="2994569"/>
          </a:xfrm>
          <a:prstGeom prst="rect">
            <a:avLst/>
          </a:prstGeom>
        </p:spPr>
      </p:pic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CD0E5BC0-EC7E-7A77-A7BF-EA25F13A1C79}"/>
              </a:ext>
            </a:extLst>
          </p:cNvPr>
          <p:cNvCxnSpPr>
            <a:cxnSpLocks/>
          </p:cNvCxnSpPr>
          <p:nvPr/>
        </p:nvCxnSpPr>
        <p:spPr>
          <a:xfrm>
            <a:off x="6591653" y="5591938"/>
            <a:ext cx="1141878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17B64E61-AA61-5FD5-BBE7-5A00CD428F5A}"/>
              </a:ext>
            </a:extLst>
          </p:cNvPr>
          <p:cNvSpPr txBox="1"/>
          <p:nvPr/>
        </p:nvSpPr>
        <p:spPr>
          <a:xfrm>
            <a:off x="8036668" y="1789386"/>
            <a:ext cx="366275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+mn-ea"/>
              </a:rPr>
              <a:t>[MY OTT]</a:t>
            </a:r>
          </a:p>
          <a:p>
            <a:pPr algn="ctr"/>
            <a:r>
              <a:rPr lang="en-US" altLang="ko-KR" sz="1400" dirty="0" err="1">
                <a:latin typeface="+mn-ea"/>
              </a:rPr>
              <a:t>Hubflix</a:t>
            </a:r>
            <a:r>
              <a:rPr lang="ko-KR" altLang="en-US" sz="1400" dirty="0">
                <a:latin typeface="+mn-ea"/>
              </a:rPr>
              <a:t>에서 지원하는 모든</a:t>
            </a:r>
            <a:r>
              <a:rPr lang="en-US" altLang="ko-KR" sz="1400" dirty="0">
                <a:latin typeface="+mn-ea"/>
              </a:rPr>
              <a:t>OTT</a:t>
            </a:r>
            <a:r>
              <a:rPr lang="ko-KR" altLang="en-US" sz="1400" dirty="0">
                <a:latin typeface="+mn-ea"/>
              </a:rPr>
              <a:t>서비스를 한눈에 볼 수 있으며 </a:t>
            </a:r>
            <a:r>
              <a:rPr lang="ko-KR" altLang="en-US" sz="1400" dirty="0" err="1">
                <a:latin typeface="+mn-ea"/>
              </a:rPr>
              <a:t>구독하러가기</a:t>
            </a:r>
            <a:r>
              <a:rPr lang="ko-KR" altLang="en-US" sz="1400" dirty="0">
                <a:latin typeface="+mn-ea"/>
              </a:rPr>
              <a:t> 버튼을 통해</a:t>
            </a:r>
            <a:endParaRPr lang="en-US" altLang="ko-KR" sz="1400" dirty="0">
              <a:latin typeface="+mn-ea"/>
            </a:endParaRPr>
          </a:p>
          <a:p>
            <a:pPr algn="ctr"/>
            <a:r>
              <a:rPr lang="ko-KR" altLang="en-US" sz="1400" dirty="0">
                <a:latin typeface="+mn-ea"/>
              </a:rPr>
              <a:t>해당 </a:t>
            </a:r>
            <a:r>
              <a:rPr lang="en-US" altLang="ko-KR" sz="1400" dirty="0">
                <a:latin typeface="+mn-ea"/>
              </a:rPr>
              <a:t>OTT</a:t>
            </a:r>
            <a:r>
              <a:rPr lang="ko-KR" altLang="en-US" sz="1400" dirty="0">
                <a:latin typeface="+mn-ea"/>
              </a:rPr>
              <a:t>서비스의 플랫폼으로 이동하여 </a:t>
            </a:r>
            <a:endParaRPr lang="en-US" altLang="ko-KR" sz="1400" dirty="0">
              <a:latin typeface="+mn-ea"/>
            </a:endParaRPr>
          </a:p>
          <a:p>
            <a:pPr algn="ctr"/>
            <a:r>
              <a:rPr lang="ko-KR" altLang="en-US" sz="1400" dirty="0">
                <a:latin typeface="+mn-ea"/>
              </a:rPr>
              <a:t>바로 구독할 수 있도록 함</a:t>
            </a:r>
            <a:endParaRPr lang="en-US" altLang="ko-KR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2486366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자유형: 도형 3">
            <a:extLst>
              <a:ext uri="{FF2B5EF4-FFF2-40B4-BE49-F238E27FC236}">
                <a16:creationId xmlns:a16="http://schemas.microsoft.com/office/drawing/2014/main" id="{CB7B3DA9-E450-D7A1-2BC4-5AAF5480F25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357368 w 12192000"/>
              <a:gd name="connsiteY0" fmla="*/ 203199 h 6858000"/>
              <a:gd name="connsiteX1" fmla="*/ 181429 w 12192000"/>
              <a:gd name="connsiteY1" fmla="*/ 379138 h 6858000"/>
              <a:gd name="connsiteX2" fmla="*/ 181429 w 12192000"/>
              <a:gd name="connsiteY2" fmla="*/ 6486117 h 6858000"/>
              <a:gd name="connsiteX3" fmla="*/ 357368 w 12192000"/>
              <a:gd name="connsiteY3" fmla="*/ 6662056 h 6858000"/>
              <a:gd name="connsiteX4" fmla="*/ 11834632 w 12192000"/>
              <a:gd name="connsiteY4" fmla="*/ 6662056 h 6858000"/>
              <a:gd name="connsiteX5" fmla="*/ 12010571 w 12192000"/>
              <a:gd name="connsiteY5" fmla="*/ 6486117 h 6858000"/>
              <a:gd name="connsiteX6" fmla="*/ 12010571 w 12192000"/>
              <a:gd name="connsiteY6" fmla="*/ 379138 h 6858000"/>
              <a:gd name="connsiteX7" fmla="*/ 11834632 w 12192000"/>
              <a:gd name="connsiteY7" fmla="*/ 203199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357368" y="203199"/>
                </a:moveTo>
                <a:cubicBezTo>
                  <a:pt x="260200" y="203199"/>
                  <a:pt x="181429" y="281970"/>
                  <a:pt x="181429" y="379138"/>
                </a:cubicBezTo>
                <a:lnTo>
                  <a:pt x="181429" y="6486117"/>
                </a:lnTo>
                <a:cubicBezTo>
                  <a:pt x="181429" y="6583285"/>
                  <a:pt x="260200" y="6662056"/>
                  <a:pt x="357368" y="6662056"/>
                </a:cubicBezTo>
                <a:lnTo>
                  <a:pt x="11834632" y="6662056"/>
                </a:lnTo>
                <a:cubicBezTo>
                  <a:pt x="11931800" y="6662056"/>
                  <a:pt x="12010571" y="6583285"/>
                  <a:pt x="12010571" y="6486117"/>
                </a:cubicBezTo>
                <a:lnTo>
                  <a:pt x="12010571" y="379138"/>
                </a:lnTo>
                <a:cubicBezTo>
                  <a:pt x="12010571" y="281970"/>
                  <a:pt x="11931800" y="203199"/>
                  <a:pt x="11834632" y="203199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7D7D6B68-D4DC-0B92-4AEE-3D6155000BA3}"/>
              </a:ext>
            </a:extLst>
          </p:cNvPr>
          <p:cNvSpPr/>
          <p:nvPr/>
        </p:nvSpPr>
        <p:spPr>
          <a:xfrm>
            <a:off x="5297830" y="0"/>
            <a:ext cx="1596339" cy="479055"/>
          </a:xfrm>
          <a:custGeom>
            <a:avLst/>
            <a:gdLst>
              <a:gd name="connsiteX0" fmla="*/ 0 w 1755763"/>
              <a:gd name="connsiteY0" fmla="*/ 0 h 689429"/>
              <a:gd name="connsiteX1" fmla="*/ 1755763 w 1755763"/>
              <a:gd name="connsiteY1" fmla="*/ 0 h 689429"/>
              <a:gd name="connsiteX2" fmla="*/ 1713736 w 1755763"/>
              <a:gd name="connsiteY2" fmla="*/ 135387 h 689429"/>
              <a:gd name="connsiteX3" fmla="*/ 877881 w 1755763"/>
              <a:gd name="connsiteY3" fmla="*/ 689429 h 689429"/>
              <a:gd name="connsiteX4" fmla="*/ 42026 w 1755763"/>
              <a:gd name="connsiteY4" fmla="*/ 135387 h 689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55763" h="689429">
                <a:moveTo>
                  <a:pt x="0" y="0"/>
                </a:moveTo>
                <a:lnTo>
                  <a:pt x="1755763" y="0"/>
                </a:lnTo>
                <a:lnTo>
                  <a:pt x="1713736" y="135387"/>
                </a:lnTo>
                <a:cubicBezTo>
                  <a:pt x="1576025" y="460974"/>
                  <a:pt x="1253632" y="689429"/>
                  <a:pt x="877881" y="689429"/>
                </a:cubicBezTo>
                <a:cubicBezTo>
                  <a:pt x="502131" y="689429"/>
                  <a:pt x="179738" y="460974"/>
                  <a:pt x="42026" y="1353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glow rad="1016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6FCE7664-1245-30C4-3259-3D3B7D4D4138}"/>
              </a:ext>
            </a:extLst>
          </p:cNvPr>
          <p:cNvSpPr/>
          <p:nvPr/>
        </p:nvSpPr>
        <p:spPr>
          <a:xfrm>
            <a:off x="5370517" y="0"/>
            <a:ext cx="1450963" cy="435428"/>
          </a:xfrm>
          <a:custGeom>
            <a:avLst/>
            <a:gdLst>
              <a:gd name="connsiteX0" fmla="*/ 0 w 1755763"/>
              <a:gd name="connsiteY0" fmla="*/ 0 h 689429"/>
              <a:gd name="connsiteX1" fmla="*/ 1755763 w 1755763"/>
              <a:gd name="connsiteY1" fmla="*/ 0 h 689429"/>
              <a:gd name="connsiteX2" fmla="*/ 1713736 w 1755763"/>
              <a:gd name="connsiteY2" fmla="*/ 135387 h 689429"/>
              <a:gd name="connsiteX3" fmla="*/ 877881 w 1755763"/>
              <a:gd name="connsiteY3" fmla="*/ 689429 h 689429"/>
              <a:gd name="connsiteX4" fmla="*/ 42026 w 1755763"/>
              <a:gd name="connsiteY4" fmla="*/ 135387 h 689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55763" h="689429">
                <a:moveTo>
                  <a:pt x="0" y="0"/>
                </a:moveTo>
                <a:lnTo>
                  <a:pt x="1755763" y="0"/>
                </a:lnTo>
                <a:lnTo>
                  <a:pt x="1713736" y="135387"/>
                </a:lnTo>
                <a:cubicBezTo>
                  <a:pt x="1576025" y="460974"/>
                  <a:pt x="1253632" y="689429"/>
                  <a:pt x="877881" y="689429"/>
                </a:cubicBezTo>
                <a:cubicBezTo>
                  <a:pt x="502131" y="689429"/>
                  <a:pt x="179738" y="460974"/>
                  <a:pt x="42026" y="135387"/>
                </a:cubicBezTo>
                <a:close/>
              </a:path>
            </a:pathLst>
          </a:custGeom>
          <a:gradFill>
            <a:gsLst>
              <a:gs pos="0">
                <a:srgbClr val="1E3C72"/>
              </a:gs>
              <a:gs pos="100000">
                <a:srgbClr val="2A5298"/>
              </a:gs>
            </a:gsLst>
            <a:lin ang="5400000" scaled="0"/>
          </a:gradFill>
          <a:ln>
            <a:noFill/>
          </a:ln>
          <a:effectLst>
            <a:glow rad="1016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4EA4B8-0CF5-6E45-7613-889423A7F5BC}"/>
              </a:ext>
            </a:extLst>
          </p:cNvPr>
          <p:cNvSpPr txBox="1"/>
          <p:nvPr/>
        </p:nvSpPr>
        <p:spPr>
          <a:xfrm>
            <a:off x="5676900" y="8694"/>
            <a:ext cx="838200" cy="400110"/>
          </a:xfrm>
          <a:prstGeom prst="rect">
            <a:avLst/>
          </a:prstGeom>
          <a:noFill/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bg1">
                      <a:lumMod val="75000"/>
                      <a:alpha val="40000"/>
                    </a:schemeClr>
                  </a:outerShdw>
                </a:effectLst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3</a:t>
            </a:r>
            <a:endParaRPr lang="ko-KR" altLang="en-US" sz="2000" dirty="0">
              <a:solidFill>
                <a:schemeClr val="bg1"/>
              </a:solidFill>
              <a:effectLst>
                <a:outerShdw blurRad="50800" dist="38100" dir="2700000" algn="tl" rotWithShape="0">
                  <a:schemeClr val="bg1">
                    <a:lumMod val="75000"/>
                    <a:alpha val="40000"/>
                  </a:schemeClr>
                </a:outerShdw>
              </a:effectLst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A0CD96-ABA6-699A-B02F-0115F3E711D9}"/>
              </a:ext>
            </a:extLst>
          </p:cNvPr>
          <p:cNvSpPr txBox="1"/>
          <p:nvPr/>
        </p:nvSpPr>
        <p:spPr>
          <a:xfrm>
            <a:off x="1219198" y="537364"/>
            <a:ext cx="9753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1E3C7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프로젝트 수행내용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4190" y="1723126"/>
            <a:ext cx="8976630" cy="462645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45F2C6C-E172-597B-8C21-0F80580563F4}"/>
              </a:ext>
            </a:extLst>
          </p:cNvPr>
          <p:cNvSpPr txBox="1"/>
          <p:nvPr/>
        </p:nvSpPr>
        <p:spPr>
          <a:xfrm>
            <a:off x="-302314" y="1413282"/>
            <a:ext cx="291869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 err="1">
                <a:solidFill>
                  <a:srgbClr val="1E3C72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메뉴별</a:t>
            </a:r>
            <a:endParaRPr lang="en-US" altLang="ko-KR" sz="3600" b="1" dirty="0">
              <a:solidFill>
                <a:srgbClr val="1E3C72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  <a:p>
            <a:pPr algn="ctr"/>
            <a:r>
              <a:rPr lang="ko-KR" altLang="en-US" sz="3600" b="1" dirty="0">
                <a:solidFill>
                  <a:srgbClr val="1E3C72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기능</a:t>
            </a:r>
            <a:endParaRPr lang="en-US" altLang="ko-KR" sz="3600" b="1" dirty="0">
              <a:solidFill>
                <a:srgbClr val="1E3C72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  <a:p>
            <a:pPr algn="ctr"/>
            <a:r>
              <a:rPr lang="en-US" altLang="ko-KR" sz="2400" b="1" dirty="0" smtClean="0">
                <a:solidFill>
                  <a:srgbClr val="1E3C72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[</a:t>
            </a:r>
            <a:r>
              <a:rPr lang="ko-KR" altLang="en-US" sz="2400" b="1" dirty="0" err="1" smtClean="0">
                <a:solidFill>
                  <a:srgbClr val="1E3C72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챗봇</a:t>
            </a:r>
            <a:r>
              <a:rPr lang="en-US" altLang="ko-KR" sz="2400" b="1" dirty="0" smtClean="0">
                <a:solidFill>
                  <a:srgbClr val="1E3C72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]</a:t>
            </a:r>
            <a:endParaRPr lang="en-US" altLang="ko-KR" sz="2400" b="1" dirty="0">
              <a:solidFill>
                <a:srgbClr val="1E3C72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algn="ctr"/>
            <a:endParaRPr lang="en-US" altLang="ko-KR" sz="3600" b="1" dirty="0">
              <a:solidFill>
                <a:srgbClr val="1E3C72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pic>
        <p:nvPicPr>
          <p:cNvPr id="14" name="Object 3">
            <a:extLst>
              <a:ext uri="{FF2B5EF4-FFF2-40B4-BE49-F238E27FC236}">
                <a16:creationId xmlns:a16="http://schemas.microsoft.com/office/drawing/2014/main" id="{7EBC45D5-F123-1827-A2C0-F0D67C9DB22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5400000" flipV="1">
            <a:off x="-76136" y="3638158"/>
            <a:ext cx="4965422" cy="6062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436C8C2-7E82-B625-BCA1-930801E952DB}"/>
              </a:ext>
            </a:extLst>
          </p:cNvPr>
          <p:cNvSpPr txBox="1"/>
          <p:nvPr/>
        </p:nvSpPr>
        <p:spPr>
          <a:xfrm>
            <a:off x="2938010" y="1031873"/>
            <a:ext cx="58577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AI </a:t>
            </a:r>
            <a:r>
              <a:rPr lang="ko-KR" altLang="en-US" sz="1400" dirty="0" err="1" smtClean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챗봇</a:t>
            </a:r>
            <a:r>
              <a:rPr lang="ko-KR" altLang="en-US" sz="1400" dirty="0" smtClean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또는 </a:t>
            </a:r>
            <a:r>
              <a:rPr lang="ko-KR" altLang="en-US" sz="1400" dirty="0" err="1" smtClean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챗봇</a:t>
            </a:r>
            <a:r>
              <a:rPr lang="ko-KR" altLang="en-US" sz="1400" dirty="0" smtClean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아이콘 클릭 </a:t>
            </a:r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시 </a:t>
            </a:r>
            <a:r>
              <a:rPr lang="ko-KR" altLang="en-US" sz="1400" dirty="0" err="1" smtClean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챗봇</a:t>
            </a:r>
            <a:r>
              <a:rPr lang="ko-KR" altLang="en-US" sz="1400" dirty="0" smtClean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창으로 </a:t>
            </a:r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이동</a:t>
            </a:r>
            <a:endParaRPr lang="en-US" altLang="ko-KR" sz="14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597650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자유형: 도형 3">
            <a:extLst>
              <a:ext uri="{FF2B5EF4-FFF2-40B4-BE49-F238E27FC236}">
                <a16:creationId xmlns:a16="http://schemas.microsoft.com/office/drawing/2014/main" id="{CB7B3DA9-E450-D7A1-2BC4-5AAF5480F25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357368 w 12192000"/>
              <a:gd name="connsiteY0" fmla="*/ 203199 h 6858000"/>
              <a:gd name="connsiteX1" fmla="*/ 181429 w 12192000"/>
              <a:gd name="connsiteY1" fmla="*/ 379138 h 6858000"/>
              <a:gd name="connsiteX2" fmla="*/ 181429 w 12192000"/>
              <a:gd name="connsiteY2" fmla="*/ 6486117 h 6858000"/>
              <a:gd name="connsiteX3" fmla="*/ 357368 w 12192000"/>
              <a:gd name="connsiteY3" fmla="*/ 6662056 h 6858000"/>
              <a:gd name="connsiteX4" fmla="*/ 11834632 w 12192000"/>
              <a:gd name="connsiteY4" fmla="*/ 6662056 h 6858000"/>
              <a:gd name="connsiteX5" fmla="*/ 12010571 w 12192000"/>
              <a:gd name="connsiteY5" fmla="*/ 6486117 h 6858000"/>
              <a:gd name="connsiteX6" fmla="*/ 12010571 w 12192000"/>
              <a:gd name="connsiteY6" fmla="*/ 379138 h 6858000"/>
              <a:gd name="connsiteX7" fmla="*/ 11834632 w 12192000"/>
              <a:gd name="connsiteY7" fmla="*/ 203199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357368" y="203199"/>
                </a:moveTo>
                <a:cubicBezTo>
                  <a:pt x="260200" y="203199"/>
                  <a:pt x="181429" y="281970"/>
                  <a:pt x="181429" y="379138"/>
                </a:cubicBezTo>
                <a:lnTo>
                  <a:pt x="181429" y="6486117"/>
                </a:lnTo>
                <a:cubicBezTo>
                  <a:pt x="181429" y="6583285"/>
                  <a:pt x="260200" y="6662056"/>
                  <a:pt x="357368" y="6662056"/>
                </a:cubicBezTo>
                <a:lnTo>
                  <a:pt x="11834632" y="6662056"/>
                </a:lnTo>
                <a:cubicBezTo>
                  <a:pt x="11931800" y="6662056"/>
                  <a:pt x="12010571" y="6583285"/>
                  <a:pt x="12010571" y="6486117"/>
                </a:cubicBezTo>
                <a:lnTo>
                  <a:pt x="12010571" y="379138"/>
                </a:lnTo>
                <a:cubicBezTo>
                  <a:pt x="12010571" y="281970"/>
                  <a:pt x="11931800" y="203199"/>
                  <a:pt x="11834632" y="203199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7D7D6B68-D4DC-0B92-4AEE-3D6155000BA3}"/>
              </a:ext>
            </a:extLst>
          </p:cNvPr>
          <p:cNvSpPr/>
          <p:nvPr/>
        </p:nvSpPr>
        <p:spPr>
          <a:xfrm>
            <a:off x="5297830" y="0"/>
            <a:ext cx="1596339" cy="479055"/>
          </a:xfrm>
          <a:custGeom>
            <a:avLst/>
            <a:gdLst>
              <a:gd name="connsiteX0" fmla="*/ 0 w 1755763"/>
              <a:gd name="connsiteY0" fmla="*/ 0 h 689429"/>
              <a:gd name="connsiteX1" fmla="*/ 1755763 w 1755763"/>
              <a:gd name="connsiteY1" fmla="*/ 0 h 689429"/>
              <a:gd name="connsiteX2" fmla="*/ 1713736 w 1755763"/>
              <a:gd name="connsiteY2" fmla="*/ 135387 h 689429"/>
              <a:gd name="connsiteX3" fmla="*/ 877881 w 1755763"/>
              <a:gd name="connsiteY3" fmla="*/ 689429 h 689429"/>
              <a:gd name="connsiteX4" fmla="*/ 42026 w 1755763"/>
              <a:gd name="connsiteY4" fmla="*/ 135387 h 689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55763" h="689429">
                <a:moveTo>
                  <a:pt x="0" y="0"/>
                </a:moveTo>
                <a:lnTo>
                  <a:pt x="1755763" y="0"/>
                </a:lnTo>
                <a:lnTo>
                  <a:pt x="1713736" y="135387"/>
                </a:lnTo>
                <a:cubicBezTo>
                  <a:pt x="1576025" y="460974"/>
                  <a:pt x="1253632" y="689429"/>
                  <a:pt x="877881" y="689429"/>
                </a:cubicBezTo>
                <a:cubicBezTo>
                  <a:pt x="502131" y="689429"/>
                  <a:pt x="179738" y="460974"/>
                  <a:pt x="42026" y="1353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glow rad="1016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6FCE7664-1245-30C4-3259-3D3B7D4D4138}"/>
              </a:ext>
            </a:extLst>
          </p:cNvPr>
          <p:cNvSpPr/>
          <p:nvPr/>
        </p:nvSpPr>
        <p:spPr>
          <a:xfrm>
            <a:off x="5370517" y="0"/>
            <a:ext cx="1450963" cy="435428"/>
          </a:xfrm>
          <a:custGeom>
            <a:avLst/>
            <a:gdLst>
              <a:gd name="connsiteX0" fmla="*/ 0 w 1755763"/>
              <a:gd name="connsiteY0" fmla="*/ 0 h 689429"/>
              <a:gd name="connsiteX1" fmla="*/ 1755763 w 1755763"/>
              <a:gd name="connsiteY1" fmla="*/ 0 h 689429"/>
              <a:gd name="connsiteX2" fmla="*/ 1713736 w 1755763"/>
              <a:gd name="connsiteY2" fmla="*/ 135387 h 689429"/>
              <a:gd name="connsiteX3" fmla="*/ 877881 w 1755763"/>
              <a:gd name="connsiteY3" fmla="*/ 689429 h 689429"/>
              <a:gd name="connsiteX4" fmla="*/ 42026 w 1755763"/>
              <a:gd name="connsiteY4" fmla="*/ 135387 h 689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55763" h="689429">
                <a:moveTo>
                  <a:pt x="0" y="0"/>
                </a:moveTo>
                <a:lnTo>
                  <a:pt x="1755763" y="0"/>
                </a:lnTo>
                <a:lnTo>
                  <a:pt x="1713736" y="135387"/>
                </a:lnTo>
                <a:cubicBezTo>
                  <a:pt x="1576025" y="460974"/>
                  <a:pt x="1253632" y="689429"/>
                  <a:pt x="877881" y="689429"/>
                </a:cubicBezTo>
                <a:cubicBezTo>
                  <a:pt x="502131" y="689429"/>
                  <a:pt x="179738" y="460974"/>
                  <a:pt x="42026" y="135387"/>
                </a:cubicBezTo>
                <a:close/>
              </a:path>
            </a:pathLst>
          </a:custGeom>
          <a:gradFill>
            <a:gsLst>
              <a:gs pos="0">
                <a:srgbClr val="1E3C72"/>
              </a:gs>
              <a:gs pos="100000">
                <a:srgbClr val="2A5298"/>
              </a:gs>
            </a:gsLst>
            <a:lin ang="5400000" scaled="0"/>
          </a:gradFill>
          <a:ln>
            <a:noFill/>
          </a:ln>
          <a:effectLst>
            <a:glow rad="1016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4EA4B8-0CF5-6E45-7613-889423A7F5BC}"/>
              </a:ext>
            </a:extLst>
          </p:cNvPr>
          <p:cNvSpPr txBox="1"/>
          <p:nvPr/>
        </p:nvSpPr>
        <p:spPr>
          <a:xfrm>
            <a:off x="5676900" y="8694"/>
            <a:ext cx="838200" cy="400110"/>
          </a:xfrm>
          <a:prstGeom prst="rect">
            <a:avLst/>
          </a:prstGeom>
          <a:noFill/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bg1">
                      <a:lumMod val="75000"/>
                      <a:alpha val="40000"/>
                    </a:schemeClr>
                  </a:outerShdw>
                </a:effectLst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3</a:t>
            </a:r>
            <a:endParaRPr lang="ko-KR" altLang="en-US" sz="2000" dirty="0">
              <a:solidFill>
                <a:schemeClr val="bg1"/>
              </a:solidFill>
              <a:effectLst>
                <a:outerShdw blurRad="50800" dist="38100" dir="2700000" algn="tl" rotWithShape="0">
                  <a:schemeClr val="bg1">
                    <a:lumMod val="75000"/>
                    <a:alpha val="40000"/>
                  </a:schemeClr>
                </a:outerShdw>
              </a:effectLst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A0CD96-ABA6-699A-B02F-0115F3E711D9}"/>
              </a:ext>
            </a:extLst>
          </p:cNvPr>
          <p:cNvSpPr txBox="1"/>
          <p:nvPr/>
        </p:nvSpPr>
        <p:spPr>
          <a:xfrm>
            <a:off x="1219198" y="537364"/>
            <a:ext cx="9753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1E3C7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프로젝트 수행내용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45F2C6C-E172-597B-8C21-0F80580563F4}"/>
              </a:ext>
            </a:extLst>
          </p:cNvPr>
          <p:cNvSpPr txBox="1"/>
          <p:nvPr/>
        </p:nvSpPr>
        <p:spPr>
          <a:xfrm>
            <a:off x="-296993" y="1413282"/>
            <a:ext cx="291869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 err="1">
                <a:solidFill>
                  <a:srgbClr val="1E3C72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메뉴별</a:t>
            </a:r>
            <a:endParaRPr lang="en-US" altLang="ko-KR" sz="3600" b="1" dirty="0">
              <a:solidFill>
                <a:srgbClr val="1E3C72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  <a:p>
            <a:pPr algn="ctr"/>
            <a:r>
              <a:rPr lang="ko-KR" altLang="en-US" sz="3600" b="1" dirty="0">
                <a:solidFill>
                  <a:srgbClr val="1E3C72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기능</a:t>
            </a:r>
            <a:endParaRPr lang="en-US" altLang="ko-KR" sz="3600" b="1" dirty="0">
              <a:solidFill>
                <a:srgbClr val="1E3C72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  <a:p>
            <a:pPr algn="ctr"/>
            <a:r>
              <a:rPr lang="en-US" altLang="ko-KR" sz="2400" b="1" dirty="0" smtClean="0">
                <a:solidFill>
                  <a:srgbClr val="1E3C72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[</a:t>
            </a:r>
            <a:r>
              <a:rPr lang="ko-KR" altLang="en-US" sz="2400" b="1" dirty="0" err="1" smtClean="0">
                <a:solidFill>
                  <a:srgbClr val="1E3C72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챗봇</a:t>
            </a:r>
            <a:r>
              <a:rPr lang="en-US" altLang="ko-KR" sz="2400" b="1" dirty="0" smtClean="0">
                <a:solidFill>
                  <a:srgbClr val="1E3C72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]</a:t>
            </a:r>
            <a:endParaRPr lang="en-US" altLang="ko-KR" sz="2400" b="1" dirty="0">
              <a:solidFill>
                <a:srgbClr val="1E3C72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algn="ctr"/>
            <a:endParaRPr lang="en-US" altLang="ko-KR" sz="3600" b="1" dirty="0">
              <a:solidFill>
                <a:srgbClr val="1E3C72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pic>
        <p:nvPicPr>
          <p:cNvPr id="14" name="Object 3">
            <a:extLst>
              <a:ext uri="{FF2B5EF4-FFF2-40B4-BE49-F238E27FC236}">
                <a16:creationId xmlns:a16="http://schemas.microsoft.com/office/drawing/2014/main" id="{7EBC45D5-F123-1827-A2C0-F0D67C9DB22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5400000" flipV="1">
            <a:off x="-113664" y="3705448"/>
            <a:ext cx="4965422" cy="6062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B20ADF8-B038-1620-82BB-0F65803F75D0}"/>
              </a:ext>
            </a:extLst>
          </p:cNvPr>
          <p:cNvSpPr txBox="1"/>
          <p:nvPr/>
        </p:nvSpPr>
        <p:spPr>
          <a:xfrm>
            <a:off x="3079470" y="1572000"/>
            <a:ext cx="1613172" cy="380104"/>
          </a:xfrm>
          <a:prstGeom prst="rect">
            <a:avLst/>
          </a:prstGeom>
          <a:noFill/>
        </p:spPr>
        <p:txBody>
          <a:bodyPr wrap="square" lIns="144000" rtlCol="0">
            <a:spAutoFit/>
          </a:bodyPr>
          <a:lstStyle/>
          <a:p>
            <a:pPr>
              <a:lnSpc>
                <a:spcPct val="170000"/>
              </a:lnSpc>
            </a:pPr>
            <a:r>
              <a:rPr lang="en-US" altLang="ko-KR" sz="1100" kern="0" dirty="0" smtClean="0">
                <a:solidFill>
                  <a:srgbClr val="000000"/>
                </a:solidFill>
                <a:latin typeface="+mn-ea"/>
              </a:rPr>
              <a:t>Manual </a:t>
            </a:r>
            <a:r>
              <a:rPr lang="ko-KR" altLang="en-US" sz="1100" kern="0" dirty="0" smtClean="0">
                <a:solidFill>
                  <a:srgbClr val="000000"/>
                </a:solidFill>
                <a:latin typeface="+mn-ea"/>
              </a:rPr>
              <a:t>버튼 클릭 시</a:t>
            </a:r>
            <a:endParaRPr lang="ko-KR" altLang="en-US" sz="1100" kern="0" spc="0" dirty="0">
              <a:solidFill>
                <a:srgbClr val="000000"/>
              </a:solidFill>
              <a:effectLst/>
              <a:latin typeface="+mn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B20ADF8-B038-1620-82BB-0F65803F75D0}"/>
              </a:ext>
            </a:extLst>
          </p:cNvPr>
          <p:cNvSpPr txBox="1"/>
          <p:nvPr/>
        </p:nvSpPr>
        <p:spPr>
          <a:xfrm>
            <a:off x="5695482" y="1651319"/>
            <a:ext cx="3293101" cy="380104"/>
          </a:xfrm>
          <a:prstGeom prst="rect">
            <a:avLst/>
          </a:prstGeom>
          <a:noFill/>
        </p:spPr>
        <p:txBody>
          <a:bodyPr wrap="square" lIns="144000" rtlCol="0">
            <a:spAutoFit/>
          </a:bodyPr>
          <a:lstStyle/>
          <a:p>
            <a:pPr>
              <a:lnSpc>
                <a:spcPct val="170000"/>
              </a:lnSpc>
            </a:pPr>
            <a:r>
              <a:rPr lang="ko-KR" altLang="en-US" sz="1100" kern="0" dirty="0" smtClean="0">
                <a:solidFill>
                  <a:srgbClr val="000000"/>
                </a:solidFill>
                <a:latin typeface="+mn-ea"/>
              </a:rPr>
              <a:t>연도별 검색 </a:t>
            </a:r>
            <a:r>
              <a:rPr lang="en-US" altLang="ko-KR" sz="1100" kern="0" dirty="0" smtClean="0">
                <a:solidFill>
                  <a:srgbClr val="000000"/>
                </a:solidFill>
                <a:latin typeface="+mn-ea"/>
              </a:rPr>
              <a:t>: ex) 2012</a:t>
            </a:r>
            <a:r>
              <a:rPr lang="ko-KR" altLang="en-US" sz="1100" kern="0" dirty="0" smtClean="0">
                <a:solidFill>
                  <a:srgbClr val="000000"/>
                </a:solidFill>
                <a:latin typeface="+mn-ea"/>
              </a:rPr>
              <a:t>년 영화 추천 입력 시</a:t>
            </a:r>
            <a:endParaRPr lang="ko-KR" altLang="en-US" sz="1100" kern="0" spc="0" dirty="0">
              <a:solidFill>
                <a:srgbClr val="000000"/>
              </a:solidFill>
              <a:effectLst/>
              <a:latin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B20ADF8-B038-1620-82BB-0F65803F75D0}"/>
              </a:ext>
            </a:extLst>
          </p:cNvPr>
          <p:cNvSpPr txBox="1"/>
          <p:nvPr/>
        </p:nvSpPr>
        <p:spPr>
          <a:xfrm>
            <a:off x="8863972" y="1572000"/>
            <a:ext cx="2949196" cy="380104"/>
          </a:xfrm>
          <a:prstGeom prst="rect">
            <a:avLst/>
          </a:prstGeom>
          <a:noFill/>
        </p:spPr>
        <p:txBody>
          <a:bodyPr wrap="square" lIns="144000" rtlCol="0">
            <a:spAutoFit/>
          </a:bodyPr>
          <a:lstStyle/>
          <a:p>
            <a:pPr>
              <a:lnSpc>
                <a:spcPct val="170000"/>
              </a:lnSpc>
            </a:pPr>
            <a:r>
              <a:rPr lang="ko-KR" altLang="en-US" sz="1100" kern="0" dirty="0" smtClean="0">
                <a:solidFill>
                  <a:srgbClr val="000000"/>
                </a:solidFill>
                <a:latin typeface="+mn-ea"/>
              </a:rPr>
              <a:t>장르별 검색 </a:t>
            </a:r>
            <a:r>
              <a:rPr lang="en-US" altLang="ko-KR" sz="1100" kern="0" dirty="0" smtClean="0">
                <a:solidFill>
                  <a:srgbClr val="000000"/>
                </a:solidFill>
                <a:latin typeface="+mn-ea"/>
              </a:rPr>
              <a:t>: ex) </a:t>
            </a:r>
            <a:r>
              <a:rPr lang="ko-KR" altLang="en-US" sz="1100" kern="0" dirty="0" smtClean="0">
                <a:solidFill>
                  <a:srgbClr val="000000"/>
                </a:solidFill>
                <a:latin typeface="+mn-ea"/>
              </a:rPr>
              <a:t>스릴러 영화 추천 입력 시</a:t>
            </a:r>
            <a:endParaRPr lang="ko-KR" altLang="en-US" sz="1100" kern="0" spc="0" dirty="0">
              <a:solidFill>
                <a:srgbClr val="000000"/>
              </a:solidFill>
              <a:effectLst/>
              <a:latin typeface="+mn-ea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7274" y="2114632"/>
            <a:ext cx="2956816" cy="3962743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9433" y="2281861"/>
            <a:ext cx="2949196" cy="3170195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63972" y="2293291"/>
            <a:ext cx="2949196" cy="3147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11909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자유형: 도형 3">
            <a:extLst>
              <a:ext uri="{FF2B5EF4-FFF2-40B4-BE49-F238E27FC236}">
                <a16:creationId xmlns:a16="http://schemas.microsoft.com/office/drawing/2014/main" id="{CB7B3DA9-E450-D7A1-2BC4-5AAF5480F25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357368 w 12192000"/>
              <a:gd name="connsiteY0" fmla="*/ 203199 h 6858000"/>
              <a:gd name="connsiteX1" fmla="*/ 181429 w 12192000"/>
              <a:gd name="connsiteY1" fmla="*/ 379138 h 6858000"/>
              <a:gd name="connsiteX2" fmla="*/ 181429 w 12192000"/>
              <a:gd name="connsiteY2" fmla="*/ 6486117 h 6858000"/>
              <a:gd name="connsiteX3" fmla="*/ 357368 w 12192000"/>
              <a:gd name="connsiteY3" fmla="*/ 6662056 h 6858000"/>
              <a:gd name="connsiteX4" fmla="*/ 11834632 w 12192000"/>
              <a:gd name="connsiteY4" fmla="*/ 6662056 h 6858000"/>
              <a:gd name="connsiteX5" fmla="*/ 12010571 w 12192000"/>
              <a:gd name="connsiteY5" fmla="*/ 6486117 h 6858000"/>
              <a:gd name="connsiteX6" fmla="*/ 12010571 w 12192000"/>
              <a:gd name="connsiteY6" fmla="*/ 379138 h 6858000"/>
              <a:gd name="connsiteX7" fmla="*/ 11834632 w 12192000"/>
              <a:gd name="connsiteY7" fmla="*/ 203199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357368" y="203199"/>
                </a:moveTo>
                <a:cubicBezTo>
                  <a:pt x="260200" y="203199"/>
                  <a:pt x="181429" y="281970"/>
                  <a:pt x="181429" y="379138"/>
                </a:cubicBezTo>
                <a:lnTo>
                  <a:pt x="181429" y="6486117"/>
                </a:lnTo>
                <a:cubicBezTo>
                  <a:pt x="181429" y="6583285"/>
                  <a:pt x="260200" y="6662056"/>
                  <a:pt x="357368" y="6662056"/>
                </a:cubicBezTo>
                <a:lnTo>
                  <a:pt x="11834632" y="6662056"/>
                </a:lnTo>
                <a:cubicBezTo>
                  <a:pt x="11931800" y="6662056"/>
                  <a:pt x="12010571" y="6583285"/>
                  <a:pt x="12010571" y="6486117"/>
                </a:cubicBezTo>
                <a:lnTo>
                  <a:pt x="12010571" y="379138"/>
                </a:lnTo>
                <a:cubicBezTo>
                  <a:pt x="12010571" y="281970"/>
                  <a:pt x="11931800" y="203199"/>
                  <a:pt x="11834632" y="203199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7D7D6B68-D4DC-0B92-4AEE-3D6155000BA3}"/>
              </a:ext>
            </a:extLst>
          </p:cNvPr>
          <p:cNvSpPr/>
          <p:nvPr/>
        </p:nvSpPr>
        <p:spPr>
          <a:xfrm>
            <a:off x="5297830" y="0"/>
            <a:ext cx="1596339" cy="479055"/>
          </a:xfrm>
          <a:custGeom>
            <a:avLst/>
            <a:gdLst>
              <a:gd name="connsiteX0" fmla="*/ 0 w 1755763"/>
              <a:gd name="connsiteY0" fmla="*/ 0 h 689429"/>
              <a:gd name="connsiteX1" fmla="*/ 1755763 w 1755763"/>
              <a:gd name="connsiteY1" fmla="*/ 0 h 689429"/>
              <a:gd name="connsiteX2" fmla="*/ 1713736 w 1755763"/>
              <a:gd name="connsiteY2" fmla="*/ 135387 h 689429"/>
              <a:gd name="connsiteX3" fmla="*/ 877881 w 1755763"/>
              <a:gd name="connsiteY3" fmla="*/ 689429 h 689429"/>
              <a:gd name="connsiteX4" fmla="*/ 42026 w 1755763"/>
              <a:gd name="connsiteY4" fmla="*/ 135387 h 689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55763" h="689429">
                <a:moveTo>
                  <a:pt x="0" y="0"/>
                </a:moveTo>
                <a:lnTo>
                  <a:pt x="1755763" y="0"/>
                </a:lnTo>
                <a:lnTo>
                  <a:pt x="1713736" y="135387"/>
                </a:lnTo>
                <a:cubicBezTo>
                  <a:pt x="1576025" y="460974"/>
                  <a:pt x="1253632" y="689429"/>
                  <a:pt x="877881" y="689429"/>
                </a:cubicBezTo>
                <a:cubicBezTo>
                  <a:pt x="502131" y="689429"/>
                  <a:pt x="179738" y="460974"/>
                  <a:pt x="42026" y="1353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glow rad="1016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6FCE7664-1245-30C4-3259-3D3B7D4D4138}"/>
              </a:ext>
            </a:extLst>
          </p:cNvPr>
          <p:cNvSpPr/>
          <p:nvPr/>
        </p:nvSpPr>
        <p:spPr>
          <a:xfrm>
            <a:off x="5370517" y="0"/>
            <a:ext cx="1450963" cy="435428"/>
          </a:xfrm>
          <a:custGeom>
            <a:avLst/>
            <a:gdLst>
              <a:gd name="connsiteX0" fmla="*/ 0 w 1755763"/>
              <a:gd name="connsiteY0" fmla="*/ 0 h 689429"/>
              <a:gd name="connsiteX1" fmla="*/ 1755763 w 1755763"/>
              <a:gd name="connsiteY1" fmla="*/ 0 h 689429"/>
              <a:gd name="connsiteX2" fmla="*/ 1713736 w 1755763"/>
              <a:gd name="connsiteY2" fmla="*/ 135387 h 689429"/>
              <a:gd name="connsiteX3" fmla="*/ 877881 w 1755763"/>
              <a:gd name="connsiteY3" fmla="*/ 689429 h 689429"/>
              <a:gd name="connsiteX4" fmla="*/ 42026 w 1755763"/>
              <a:gd name="connsiteY4" fmla="*/ 135387 h 689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55763" h="689429">
                <a:moveTo>
                  <a:pt x="0" y="0"/>
                </a:moveTo>
                <a:lnTo>
                  <a:pt x="1755763" y="0"/>
                </a:lnTo>
                <a:lnTo>
                  <a:pt x="1713736" y="135387"/>
                </a:lnTo>
                <a:cubicBezTo>
                  <a:pt x="1576025" y="460974"/>
                  <a:pt x="1253632" y="689429"/>
                  <a:pt x="877881" y="689429"/>
                </a:cubicBezTo>
                <a:cubicBezTo>
                  <a:pt x="502131" y="689429"/>
                  <a:pt x="179738" y="460974"/>
                  <a:pt x="42026" y="135387"/>
                </a:cubicBezTo>
                <a:close/>
              </a:path>
            </a:pathLst>
          </a:custGeom>
          <a:gradFill>
            <a:gsLst>
              <a:gs pos="0">
                <a:srgbClr val="1E3C72"/>
              </a:gs>
              <a:gs pos="100000">
                <a:srgbClr val="2A5298"/>
              </a:gs>
            </a:gsLst>
            <a:lin ang="5400000" scaled="0"/>
          </a:gradFill>
          <a:ln>
            <a:noFill/>
          </a:ln>
          <a:effectLst>
            <a:glow rad="1016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4EA4B8-0CF5-6E45-7613-889423A7F5BC}"/>
              </a:ext>
            </a:extLst>
          </p:cNvPr>
          <p:cNvSpPr txBox="1"/>
          <p:nvPr/>
        </p:nvSpPr>
        <p:spPr>
          <a:xfrm>
            <a:off x="5676900" y="8694"/>
            <a:ext cx="838200" cy="400110"/>
          </a:xfrm>
          <a:prstGeom prst="rect">
            <a:avLst/>
          </a:prstGeom>
          <a:noFill/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bg1">
                      <a:lumMod val="75000"/>
                      <a:alpha val="40000"/>
                    </a:schemeClr>
                  </a:outerShdw>
                </a:effectLst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3</a:t>
            </a:r>
            <a:endParaRPr lang="ko-KR" altLang="en-US" sz="2000" dirty="0">
              <a:solidFill>
                <a:schemeClr val="bg1"/>
              </a:solidFill>
              <a:effectLst>
                <a:outerShdw blurRad="50800" dist="38100" dir="2700000" algn="tl" rotWithShape="0">
                  <a:schemeClr val="bg1">
                    <a:lumMod val="75000"/>
                    <a:alpha val="40000"/>
                  </a:schemeClr>
                </a:outerShdw>
              </a:effectLst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A0CD96-ABA6-699A-B02F-0115F3E711D9}"/>
              </a:ext>
            </a:extLst>
          </p:cNvPr>
          <p:cNvSpPr txBox="1"/>
          <p:nvPr/>
        </p:nvSpPr>
        <p:spPr>
          <a:xfrm>
            <a:off x="1219198" y="537364"/>
            <a:ext cx="9753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1E3C7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프로젝트 수행내용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45F2C6C-E172-597B-8C21-0F80580563F4}"/>
              </a:ext>
            </a:extLst>
          </p:cNvPr>
          <p:cNvSpPr txBox="1"/>
          <p:nvPr/>
        </p:nvSpPr>
        <p:spPr>
          <a:xfrm>
            <a:off x="-296993" y="1413282"/>
            <a:ext cx="291869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 err="1">
                <a:solidFill>
                  <a:srgbClr val="1E3C72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메뉴별</a:t>
            </a:r>
            <a:endParaRPr lang="en-US" altLang="ko-KR" sz="3600" b="1" dirty="0">
              <a:solidFill>
                <a:srgbClr val="1E3C72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  <a:p>
            <a:pPr algn="ctr"/>
            <a:r>
              <a:rPr lang="ko-KR" altLang="en-US" sz="3600" b="1" dirty="0">
                <a:solidFill>
                  <a:srgbClr val="1E3C72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기능</a:t>
            </a:r>
            <a:endParaRPr lang="en-US" altLang="ko-KR" sz="3600" b="1" dirty="0">
              <a:solidFill>
                <a:srgbClr val="1E3C72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  <a:p>
            <a:pPr algn="ctr"/>
            <a:r>
              <a:rPr lang="en-US" altLang="ko-KR" sz="2400" b="1" dirty="0" smtClean="0">
                <a:solidFill>
                  <a:srgbClr val="1E3C72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[</a:t>
            </a:r>
            <a:r>
              <a:rPr lang="ko-KR" altLang="en-US" sz="2400" b="1" dirty="0" err="1" smtClean="0">
                <a:solidFill>
                  <a:srgbClr val="1E3C72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챗봇</a:t>
            </a:r>
            <a:r>
              <a:rPr lang="en-US" altLang="ko-KR" sz="2400" b="1" dirty="0" smtClean="0">
                <a:solidFill>
                  <a:srgbClr val="1E3C72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]</a:t>
            </a:r>
            <a:endParaRPr lang="en-US" altLang="ko-KR" sz="2400" b="1" dirty="0">
              <a:solidFill>
                <a:srgbClr val="1E3C72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algn="ctr"/>
            <a:endParaRPr lang="en-US" altLang="ko-KR" sz="3600" b="1" dirty="0">
              <a:solidFill>
                <a:srgbClr val="1E3C72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pic>
        <p:nvPicPr>
          <p:cNvPr id="14" name="Object 3">
            <a:extLst>
              <a:ext uri="{FF2B5EF4-FFF2-40B4-BE49-F238E27FC236}">
                <a16:creationId xmlns:a16="http://schemas.microsoft.com/office/drawing/2014/main" id="{7EBC45D5-F123-1827-A2C0-F0D67C9DB22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5400000" flipV="1">
            <a:off x="-113664" y="3705448"/>
            <a:ext cx="4965422" cy="6062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B20ADF8-B038-1620-82BB-0F65803F75D0}"/>
              </a:ext>
            </a:extLst>
          </p:cNvPr>
          <p:cNvSpPr txBox="1"/>
          <p:nvPr/>
        </p:nvSpPr>
        <p:spPr>
          <a:xfrm>
            <a:off x="8943371" y="1801639"/>
            <a:ext cx="3378232" cy="380104"/>
          </a:xfrm>
          <a:prstGeom prst="rect">
            <a:avLst/>
          </a:prstGeom>
          <a:noFill/>
        </p:spPr>
        <p:txBody>
          <a:bodyPr wrap="square" lIns="144000" rtlCol="0">
            <a:spAutoFit/>
          </a:bodyPr>
          <a:lstStyle/>
          <a:p>
            <a:pPr>
              <a:lnSpc>
                <a:spcPct val="170000"/>
              </a:lnSpc>
            </a:pPr>
            <a:r>
              <a:rPr lang="ko-KR" altLang="en-US" sz="1100" kern="0" dirty="0" smtClean="0">
                <a:solidFill>
                  <a:srgbClr val="000000"/>
                </a:solidFill>
                <a:latin typeface="+mn-ea"/>
              </a:rPr>
              <a:t>최근 영화 검색 </a:t>
            </a:r>
            <a:r>
              <a:rPr lang="en-US" altLang="ko-KR" sz="1100" kern="0" dirty="0" smtClean="0">
                <a:solidFill>
                  <a:srgbClr val="000000"/>
                </a:solidFill>
                <a:latin typeface="+mn-ea"/>
              </a:rPr>
              <a:t>: ex) </a:t>
            </a:r>
            <a:r>
              <a:rPr lang="ko-KR" altLang="en-US" sz="1100" kern="0" dirty="0" smtClean="0">
                <a:solidFill>
                  <a:srgbClr val="000000"/>
                </a:solidFill>
                <a:latin typeface="+mn-ea"/>
              </a:rPr>
              <a:t>최근 영화 추천 입력 시</a:t>
            </a:r>
            <a:endParaRPr lang="ko-KR" altLang="en-US" sz="1100" kern="0" spc="0" dirty="0">
              <a:solidFill>
                <a:srgbClr val="000000"/>
              </a:solidFill>
              <a:effectLst/>
              <a:latin typeface="+mn-e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B20ADF8-B038-1620-82BB-0F65803F75D0}"/>
              </a:ext>
            </a:extLst>
          </p:cNvPr>
          <p:cNvSpPr txBox="1"/>
          <p:nvPr/>
        </p:nvSpPr>
        <p:spPr>
          <a:xfrm>
            <a:off x="5932254" y="1860152"/>
            <a:ext cx="3445097" cy="380104"/>
          </a:xfrm>
          <a:prstGeom prst="rect">
            <a:avLst/>
          </a:prstGeom>
          <a:noFill/>
        </p:spPr>
        <p:txBody>
          <a:bodyPr wrap="square" lIns="144000" rtlCol="0">
            <a:spAutoFit/>
          </a:bodyPr>
          <a:lstStyle/>
          <a:p>
            <a:pPr>
              <a:lnSpc>
                <a:spcPct val="170000"/>
              </a:lnSpc>
            </a:pPr>
            <a:r>
              <a:rPr lang="ko-KR" altLang="en-US" sz="1100" kern="0" dirty="0" smtClean="0">
                <a:solidFill>
                  <a:srgbClr val="000000"/>
                </a:solidFill>
                <a:latin typeface="+mn-ea"/>
              </a:rPr>
              <a:t>인기 영화 검색 </a:t>
            </a:r>
            <a:r>
              <a:rPr lang="en-US" altLang="ko-KR" sz="1100" kern="0" dirty="0" smtClean="0">
                <a:solidFill>
                  <a:srgbClr val="000000"/>
                </a:solidFill>
                <a:latin typeface="+mn-ea"/>
              </a:rPr>
              <a:t>: ex) </a:t>
            </a:r>
            <a:r>
              <a:rPr lang="ko-KR" altLang="en-US" sz="1100" kern="0" dirty="0" smtClean="0">
                <a:solidFill>
                  <a:srgbClr val="000000"/>
                </a:solidFill>
                <a:latin typeface="+mn-ea"/>
              </a:rPr>
              <a:t>인기 영화 추천 입력 시</a:t>
            </a:r>
            <a:endParaRPr lang="ko-KR" altLang="en-US" sz="1100" kern="0" spc="0" dirty="0">
              <a:solidFill>
                <a:srgbClr val="000000"/>
              </a:solidFill>
              <a:effectLst/>
              <a:latin typeface="+mn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B20ADF8-B038-1620-82BB-0F65803F75D0}"/>
              </a:ext>
            </a:extLst>
          </p:cNvPr>
          <p:cNvSpPr txBox="1"/>
          <p:nvPr/>
        </p:nvSpPr>
        <p:spPr>
          <a:xfrm>
            <a:off x="2696355" y="1842261"/>
            <a:ext cx="2824409" cy="380104"/>
          </a:xfrm>
          <a:prstGeom prst="rect">
            <a:avLst/>
          </a:prstGeom>
          <a:noFill/>
        </p:spPr>
        <p:txBody>
          <a:bodyPr wrap="square" lIns="144000" rtlCol="0">
            <a:spAutoFit/>
          </a:bodyPr>
          <a:lstStyle/>
          <a:p>
            <a:pPr>
              <a:lnSpc>
                <a:spcPct val="170000"/>
              </a:lnSpc>
            </a:pPr>
            <a:r>
              <a:rPr lang="ko-KR" altLang="en-US" sz="1100" kern="0" dirty="0" smtClean="0">
                <a:solidFill>
                  <a:srgbClr val="000000"/>
                </a:solidFill>
                <a:latin typeface="+mn-ea"/>
              </a:rPr>
              <a:t>영화 제목 검색 </a:t>
            </a:r>
            <a:r>
              <a:rPr lang="en-US" altLang="ko-KR" sz="1100" kern="0" dirty="0" smtClean="0">
                <a:solidFill>
                  <a:srgbClr val="000000"/>
                </a:solidFill>
                <a:latin typeface="+mn-ea"/>
              </a:rPr>
              <a:t>: ex) </a:t>
            </a:r>
            <a:r>
              <a:rPr lang="ko-KR" altLang="en-US" sz="1100" kern="0" dirty="0" smtClean="0">
                <a:solidFill>
                  <a:srgbClr val="000000"/>
                </a:solidFill>
                <a:latin typeface="+mn-ea"/>
              </a:rPr>
              <a:t>쿵푸 검색 입력 시</a:t>
            </a:r>
            <a:endParaRPr lang="ko-KR" altLang="en-US" sz="1100" kern="0" spc="0" dirty="0">
              <a:solidFill>
                <a:srgbClr val="000000"/>
              </a:solidFill>
              <a:effectLst/>
              <a:latin typeface="+mn-ea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8567" y="2340406"/>
            <a:ext cx="2941575" cy="3170195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2254" y="2340406"/>
            <a:ext cx="2949196" cy="3200677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0655" y="2313098"/>
            <a:ext cx="2941575" cy="3147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29819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자유형: 도형 3">
            <a:extLst>
              <a:ext uri="{FF2B5EF4-FFF2-40B4-BE49-F238E27FC236}">
                <a16:creationId xmlns:a16="http://schemas.microsoft.com/office/drawing/2014/main" id="{CB7B3DA9-E450-D7A1-2BC4-5AAF5480F25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357368 w 12192000"/>
              <a:gd name="connsiteY0" fmla="*/ 203199 h 6858000"/>
              <a:gd name="connsiteX1" fmla="*/ 181429 w 12192000"/>
              <a:gd name="connsiteY1" fmla="*/ 379138 h 6858000"/>
              <a:gd name="connsiteX2" fmla="*/ 181429 w 12192000"/>
              <a:gd name="connsiteY2" fmla="*/ 6486117 h 6858000"/>
              <a:gd name="connsiteX3" fmla="*/ 357368 w 12192000"/>
              <a:gd name="connsiteY3" fmla="*/ 6662056 h 6858000"/>
              <a:gd name="connsiteX4" fmla="*/ 11834632 w 12192000"/>
              <a:gd name="connsiteY4" fmla="*/ 6662056 h 6858000"/>
              <a:gd name="connsiteX5" fmla="*/ 12010571 w 12192000"/>
              <a:gd name="connsiteY5" fmla="*/ 6486117 h 6858000"/>
              <a:gd name="connsiteX6" fmla="*/ 12010571 w 12192000"/>
              <a:gd name="connsiteY6" fmla="*/ 379138 h 6858000"/>
              <a:gd name="connsiteX7" fmla="*/ 11834632 w 12192000"/>
              <a:gd name="connsiteY7" fmla="*/ 203199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357368" y="203199"/>
                </a:moveTo>
                <a:cubicBezTo>
                  <a:pt x="260200" y="203199"/>
                  <a:pt x="181429" y="281970"/>
                  <a:pt x="181429" y="379138"/>
                </a:cubicBezTo>
                <a:lnTo>
                  <a:pt x="181429" y="6486117"/>
                </a:lnTo>
                <a:cubicBezTo>
                  <a:pt x="181429" y="6583285"/>
                  <a:pt x="260200" y="6662056"/>
                  <a:pt x="357368" y="6662056"/>
                </a:cubicBezTo>
                <a:lnTo>
                  <a:pt x="11834632" y="6662056"/>
                </a:lnTo>
                <a:cubicBezTo>
                  <a:pt x="11931800" y="6662056"/>
                  <a:pt x="12010571" y="6583285"/>
                  <a:pt x="12010571" y="6486117"/>
                </a:cubicBezTo>
                <a:lnTo>
                  <a:pt x="12010571" y="379138"/>
                </a:lnTo>
                <a:cubicBezTo>
                  <a:pt x="12010571" y="281970"/>
                  <a:pt x="11931800" y="203199"/>
                  <a:pt x="11834632" y="203199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7D7D6B68-D4DC-0B92-4AEE-3D6155000BA3}"/>
              </a:ext>
            </a:extLst>
          </p:cNvPr>
          <p:cNvSpPr/>
          <p:nvPr/>
        </p:nvSpPr>
        <p:spPr>
          <a:xfrm>
            <a:off x="5297830" y="0"/>
            <a:ext cx="1596339" cy="479055"/>
          </a:xfrm>
          <a:custGeom>
            <a:avLst/>
            <a:gdLst>
              <a:gd name="connsiteX0" fmla="*/ 0 w 1755763"/>
              <a:gd name="connsiteY0" fmla="*/ 0 h 689429"/>
              <a:gd name="connsiteX1" fmla="*/ 1755763 w 1755763"/>
              <a:gd name="connsiteY1" fmla="*/ 0 h 689429"/>
              <a:gd name="connsiteX2" fmla="*/ 1713736 w 1755763"/>
              <a:gd name="connsiteY2" fmla="*/ 135387 h 689429"/>
              <a:gd name="connsiteX3" fmla="*/ 877881 w 1755763"/>
              <a:gd name="connsiteY3" fmla="*/ 689429 h 689429"/>
              <a:gd name="connsiteX4" fmla="*/ 42026 w 1755763"/>
              <a:gd name="connsiteY4" fmla="*/ 135387 h 689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55763" h="689429">
                <a:moveTo>
                  <a:pt x="0" y="0"/>
                </a:moveTo>
                <a:lnTo>
                  <a:pt x="1755763" y="0"/>
                </a:lnTo>
                <a:lnTo>
                  <a:pt x="1713736" y="135387"/>
                </a:lnTo>
                <a:cubicBezTo>
                  <a:pt x="1576025" y="460974"/>
                  <a:pt x="1253632" y="689429"/>
                  <a:pt x="877881" y="689429"/>
                </a:cubicBezTo>
                <a:cubicBezTo>
                  <a:pt x="502131" y="689429"/>
                  <a:pt x="179738" y="460974"/>
                  <a:pt x="42026" y="1353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glow rad="1016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6FCE7664-1245-30C4-3259-3D3B7D4D4138}"/>
              </a:ext>
            </a:extLst>
          </p:cNvPr>
          <p:cNvSpPr/>
          <p:nvPr/>
        </p:nvSpPr>
        <p:spPr>
          <a:xfrm>
            <a:off x="5370517" y="0"/>
            <a:ext cx="1450963" cy="435428"/>
          </a:xfrm>
          <a:custGeom>
            <a:avLst/>
            <a:gdLst>
              <a:gd name="connsiteX0" fmla="*/ 0 w 1755763"/>
              <a:gd name="connsiteY0" fmla="*/ 0 h 689429"/>
              <a:gd name="connsiteX1" fmla="*/ 1755763 w 1755763"/>
              <a:gd name="connsiteY1" fmla="*/ 0 h 689429"/>
              <a:gd name="connsiteX2" fmla="*/ 1713736 w 1755763"/>
              <a:gd name="connsiteY2" fmla="*/ 135387 h 689429"/>
              <a:gd name="connsiteX3" fmla="*/ 877881 w 1755763"/>
              <a:gd name="connsiteY3" fmla="*/ 689429 h 689429"/>
              <a:gd name="connsiteX4" fmla="*/ 42026 w 1755763"/>
              <a:gd name="connsiteY4" fmla="*/ 135387 h 689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55763" h="689429">
                <a:moveTo>
                  <a:pt x="0" y="0"/>
                </a:moveTo>
                <a:lnTo>
                  <a:pt x="1755763" y="0"/>
                </a:lnTo>
                <a:lnTo>
                  <a:pt x="1713736" y="135387"/>
                </a:lnTo>
                <a:cubicBezTo>
                  <a:pt x="1576025" y="460974"/>
                  <a:pt x="1253632" y="689429"/>
                  <a:pt x="877881" y="689429"/>
                </a:cubicBezTo>
                <a:cubicBezTo>
                  <a:pt x="502131" y="689429"/>
                  <a:pt x="179738" y="460974"/>
                  <a:pt x="42026" y="135387"/>
                </a:cubicBezTo>
                <a:close/>
              </a:path>
            </a:pathLst>
          </a:custGeom>
          <a:gradFill>
            <a:gsLst>
              <a:gs pos="0">
                <a:srgbClr val="1E3C72"/>
              </a:gs>
              <a:gs pos="100000">
                <a:srgbClr val="2A5298"/>
              </a:gs>
            </a:gsLst>
            <a:lin ang="5400000" scaled="0"/>
          </a:gradFill>
          <a:ln>
            <a:noFill/>
          </a:ln>
          <a:effectLst>
            <a:glow rad="1016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4EA4B8-0CF5-6E45-7613-889423A7F5BC}"/>
              </a:ext>
            </a:extLst>
          </p:cNvPr>
          <p:cNvSpPr txBox="1"/>
          <p:nvPr/>
        </p:nvSpPr>
        <p:spPr>
          <a:xfrm>
            <a:off x="5676900" y="8694"/>
            <a:ext cx="838200" cy="400110"/>
          </a:xfrm>
          <a:prstGeom prst="rect">
            <a:avLst/>
          </a:prstGeom>
          <a:noFill/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bg1">
                      <a:lumMod val="75000"/>
                      <a:alpha val="40000"/>
                    </a:schemeClr>
                  </a:outerShdw>
                </a:effectLst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3</a:t>
            </a:r>
            <a:endParaRPr lang="ko-KR" altLang="en-US" sz="2000" dirty="0">
              <a:solidFill>
                <a:schemeClr val="bg1"/>
              </a:solidFill>
              <a:effectLst>
                <a:outerShdw blurRad="50800" dist="38100" dir="2700000" algn="tl" rotWithShape="0">
                  <a:schemeClr val="bg1">
                    <a:lumMod val="75000"/>
                    <a:alpha val="40000"/>
                  </a:schemeClr>
                </a:outerShdw>
              </a:effectLst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A0CD96-ABA6-699A-B02F-0115F3E711D9}"/>
              </a:ext>
            </a:extLst>
          </p:cNvPr>
          <p:cNvSpPr txBox="1"/>
          <p:nvPr/>
        </p:nvSpPr>
        <p:spPr>
          <a:xfrm>
            <a:off x="1219198" y="537364"/>
            <a:ext cx="9753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1E3C7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프로젝트 수행내용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45F2C6C-E172-597B-8C21-0F80580563F4}"/>
              </a:ext>
            </a:extLst>
          </p:cNvPr>
          <p:cNvSpPr txBox="1"/>
          <p:nvPr/>
        </p:nvSpPr>
        <p:spPr>
          <a:xfrm>
            <a:off x="-296993" y="1413282"/>
            <a:ext cx="291869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 err="1">
                <a:solidFill>
                  <a:srgbClr val="1E3C72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메뉴별</a:t>
            </a:r>
            <a:endParaRPr lang="en-US" altLang="ko-KR" sz="3600" b="1" dirty="0">
              <a:solidFill>
                <a:srgbClr val="1E3C72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  <a:p>
            <a:pPr algn="ctr"/>
            <a:r>
              <a:rPr lang="ko-KR" altLang="en-US" sz="3600" b="1" dirty="0">
                <a:solidFill>
                  <a:srgbClr val="1E3C72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기능</a:t>
            </a:r>
            <a:endParaRPr lang="en-US" altLang="ko-KR" sz="3600" b="1" dirty="0">
              <a:solidFill>
                <a:srgbClr val="1E3C72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  <a:p>
            <a:pPr algn="ctr"/>
            <a:r>
              <a:rPr lang="en-US" altLang="ko-KR" sz="2400" b="1" dirty="0" smtClean="0">
                <a:solidFill>
                  <a:srgbClr val="1E3C72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[</a:t>
            </a:r>
            <a:r>
              <a:rPr lang="ko-KR" altLang="en-US" sz="2400" b="1" dirty="0" err="1" smtClean="0">
                <a:solidFill>
                  <a:srgbClr val="1E3C72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챗봇</a:t>
            </a:r>
            <a:r>
              <a:rPr lang="en-US" altLang="ko-KR" sz="2400" b="1" dirty="0" smtClean="0">
                <a:solidFill>
                  <a:srgbClr val="1E3C72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]</a:t>
            </a:r>
            <a:endParaRPr lang="en-US" altLang="ko-KR" sz="2400" b="1" dirty="0">
              <a:solidFill>
                <a:srgbClr val="1E3C72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algn="ctr"/>
            <a:endParaRPr lang="en-US" altLang="ko-KR" sz="3600" b="1" dirty="0">
              <a:solidFill>
                <a:srgbClr val="1E3C72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pic>
        <p:nvPicPr>
          <p:cNvPr id="14" name="Object 3">
            <a:extLst>
              <a:ext uri="{FF2B5EF4-FFF2-40B4-BE49-F238E27FC236}">
                <a16:creationId xmlns:a16="http://schemas.microsoft.com/office/drawing/2014/main" id="{7EBC45D5-F123-1827-A2C0-F0D67C9DB22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5400000" flipV="1">
            <a:off x="-113664" y="3705448"/>
            <a:ext cx="4965422" cy="6062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B20ADF8-B038-1620-82BB-0F65803F75D0}"/>
              </a:ext>
            </a:extLst>
          </p:cNvPr>
          <p:cNvSpPr txBox="1"/>
          <p:nvPr/>
        </p:nvSpPr>
        <p:spPr>
          <a:xfrm>
            <a:off x="2338733" y="1253051"/>
            <a:ext cx="3378232" cy="338939"/>
          </a:xfrm>
          <a:prstGeom prst="rect">
            <a:avLst/>
          </a:prstGeom>
          <a:noFill/>
        </p:spPr>
        <p:txBody>
          <a:bodyPr wrap="square" lIns="144000" rtlCol="0">
            <a:spAutoFit/>
          </a:bodyPr>
          <a:lstStyle/>
          <a:p>
            <a:pPr>
              <a:lnSpc>
                <a:spcPct val="170000"/>
              </a:lnSpc>
            </a:pPr>
            <a:r>
              <a:rPr lang="ko-KR" altLang="en-US" sz="1100" kern="0" dirty="0" smtClean="0">
                <a:solidFill>
                  <a:srgbClr val="000000"/>
                </a:solidFill>
                <a:latin typeface="+mn-ea"/>
              </a:rPr>
              <a:t>검색 결과에서 포스터 이미지 클릭 시</a:t>
            </a:r>
            <a:endParaRPr lang="ko-KR" altLang="en-US" sz="1100" kern="0" spc="0" dirty="0">
              <a:solidFill>
                <a:srgbClr val="000000"/>
              </a:solidFill>
              <a:effectLst/>
              <a:latin typeface="+mn-ea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3425" y="1866172"/>
            <a:ext cx="8969367" cy="43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34764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자유형: 도형 3">
            <a:extLst>
              <a:ext uri="{FF2B5EF4-FFF2-40B4-BE49-F238E27FC236}">
                <a16:creationId xmlns:a16="http://schemas.microsoft.com/office/drawing/2014/main" id="{CB7B3DA9-E450-D7A1-2BC4-5AAF5480F25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357368 w 12192000"/>
              <a:gd name="connsiteY0" fmla="*/ 203199 h 6858000"/>
              <a:gd name="connsiteX1" fmla="*/ 181429 w 12192000"/>
              <a:gd name="connsiteY1" fmla="*/ 379138 h 6858000"/>
              <a:gd name="connsiteX2" fmla="*/ 181429 w 12192000"/>
              <a:gd name="connsiteY2" fmla="*/ 6486117 h 6858000"/>
              <a:gd name="connsiteX3" fmla="*/ 357368 w 12192000"/>
              <a:gd name="connsiteY3" fmla="*/ 6662056 h 6858000"/>
              <a:gd name="connsiteX4" fmla="*/ 11834632 w 12192000"/>
              <a:gd name="connsiteY4" fmla="*/ 6662056 h 6858000"/>
              <a:gd name="connsiteX5" fmla="*/ 12010571 w 12192000"/>
              <a:gd name="connsiteY5" fmla="*/ 6486117 h 6858000"/>
              <a:gd name="connsiteX6" fmla="*/ 12010571 w 12192000"/>
              <a:gd name="connsiteY6" fmla="*/ 379138 h 6858000"/>
              <a:gd name="connsiteX7" fmla="*/ 11834632 w 12192000"/>
              <a:gd name="connsiteY7" fmla="*/ 203199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357368" y="203199"/>
                </a:moveTo>
                <a:cubicBezTo>
                  <a:pt x="260200" y="203199"/>
                  <a:pt x="181429" y="281970"/>
                  <a:pt x="181429" y="379138"/>
                </a:cubicBezTo>
                <a:lnTo>
                  <a:pt x="181429" y="6486117"/>
                </a:lnTo>
                <a:cubicBezTo>
                  <a:pt x="181429" y="6583285"/>
                  <a:pt x="260200" y="6662056"/>
                  <a:pt x="357368" y="6662056"/>
                </a:cubicBezTo>
                <a:lnTo>
                  <a:pt x="11834632" y="6662056"/>
                </a:lnTo>
                <a:cubicBezTo>
                  <a:pt x="11931800" y="6662056"/>
                  <a:pt x="12010571" y="6583285"/>
                  <a:pt x="12010571" y="6486117"/>
                </a:cubicBezTo>
                <a:lnTo>
                  <a:pt x="12010571" y="379138"/>
                </a:lnTo>
                <a:cubicBezTo>
                  <a:pt x="12010571" y="281970"/>
                  <a:pt x="11931800" y="203199"/>
                  <a:pt x="11834632" y="203199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7D7D6B68-D4DC-0B92-4AEE-3D6155000BA3}"/>
              </a:ext>
            </a:extLst>
          </p:cNvPr>
          <p:cNvSpPr/>
          <p:nvPr/>
        </p:nvSpPr>
        <p:spPr>
          <a:xfrm>
            <a:off x="5297830" y="0"/>
            <a:ext cx="1596339" cy="479055"/>
          </a:xfrm>
          <a:custGeom>
            <a:avLst/>
            <a:gdLst>
              <a:gd name="connsiteX0" fmla="*/ 0 w 1755763"/>
              <a:gd name="connsiteY0" fmla="*/ 0 h 689429"/>
              <a:gd name="connsiteX1" fmla="*/ 1755763 w 1755763"/>
              <a:gd name="connsiteY1" fmla="*/ 0 h 689429"/>
              <a:gd name="connsiteX2" fmla="*/ 1713736 w 1755763"/>
              <a:gd name="connsiteY2" fmla="*/ 135387 h 689429"/>
              <a:gd name="connsiteX3" fmla="*/ 877881 w 1755763"/>
              <a:gd name="connsiteY3" fmla="*/ 689429 h 689429"/>
              <a:gd name="connsiteX4" fmla="*/ 42026 w 1755763"/>
              <a:gd name="connsiteY4" fmla="*/ 135387 h 689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55763" h="689429">
                <a:moveTo>
                  <a:pt x="0" y="0"/>
                </a:moveTo>
                <a:lnTo>
                  <a:pt x="1755763" y="0"/>
                </a:lnTo>
                <a:lnTo>
                  <a:pt x="1713736" y="135387"/>
                </a:lnTo>
                <a:cubicBezTo>
                  <a:pt x="1576025" y="460974"/>
                  <a:pt x="1253632" y="689429"/>
                  <a:pt x="877881" y="689429"/>
                </a:cubicBezTo>
                <a:cubicBezTo>
                  <a:pt x="502131" y="689429"/>
                  <a:pt x="179738" y="460974"/>
                  <a:pt x="42026" y="1353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glow rad="1016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6FCE7664-1245-30C4-3259-3D3B7D4D4138}"/>
              </a:ext>
            </a:extLst>
          </p:cNvPr>
          <p:cNvSpPr/>
          <p:nvPr/>
        </p:nvSpPr>
        <p:spPr>
          <a:xfrm>
            <a:off x="5370517" y="0"/>
            <a:ext cx="1450963" cy="435428"/>
          </a:xfrm>
          <a:custGeom>
            <a:avLst/>
            <a:gdLst>
              <a:gd name="connsiteX0" fmla="*/ 0 w 1755763"/>
              <a:gd name="connsiteY0" fmla="*/ 0 h 689429"/>
              <a:gd name="connsiteX1" fmla="*/ 1755763 w 1755763"/>
              <a:gd name="connsiteY1" fmla="*/ 0 h 689429"/>
              <a:gd name="connsiteX2" fmla="*/ 1713736 w 1755763"/>
              <a:gd name="connsiteY2" fmla="*/ 135387 h 689429"/>
              <a:gd name="connsiteX3" fmla="*/ 877881 w 1755763"/>
              <a:gd name="connsiteY3" fmla="*/ 689429 h 689429"/>
              <a:gd name="connsiteX4" fmla="*/ 42026 w 1755763"/>
              <a:gd name="connsiteY4" fmla="*/ 135387 h 689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55763" h="689429">
                <a:moveTo>
                  <a:pt x="0" y="0"/>
                </a:moveTo>
                <a:lnTo>
                  <a:pt x="1755763" y="0"/>
                </a:lnTo>
                <a:lnTo>
                  <a:pt x="1713736" y="135387"/>
                </a:lnTo>
                <a:cubicBezTo>
                  <a:pt x="1576025" y="460974"/>
                  <a:pt x="1253632" y="689429"/>
                  <a:pt x="877881" y="689429"/>
                </a:cubicBezTo>
                <a:cubicBezTo>
                  <a:pt x="502131" y="689429"/>
                  <a:pt x="179738" y="460974"/>
                  <a:pt x="42026" y="135387"/>
                </a:cubicBezTo>
                <a:close/>
              </a:path>
            </a:pathLst>
          </a:custGeom>
          <a:gradFill>
            <a:gsLst>
              <a:gs pos="0">
                <a:srgbClr val="1E3C72"/>
              </a:gs>
              <a:gs pos="100000">
                <a:srgbClr val="2A5298"/>
              </a:gs>
            </a:gsLst>
            <a:lin ang="5400000" scaled="0"/>
          </a:gradFill>
          <a:ln>
            <a:noFill/>
          </a:ln>
          <a:effectLst>
            <a:glow rad="1016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4EA4B8-0CF5-6E45-7613-889423A7F5BC}"/>
              </a:ext>
            </a:extLst>
          </p:cNvPr>
          <p:cNvSpPr txBox="1"/>
          <p:nvPr/>
        </p:nvSpPr>
        <p:spPr>
          <a:xfrm>
            <a:off x="5676900" y="8694"/>
            <a:ext cx="838200" cy="400110"/>
          </a:xfrm>
          <a:prstGeom prst="rect">
            <a:avLst/>
          </a:prstGeom>
          <a:noFill/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bg1">
                      <a:lumMod val="75000"/>
                      <a:alpha val="40000"/>
                    </a:schemeClr>
                  </a:outerShdw>
                </a:effectLst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4</a:t>
            </a:r>
            <a:endParaRPr lang="ko-KR" altLang="en-US" sz="2000" dirty="0">
              <a:solidFill>
                <a:schemeClr val="bg1"/>
              </a:solidFill>
              <a:effectLst>
                <a:outerShdw blurRad="50800" dist="38100" dir="2700000" algn="tl" rotWithShape="0">
                  <a:schemeClr val="bg1">
                    <a:lumMod val="75000"/>
                    <a:alpha val="40000"/>
                  </a:schemeClr>
                </a:outerShdw>
              </a:effectLst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A0CD96-ABA6-699A-B02F-0115F3E711D9}"/>
              </a:ext>
            </a:extLst>
          </p:cNvPr>
          <p:cNvSpPr txBox="1"/>
          <p:nvPr/>
        </p:nvSpPr>
        <p:spPr>
          <a:xfrm>
            <a:off x="1219198" y="537364"/>
            <a:ext cx="9753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1E3C7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독창성 및 차별성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2B14E09-140A-DA15-CCB4-AEB889B9C833}"/>
              </a:ext>
            </a:extLst>
          </p:cNvPr>
          <p:cNvSpPr txBox="1"/>
          <p:nvPr/>
        </p:nvSpPr>
        <p:spPr>
          <a:xfrm>
            <a:off x="4993774" y="6358736"/>
            <a:ext cx="220445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000" spc="200" dirty="0">
                <a:solidFill>
                  <a:schemeClr val="bg1">
                    <a:lumMod val="85000"/>
                  </a:schemeClr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SOTAM PPT TEMPLATE</a:t>
            </a:r>
            <a:endParaRPr lang="ko-KR" altLang="en-US" sz="1000" spc="200" dirty="0">
              <a:solidFill>
                <a:schemeClr val="bg1">
                  <a:lumMod val="85000"/>
                </a:schemeClr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47E8BD0-301E-AB0D-5ED4-C3B7BCAAE25D}"/>
              </a:ext>
            </a:extLst>
          </p:cNvPr>
          <p:cNvSpPr txBox="1"/>
          <p:nvPr/>
        </p:nvSpPr>
        <p:spPr>
          <a:xfrm>
            <a:off x="1270436" y="2692446"/>
            <a:ext cx="14789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bg1">
                      <a:lumMod val="85000"/>
                      <a:alpha val="40000"/>
                    </a:schemeClr>
                  </a:outerShdw>
                </a:effectLst>
                <a:highlight>
                  <a:srgbClr val="2A5298"/>
                </a:highlight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AI</a:t>
            </a:r>
            <a:r>
              <a:rPr lang="ko-KR" altLang="en-US" sz="2000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bg1">
                      <a:lumMod val="85000"/>
                      <a:alpha val="40000"/>
                    </a:schemeClr>
                  </a:outerShdw>
                </a:effectLst>
                <a:highlight>
                  <a:srgbClr val="2A5298"/>
                </a:highlight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챗봇기능</a:t>
            </a:r>
            <a:endParaRPr lang="ko-KR" altLang="en-US" sz="2000" dirty="0">
              <a:solidFill>
                <a:schemeClr val="bg1"/>
              </a:solidFill>
              <a:effectLst>
                <a:outerShdw blurRad="50800" dist="38100" dir="2700000" algn="tl" rotWithShape="0">
                  <a:schemeClr val="bg1">
                    <a:lumMod val="85000"/>
                    <a:alpha val="40000"/>
                  </a:schemeClr>
                </a:outerShdw>
              </a:effectLst>
              <a:highlight>
                <a:srgbClr val="2A5298"/>
              </a:highlight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882FC71-558C-0B38-AD7D-15E92AFE4C49}"/>
              </a:ext>
            </a:extLst>
          </p:cNvPr>
          <p:cNvSpPr txBox="1"/>
          <p:nvPr/>
        </p:nvSpPr>
        <p:spPr>
          <a:xfrm>
            <a:off x="1230182" y="3101474"/>
            <a:ext cx="2961149" cy="961674"/>
          </a:xfrm>
          <a:prstGeom prst="rect">
            <a:avLst/>
          </a:prstGeom>
          <a:noFill/>
        </p:spPr>
        <p:txBody>
          <a:bodyPr wrap="square" lIns="144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AI</a:t>
            </a:r>
            <a:r>
              <a:rPr lang="ko-KR" altLang="en-US" sz="1600" kern="0" spc="0" dirty="0" err="1">
                <a:solidFill>
                  <a:srgbClr val="000000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챗봇을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이용하여 사용자의 선호도와 행동을 분석하여 맞춤형 추천 알고리즘을 제공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나눔스퀘어 네오 Light" panose="00000400000000000000" pitchFamily="2" charset="-127"/>
              <a:ea typeface="나눔스퀘어 네오 Light" panose="00000400000000000000" pitchFamily="2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EC6EAA34-D860-66FD-5A35-D2164A948F3B}"/>
              </a:ext>
            </a:extLst>
          </p:cNvPr>
          <p:cNvCxnSpPr>
            <a:cxnSpLocks/>
          </p:cNvCxnSpPr>
          <p:nvPr/>
        </p:nvCxnSpPr>
        <p:spPr>
          <a:xfrm>
            <a:off x="7708784" y="4237201"/>
            <a:ext cx="1058065" cy="0"/>
          </a:xfrm>
          <a:prstGeom prst="line">
            <a:avLst/>
          </a:prstGeom>
          <a:ln w="9525">
            <a:solidFill>
              <a:srgbClr val="1E3C72"/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B4EA089F-68C8-BA72-4044-A7FB6A4DF5BC}"/>
              </a:ext>
            </a:extLst>
          </p:cNvPr>
          <p:cNvCxnSpPr>
            <a:cxnSpLocks/>
          </p:cNvCxnSpPr>
          <p:nvPr/>
        </p:nvCxnSpPr>
        <p:spPr>
          <a:xfrm flipH="1">
            <a:off x="2898710" y="2892501"/>
            <a:ext cx="1520584" cy="0"/>
          </a:xfrm>
          <a:prstGeom prst="line">
            <a:avLst/>
          </a:prstGeom>
          <a:ln w="9525">
            <a:solidFill>
              <a:srgbClr val="2A5298"/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타원 20">
            <a:extLst>
              <a:ext uri="{FF2B5EF4-FFF2-40B4-BE49-F238E27FC236}">
                <a16:creationId xmlns:a16="http://schemas.microsoft.com/office/drawing/2014/main" id="{DE45D565-2127-7194-DAF8-1EA530637A44}"/>
              </a:ext>
            </a:extLst>
          </p:cNvPr>
          <p:cNvSpPr/>
          <p:nvPr/>
        </p:nvSpPr>
        <p:spPr>
          <a:xfrm>
            <a:off x="4368003" y="1780424"/>
            <a:ext cx="3544356" cy="3388736"/>
          </a:xfrm>
          <a:prstGeom prst="ellipse">
            <a:avLst/>
          </a:prstGeom>
          <a:ln w="9525">
            <a:solidFill>
              <a:srgbClr val="1E3C72"/>
            </a:solidFill>
            <a:prstDash val="dash"/>
            <a:tailEnd type="oval"/>
          </a:ln>
          <a:effectLst>
            <a:glow rad="101600">
              <a:schemeClr val="bg1">
                <a:lumMod val="9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Picture 2" descr="금융권 AI 기반 챗봇 서비스 동향 및 대비방안 | KT Enterprise">
            <a:extLst>
              <a:ext uri="{FF2B5EF4-FFF2-40B4-BE49-F238E27FC236}">
                <a16:creationId xmlns:a16="http://schemas.microsoft.com/office/drawing/2014/main" id="{95B11D86-F208-BFCE-6CE1-BB10385422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8116" y="1928899"/>
            <a:ext cx="3283976" cy="3082393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2ABA9A2-D20D-1189-A6EE-E4C953EC28CC}"/>
              </a:ext>
            </a:extLst>
          </p:cNvPr>
          <p:cNvSpPr txBox="1"/>
          <p:nvPr/>
        </p:nvSpPr>
        <p:spPr>
          <a:xfrm>
            <a:off x="8816808" y="3931853"/>
            <a:ext cx="3140709" cy="2106602"/>
          </a:xfrm>
          <a:prstGeom prst="rect">
            <a:avLst/>
          </a:prstGeom>
          <a:noFill/>
        </p:spPr>
        <p:txBody>
          <a:bodyPr wrap="square" lIns="144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기존의 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OTT 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통합 플랫폼과는 달리 </a:t>
            </a:r>
            <a:r>
              <a:rPr lang="en-US" altLang="ko-KR" sz="1600" kern="0" spc="0" dirty="0">
                <a:solidFill>
                  <a:srgbClr val="000000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AI </a:t>
            </a:r>
            <a:r>
              <a:rPr lang="ko-KR" altLang="en-US" sz="1600" kern="0" spc="0" dirty="0" err="1">
                <a:solidFill>
                  <a:srgbClr val="000000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챗봇</a:t>
            </a: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기능을 콘텐츠를 추천</a:t>
            </a:r>
            <a:endParaRPr lang="en-US" altLang="ko-KR" sz="1600" kern="0" spc="0" dirty="0">
              <a:solidFill>
                <a:srgbClr val="000000"/>
              </a:solidFill>
              <a:effectLst/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600" kern="0" spc="0" dirty="0">
                <a:solidFill>
                  <a:srgbClr val="000000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이를 통해 사용자들은 보다 편리하게 원하는 콘텐츠를 찾을 수 있도록 함</a:t>
            </a:r>
          </a:p>
          <a:p>
            <a:pPr>
              <a:lnSpc>
                <a:spcPct val="120000"/>
              </a:lnSpc>
            </a:pPr>
            <a:endParaRPr lang="ko-KR" altLang="en-US" sz="1400" kern="0" spc="0" dirty="0">
              <a:solidFill>
                <a:srgbClr val="000000"/>
              </a:solidFill>
              <a:effectLst/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>
              <a:lnSpc>
                <a:spcPct val="120000"/>
              </a:lnSpc>
            </a:pP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나눔스퀘어 네오 Light" panose="00000400000000000000" pitchFamily="2" charset="-127"/>
              <a:ea typeface="나눔스퀘어 네오 Light" panose="000004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8082477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자유형: 도형 3">
            <a:extLst>
              <a:ext uri="{FF2B5EF4-FFF2-40B4-BE49-F238E27FC236}">
                <a16:creationId xmlns:a16="http://schemas.microsoft.com/office/drawing/2014/main" id="{CB7B3DA9-E450-D7A1-2BC4-5AAF5480F25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357368 w 12192000"/>
              <a:gd name="connsiteY0" fmla="*/ 203199 h 6858000"/>
              <a:gd name="connsiteX1" fmla="*/ 181429 w 12192000"/>
              <a:gd name="connsiteY1" fmla="*/ 379138 h 6858000"/>
              <a:gd name="connsiteX2" fmla="*/ 181429 w 12192000"/>
              <a:gd name="connsiteY2" fmla="*/ 6486117 h 6858000"/>
              <a:gd name="connsiteX3" fmla="*/ 357368 w 12192000"/>
              <a:gd name="connsiteY3" fmla="*/ 6662056 h 6858000"/>
              <a:gd name="connsiteX4" fmla="*/ 11834632 w 12192000"/>
              <a:gd name="connsiteY4" fmla="*/ 6662056 h 6858000"/>
              <a:gd name="connsiteX5" fmla="*/ 12010571 w 12192000"/>
              <a:gd name="connsiteY5" fmla="*/ 6486117 h 6858000"/>
              <a:gd name="connsiteX6" fmla="*/ 12010571 w 12192000"/>
              <a:gd name="connsiteY6" fmla="*/ 379138 h 6858000"/>
              <a:gd name="connsiteX7" fmla="*/ 11834632 w 12192000"/>
              <a:gd name="connsiteY7" fmla="*/ 203199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357368" y="203199"/>
                </a:moveTo>
                <a:cubicBezTo>
                  <a:pt x="260200" y="203199"/>
                  <a:pt x="181429" y="281970"/>
                  <a:pt x="181429" y="379138"/>
                </a:cubicBezTo>
                <a:lnTo>
                  <a:pt x="181429" y="6486117"/>
                </a:lnTo>
                <a:cubicBezTo>
                  <a:pt x="181429" y="6583285"/>
                  <a:pt x="260200" y="6662056"/>
                  <a:pt x="357368" y="6662056"/>
                </a:cubicBezTo>
                <a:lnTo>
                  <a:pt x="11834632" y="6662056"/>
                </a:lnTo>
                <a:cubicBezTo>
                  <a:pt x="11931800" y="6662056"/>
                  <a:pt x="12010571" y="6583285"/>
                  <a:pt x="12010571" y="6486117"/>
                </a:cubicBezTo>
                <a:lnTo>
                  <a:pt x="12010571" y="379138"/>
                </a:lnTo>
                <a:cubicBezTo>
                  <a:pt x="12010571" y="281970"/>
                  <a:pt x="11931800" y="203199"/>
                  <a:pt x="11834632" y="203199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7D7D6B68-D4DC-0B92-4AEE-3D6155000BA3}"/>
              </a:ext>
            </a:extLst>
          </p:cNvPr>
          <p:cNvSpPr/>
          <p:nvPr/>
        </p:nvSpPr>
        <p:spPr>
          <a:xfrm>
            <a:off x="5297830" y="0"/>
            <a:ext cx="1596339" cy="479055"/>
          </a:xfrm>
          <a:custGeom>
            <a:avLst/>
            <a:gdLst>
              <a:gd name="connsiteX0" fmla="*/ 0 w 1755763"/>
              <a:gd name="connsiteY0" fmla="*/ 0 h 689429"/>
              <a:gd name="connsiteX1" fmla="*/ 1755763 w 1755763"/>
              <a:gd name="connsiteY1" fmla="*/ 0 h 689429"/>
              <a:gd name="connsiteX2" fmla="*/ 1713736 w 1755763"/>
              <a:gd name="connsiteY2" fmla="*/ 135387 h 689429"/>
              <a:gd name="connsiteX3" fmla="*/ 877881 w 1755763"/>
              <a:gd name="connsiteY3" fmla="*/ 689429 h 689429"/>
              <a:gd name="connsiteX4" fmla="*/ 42026 w 1755763"/>
              <a:gd name="connsiteY4" fmla="*/ 135387 h 689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55763" h="689429">
                <a:moveTo>
                  <a:pt x="0" y="0"/>
                </a:moveTo>
                <a:lnTo>
                  <a:pt x="1755763" y="0"/>
                </a:lnTo>
                <a:lnTo>
                  <a:pt x="1713736" y="135387"/>
                </a:lnTo>
                <a:cubicBezTo>
                  <a:pt x="1576025" y="460974"/>
                  <a:pt x="1253632" y="689429"/>
                  <a:pt x="877881" y="689429"/>
                </a:cubicBezTo>
                <a:cubicBezTo>
                  <a:pt x="502131" y="689429"/>
                  <a:pt x="179738" y="460974"/>
                  <a:pt x="42026" y="1353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glow rad="1016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6FCE7664-1245-30C4-3259-3D3B7D4D4138}"/>
              </a:ext>
            </a:extLst>
          </p:cNvPr>
          <p:cNvSpPr/>
          <p:nvPr/>
        </p:nvSpPr>
        <p:spPr>
          <a:xfrm>
            <a:off x="5370517" y="0"/>
            <a:ext cx="1450963" cy="435428"/>
          </a:xfrm>
          <a:custGeom>
            <a:avLst/>
            <a:gdLst>
              <a:gd name="connsiteX0" fmla="*/ 0 w 1755763"/>
              <a:gd name="connsiteY0" fmla="*/ 0 h 689429"/>
              <a:gd name="connsiteX1" fmla="*/ 1755763 w 1755763"/>
              <a:gd name="connsiteY1" fmla="*/ 0 h 689429"/>
              <a:gd name="connsiteX2" fmla="*/ 1713736 w 1755763"/>
              <a:gd name="connsiteY2" fmla="*/ 135387 h 689429"/>
              <a:gd name="connsiteX3" fmla="*/ 877881 w 1755763"/>
              <a:gd name="connsiteY3" fmla="*/ 689429 h 689429"/>
              <a:gd name="connsiteX4" fmla="*/ 42026 w 1755763"/>
              <a:gd name="connsiteY4" fmla="*/ 135387 h 689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55763" h="689429">
                <a:moveTo>
                  <a:pt x="0" y="0"/>
                </a:moveTo>
                <a:lnTo>
                  <a:pt x="1755763" y="0"/>
                </a:lnTo>
                <a:lnTo>
                  <a:pt x="1713736" y="135387"/>
                </a:lnTo>
                <a:cubicBezTo>
                  <a:pt x="1576025" y="460974"/>
                  <a:pt x="1253632" y="689429"/>
                  <a:pt x="877881" y="689429"/>
                </a:cubicBezTo>
                <a:cubicBezTo>
                  <a:pt x="502131" y="689429"/>
                  <a:pt x="179738" y="460974"/>
                  <a:pt x="42026" y="135387"/>
                </a:cubicBezTo>
                <a:close/>
              </a:path>
            </a:pathLst>
          </a:custGeom>
          <a:gradFill>
            <a:gsLst>
              <a:gs pos="0">
                <a:srgbClr val="1E3C72"/>
              </a:gs>
              <a:gs pos="100000">
                <a:srgbClr val="2A5298"/>
              </a:gs>
            </a:gsLst>
            <a:lin ang="5400000" scaled="0"/>
          </a:gradFill>
          <a:ln>
            <a:noFill/>
          </a:ln>
          <a:effectLst>
            <a:glow rad="1016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4EA4B8-0CF5-6E45-7613-889423A7F5BC}"/>
              </a:ext>
            </a:extLst>
          </p:cNvPr>
          <p:cNvSpPr txBox="1"/>
          <p:nvPr/>
        </p:nvSpPr>
        <p:spPr>
          <a:xfrm>
            <a:off x="5676900" y="8694"/>
            <a:ext cx="838200" cy="400110"/>
          </a:xfrm>
          <a:prstGeom prst="rect">
            <a:avLst/>
          </a:prstGeom>
          <a:noFill/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bg1">
                      <a:lumMod val="75000"/>
                      <a:alpha val="40000"/>
                    </a:schemeClr>
                  </a:outerShdw>
                </a:effectLst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4</a:t>
            </a:r>
            <a:endParaRPr lang="ko-KR" altLang="en-US" sz="2000" dirty="0">
              <a:solidFill>
                <a:schemeClr val="bg1"/>
              </a:solidFill>
              <a:effectLst>
                <a:outerShdw blurRad="50800" dist="38100" dir="2700000" algn="tl" rotWithShape="0">
                  <a:schemeClr val="bg1">
                    <a:lumMod val="75000"/>
                    <a:alpha val="40000"/>
                  </a:schemeClr>
                </a:outerShdw>
              </a:effectLst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A0CD96-ABA6-699A-B02F-0115F3E711D9}"/>
              </a:ext>
            </a:extLst>
          </p:cNvPr>
          <p:cNvSpPr txBox="1"/>
          <p:nvPr/>
        </p:nvSpPr>
        <p:spPr>
          <a:xfrm>
            <a:off x="1219198" y="537364"/>
            <a:ext cx="9753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1E3C7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역할분담 및 수행내용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2B14E09-140A-DA15-CCB4-AEB889B9C833}"/>
              </a:ext>
            </a:extLst>
          </p:cNvPr>
          <p:cNvSpPr txBox="1"/>
          <p:nvPr/>
        </p:nvSpPr>
        <p:spPr>
          <a:xfrm>
            <a:off x="4993774" y="6358736"/>
            <a:ext cx="220445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000" spc="200" dirty="0">
                <a:solidFill>
                  <a:schemeClr val="bg1">
                    <a:lumMod val="85000"/>
                  </a:schemeClr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SOTAM PPT TEMPLATE</a:t>
            </a:r>
            <a:endParaRPr lang="ko-KR" altLang="en-US" sz="1000" spc="200" dirty="0">
              <a:solidFill>
                <a:schemeClr val="bg1">
                  <a:lumMod val="85000"/>
                </a:schemeClr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A6336D58-BA00-93F1-B803-E758D17EAEA4}"/>
              </a:ext>
            </a:extLst>
          </p:cNvPr>
          <p:cNvGrpSpPr/>
          <p:nvPr/>
        </p:nvGrpSpPr>
        <p:grpSpPr>
          <a:xfrm>
            <a:off x="8585469" y="1116342"/>
            <a:ext cx="2545868" cy="3328150"/>
            <a:chOff x="1219198" y="1413282"/>
            <a:chExt cx="3348990" cy="3761016"/>
          </a:xfrm>
          <a:effectLst>
            <a:outerShdw blurRad="50800" dist="50800" dir="2700000" algn="tl" rotWithShape="0">
              <a:schemeClr val="bg1">
                <a:lumMod val="85000"/>
                <a:alpha val="40000"/>
              </a:schemeClr>
            </a:outerShdw>
          </a:effectLst>
        </p:grpSpPr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645ECCBB-D272-7CB6-AC7C-C77BCDB1C7DF}"/>
                </a:ext>
              </a:extLst>
            </p:cNvPr>
            <p:cNvSpPr/>
            <p:nvPr/>
          </p:nvSpPr>
          <p:spPr>
            <a:xfrm>
              <a:off x="1219198" y="1413282"/>
              <a:ext cx="3348990" cy="3112452"/>
            </a:xfrm>
            <a:custGeom>
              <a:avLst/>
              <a:gdLst>
                <a:gd name="connsiteX0" fmla="*/ 158139 w 3348990"/>
                <a:gd name="connsiteY0" fmla="*/ 0 h 3112452"/>
                <a:gd name="connsiteX1" fmla="*/ 3190851 w 3348990"/>
                <a:gd name="connsiteY1" fmla="*/ 0 h 3112452"/>
                <a:gd name="connsiteX2" fmla="*/ 3348990 w 3348990"/>
                <a:gd name="connsiteY2" fmla="*/ 158139 h 3112452"/>
                <a:gd name="connsiteX3" fmla="*/ 3348990 w 3348990"/>
                <a:gd name="connsiteY3" fmla="*/ 3112452 h 3112452"/>
                <a:gd name="connsiteX4" fmla="*/ 0 w 3348990"/>
                <a:gd name="connsiteY4" fmla="*/ 3112452 h 3112452"/>
                <a:gd name="connsiteX5" fmla="*/ 0 w 3348990"/>
                <a:gd name="connsiteY5" fmla="*/ 158139 h 3112452"/>
                <a:gd name="connsiteX6" fmla="*/ 158139 w 3348990"/>
                <a:gd name="connsiteY6" fmla="*/ 0 h 3112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48990" h="3112452">
                  <a:moveTo>
                    <a:pt x="158139" y="0"/>
                  </a:moveTo>
                  <a:lnTo>
                    <a:pt x="3190851" y="0"/>
                  </a:lnTo>
                  <a:cubicBezTo>
                    <a:pt x="3278189" y="0"/>
                    <a:pt x="3348990" y="70801"/>
                    <a:pt x="3348990" y="158139"/>
                  </a:cubicBezTo>
                  <a:lnTo>
                    <a:pt x="3348990" y="3112452"/>
                  </a:lnTo>
                  <a:lnTo>
                    <a:pt x="0" y="3112452"/>
                  </a:lnTo>
                  <a:lnTo>
                    <a:pt x="0" y="158139"/>
                  </a:lnTo>
                  <a:cubicBezTo>
                    <a:pt x="0" y="70801"/>
                    <a:pt x="70801" y="0"/>
                    <a:pt x="158139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46" name="자유형: 도형 45">
              <a:extLst>
                <a:ext uri="{FF2B5EF4-FFF2-40B4-BE49-F238E27FC236}">
                  <a16:creationId xmlns:a16="http://schemas.microsoft.com/office/drawing/2014/main" id="{CECA46BC-2109-4B16-FD08-CF5643723726}"/>
                </a:ext>
              </a:extLst>
            </p:cNvPr>
            <p:cNvSpPr/>
            <p:nvPr/>
          </p:nvSpPr>
          <p:spPr>
            <a:xfrm>
              <a:off x="1219198" y="4526280"/>
              <a:ext cx="3348990" cy="648018"/>
            </a:xfrm>
            <a:custGeom>
              <a:avLst/>
              <a:gdLst>
                <a:gd name="connsiteX0" fmla="*/ 0 w 3348990"/>
                <a:gd name="connsiteY0" fmla="*/ 0 h 510858"/>
                <a:gd name="connsiteX1" fmla="*/ 3348990 w 3348990"/>
                <a:gd name="connsiteY1" fmla="*/ 0 h 510858"/>
                <a:gd name="connsiteX2" fmla="*/ 3348990 w 3348990"/>
                <a:gd name="connsiteY2" fmla="*/ 352719 h 510858"/>
                <a:gd name="connsiteX3" fmla="*/ 3190851 w 3348990"/>
                <a:gd name="connsiteY3" fmla="*/ 510858 h 510858"/>
                <a:gd name="connsiteX4" fmla="*/ 158139 w 3348990"/>
                <a:gd name="connsiteY4" fmla="*/ 510858 h 510858"/>
                <a:gd name="connsiteX5" fmla="*/ 0 w 3348990"/>
                <a:gd name="connsiteY5" fmla="*/ 352719 h 510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48990" h="510858">
                  <a:moveTo>
                    <a:pt x="0" y="0"/>
                  </a:moveTo>
                  <a:lnTo>
                    <a:pt x="3348990" y="0"/>
                  </a:lnTo>
                  <a:lnTo>
                    <a:pt x="3348990" y="352719"/>
                  </a:lnTo>
                  <a:cubicBezTo>
                    <a:pt x="3348990" y="440057"/>
                    <a:pt x="3278189" y="510858"/>
                    <a:pt x="3190851" y="510858"/>
                  </a:cubicBezTo>
                  <a:lnTo>
                    <a:pt x="158139" y="510858"/>
                  </a:lnTo>
                  <a:cubicBezTo>
                    <a:pt x="70801" y="510858"/>
                    <a:pt x="0" y="440057"/>
                    <a:pt x="0" y="352719"/>
                  </a:cubicBezTo>
                  <a:close/>
                </a:path>
              </a:pathLst>
            </a:custGeom>
            <a:gradFill>
              <a:gsLst>
                <a:gs pos="0">
                  <a:srgbClr val="1E3C72"/>
                </a:gs>
                <a:gs pos="100000">
                  <a:srgbClr val="2A5298"/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1400" dirty="0"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박수인</a:t>
              </a:r>
              <a:r>
                <a:rPr lang="en-US" altLang="ko-KR" sz="1400" dirty="0"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(</a:t>
              </a:r>
              <a:r>
                <a:rPr lang="ko-KR" altLang="en-US" sz="1400" dirty="0"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조원</a:t>
              </a:r>
              <a:r>
                <a:rPr lang="en-US" altLang="ko-KR" sz="1400" dirty="0"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)</a:t>
              </a:r>
              <a:endPara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F3D8791E-BE3A-2653-3DC3-C43768C2E276}"/>
              </a:ext>
            </a:extLst>
          </p:cNvPr>
          <p:cNvGrpSpPr/>
          <p:nvPr/>
        </p:nvGrpSpPr>
        <p:grpSpPr>
          <a:xfrm>
            <a:off x="4823064" y="1116342"/>
            <a:ext cx="2545868" cy="3328150"/>
            <a:chOff x="1219198" y="1413282"/>
            <a:chExt cx="3348990" cy="3761016"/>
          </a:xfrm>
          <a:effectLst>
            <a:outerShdw blurRad="50800" dist="50800" dir="2700000" algn="tl" rotWithShape="0">
              <a:schemeClr val="bg1">
                <a:lumMod val="85000"/>
                <a:alpha val="40000"/>
              </a:schemeClr>
            </a:outerShdw>
          </a:effectLst>
        </p:grpSpPr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68A2E955-68C2-7506-153E-529C714FC2E2}"/>
                </a:ext>
              </a:extLst>
            </p:cNvPr>
            <p:cNvSpPr/>
            <p:nvPr/>
          </p:nvSpPr>
          <p:spPr>
            <a:xfrm>
              <a:off x="1219198" y="1413282"/>
              <a:ext cx="3348990" cy="3112452"/>
            </a:xfrm>
            <a:custGeom>
              <a:avLst/>
              <a:gdLst>
                <a:gd name="connsiteX0" fmla="*/ 158139 w 3348990"/>
                <a:gd name="connsiteY0" fmla="*/ 0 h 3112452"/>
                <a:gd name="connsiteX1" fmla="*/ 3190851 w 3348990"/>
                <a:gd name="connsiteY1" fmla="*/ 0 h 3112452"/>
                <a:gd name="connsiteX2" fmla="*/ 3348990 w 3348990"/>
                <a:gd name="connsiteY2" fmla="*/ 158139 h 3112452"/>
                <a:gd name="connsiteX3" fmla="*/ 3348990 w 3348990"/>
                <a:gd name="connsiteY3" fmla="*/ 3112452 h 3112452"/>
                <a:gd name="connsiteX4" fmla="*/ 0 w 3348990"/>
                <a:gd name="connsiteY4" fmla="*/ 3112452 h 3112452"/>
                <a:gd name="connsiteX5" fmla="*/ 0 w 3348990"/>
                <a:gd name="connsiteY5" fmla="*/ 158139 h 3112452"/>
                <a:gd name="connsiteX6" fmla="*/ 158139 w 3348990"/>
                <a:gd name="connsiteY6" fmla="*/ 0 h 3112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48990" h="3112452">
                  <a:moveTo>
                    <a:pt x="158139" y="0"/>
                  </a:moveTo>
                  <a:lnTo>
                    <a:pt x="3190851" y="0"/>
                  </a:lnTo>
                  <a:cubicBezTo>
                    <a:pt x="3278189" y="0"/>
                    <a:pt x="3348990" y="70801"/>
                    <a:pt x="3348990" y="158139"/>
                  </a:cubicBezTo>
                  <a:lnTo>
                    <a:pt x="3348990" y="3112452"/>
                  </a:lnTo>
                  <a:lnTo>
                    <a:pt x="0" y="3112452"/>
                  </a:lnTo>
                  <a:lnTo>
                    <a:pt x="0" y="158139"/>
                  </a:lnTo>
                  <a:cubicBezTo>
                    <a:pt x="0" y="70801"/>
                    <a:pt x="70801" y="0"/>
                    <a:pt x="158139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EA642C8D-7670-D752-B020-C6B01D596E61}"/>
                </a:ext>
              </a:extLst>
            </p:cNvPr>
            <p:cNvSpPr/>
            <p:nvPr/>
          </p:nvSpPr>
          <p:spPr>
            <a:xfrm>
              <a:off x="1219198" y="4526280"/>
              <a:ext cx="3348990" cy="648018"/>
            </a:xfrm>
            <a:custGeom>
              <a:avLst/>
              <a:gdLst>
                <a:gd name="connsiteX0" fmla="*/ 0 w 3348990"/>
                <a:gd name="connsiteY0" fmla="*/ 0 h 510858"/>
                <a:gd name="connsiteX1" fmla="*/ 3348990 w 3348990"/>
                <a:gd name="connsiteY1" fmla="*/ 0 h 510858"/>
                <a:gd name="connsiteX2" fmla="*/ 3348990 w 3348990"/>
                <a:gd name="connsiteY2" fmla="*/ 352719 h 510858"/>
                <a:gd name="connsiteX3" fmla="*/ 3190851 w 3348990"/>
                <a:gd name="connsiteY3" fmla="*/ 510858 h 510858"/>
                <a:gd name="connsiteX4" fmla="*/ 158139 w 3348990"/>
                <a:gd name="connsiteY4" fmla="*/ 510858 h 510858"/>
                <a:gd name="connsiteX5" fmla="*/ 0 w 3348990"/>
                <a:gd name="connsiteY5" fmla="*/ 352719 h 510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48990" h="510858">
                  <a:moveTo>
                    <a:pt x="0" y="0"/>
                  </a:moveTo>
                  <a:lnTo>
                    <a:pt x="3348990" y="0"/>
                  </a:lnTo>
                  <a:lnTo>
                    <a:pt x="3348990" y="352719"/>
                  </a:lnTo>
                  <a:cubicBezTo>
                    <a:pt x="3348990" y="440057"/>
                    <a:pt x="3278189" y="510858"/>
                    <a:pt x="3190851" y="510858"/>
                  </a:cubicBezTo>
                  <a:lnTo>
                    <a:pt x="158139" y="510858"/>
                  </a:lnTo>
                  <a:cubicBezTo>
                    <a:pt x="70801" y="510858"/>
                    <a:pt x="0" y="440057"/>
                    <a:pt x="0" y="352719"/>
                  </a:cubicBezTo>
                  <a:close/>
                </a:path>
              </a:pathLst>
            </a:custGeom>
            <a:gradFill>
              <a:gsLst>
                <a:gs pos="0">
                  <a:srgbClr val="1E3C72"/>
                </a:gs>
                <a:gs pos="100000">
                  <a:srgbClr val="2A5298"/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1400" dirty="0" err="1"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조채은</a:t>
              </a:r>
              <a:r>
                <a:rPr lang="en-US" altLang="ko-KR" sz="1400" dirty="0"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(</a:t>
              </a:r>
              <a:r>
                <a:rPr lang="ko-KR" altLang="en-US" sz="1400" dirty="0"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조원</a:t>
              </a:r>
              <a:r>
                <a:rPr lang="en-US" altLang="ko-KR" sz="1400" dirty="0"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)</a:t>
              </a:r>
              <a:endPara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7E98F429-B3FF-FE7F-D467-BDAFF2643D21}"/>
              </a:ext>
            </a:extLst>
          </p:cNvPr>
          <p:cNvGrpSpPr/>
          <p:nvPr/>
        </p:nvGrpSpPr>
        <p:grpSpPr>
          <a:xfrm>
            <a:off x="1060659" y="1116342"/>
            <a:ext cx="2545868" cy="3328150"/>
            <a:chOff x="1219198" y="1413282"/>
            <a:chExt cx="3348990" cy="3761016"/>
          </a:xfrm>
          <a:effectLst>
            <a:outerShdw blurRad="50800" dist="50800" dir="2700000" algn="tl" rotWithShape="0">
              <a:schemeClr val="bg1">
                <a:lumMod val="85000"/>
                <a:alpha val="40000"/>
              </a:schemeClr>
            </a:outerShdw>
          </a:effectLst>
        </p:grpSpPr>
        <p:sp>
          <p:nvSpPr>
            <p:cNvPr id="52" name="자유형: 도형 51">
              <a:extLst>
                <a:ext uri="{FF2B5EF4-FFF2-40B4-BE49-F238E27FC236}">
                  <a16:creationId xmlns:a16="http://schemas.microsoft.com/office/drawing/2014/main" id="{0182DAEC-7305-B119-0ABC-A4C61F572635}"/>
                </a:ext>
              </a:extLst>
            </p:cNvPr>
            <p:cNvSpPr/>
            <p:nvPr/>
          </p:nvSpPr>
          <p:spPr>
            <a:xfrm>
              <a:off x="1219198" y="1413282"/>
              <a:ext cx="3348990" cy="3112452"/>
            </a:xfrm>
            <a:custGeom>
              <a:avLst/>
              <a:gdLst>
                <a:gd name="connsiteX0" fmla="*/ 158139 w 3348990"/>
                <a:gd name="connsiteY0" fmla="*/ 0 h 3112452"/>
                <a:gd name="connsiteX1" fmla="*/ 3190851 w 3348990"/>
                <a:gd name="connsiteY1" fmla="*/ 0 h 3112452"/>
                <a:gd name="connsiteX2" fmla="*/ 3348990 w 3348990"/>
                <a:gd name="connsiteY2" fmla="*/ 158139 h 3112452"/>
                <a:gd name="connsiteX3" fmla="*/ 3348990 w 3348990"/>
                <a:gd name="connsiteY3" fmla="*/ 3112452 h 3112452"/>
                <a:gd name="connsiteX4" fmla="*/ 0 w 3348990"/>
                <a:gd name="connsiteY4" fmla="*/ 3112452 h 3112452"/>
                <a:gd name="connsiteX5" fmla="*/ 0 w 3348990"/>
                <a:gd name="connsiteY5" fmla="*/ 158139 h 3112452"/>
                <a:gd name="connsiteX6" fmla="*/ 158139 w 3348990"/>
                <a:gd name="connsiteY6" fmla="*/ 0 h 3112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48990" h="3112452">
                  <a:moveTo>
                    <a:pt x="158139" y="0"/>
                  </a:moveTo>
                  <a:lnTo>
                    <a:pt x="3190851" y="0"/>
                  </a:lnTo>
                  <a:cubicBezTo>
                    <a:pt x="3278189" y="0"/>
                    <a:pt x="3348990" y="70801"/>
                    <a:pt x="3348990" y="158139"/>
                  </a:cubicBezTo>
                  <a:lnTo>
                    <a:pt x="3348990" y="3112452"/>
                  </a:lnTo>
                  <a:lnTo>
                    <a:pt x="0" y="3112452"/>
                  </a:lnTo>
                  <a:lnTo>
                    <a:pt x="0" y="158139"/>
                  </a:lnTo>
                  <a:cubicBezTo>
                    <a:pt x="0" y="70801"/>
                    <a:pt x="70801" y="0"/>
                    <a:pt x="158139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53" name="자유형: 도형 52">
              <a:extLst>
                <a:ext uri="{FF2B5EF4-FFF2-40B4-BE49-F238E27FC236}">
                  <a16:creationId xmlns:a16="http://schemas.microsoft.com/office/drawing/2014/main" id="{62611218-F667-34A2-3F8C-36203668EAC1}"/>
                </a:ext>
              </a:extLst>
            </p:cNvPr>
            <p:cNvSpPr/>
            <p:nvPr/>
          </p:nvSpPr>
          <p:spPr>
            <a:xfrm>
              <a:off x="1219198" y="4526280"/>
              <a:ext cx="3348990" cy="648018"/>
            </a:xfrm>
            <a:custGeom>
              <a:avLst/>
              <a:gdLst>
                <a:gd name="connsiteX0" fmla="*/ 0 w 3348990"/>
                <a:gd name="connsiteY0" fmla="*/ 0 h 510858"/>
                <a:gd name="connsiteX1" fmla="*/ 3348990 w 3348990"/>
                <a:gd name="connsiteY1" fmla="*/ 0 h 510858"/>
                <a:gd name="connsiteX2" fmla="*/ 3348990 w 3348990"/>
                <a:gd name="connsiteY2" fmla="*/ 352719 h 510858"/>
                <a:gd name="connsiteX3" fmla="*/ 3190851 w 3348990"/>
                <a:gd name="connsiteY3" fmla="*/ 510858 h 510858"/>
                <a:gd name="connsiteX4" fmla="*/ 158139 w 3348990"/>
                <a:gd name="connsiteY4" fmla="*/ 510858 h 510858"/>
                <a:gd name="connsiteX5" fmla="*/ 0 w 3348990"/>
                <a:gd name="connsiteY5" fmla="*/ 352719 h 510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48990" h="510858">
                  <a:moveTo>
                    <a:pt x="0" y="0"/>
                  </a:moveTo>
                  <a:lnTo>
                    <a:pt x="3348990" y="0"/>
                  </a:lnTo>
                  <a:lnTo>
                    <a:pt x="3348990" y="352719"/>
                  </a:lnTo>
                  <a:cubicBezTo>
                    <a:pt x="3348990" y="440057"/>
                    <a:pt x="3278189" y="510858"/>
                    <a:pt x="3190851" y="510858"/>
                  </a:cubicBezTo>
                  <a:lnTo>
                    <a:pt x="158139" y="510858"/>
                  </a:lnTo>
                  <a:cubicBezTo>
                    <a:pt x="70801" y="510858"/>
                    <a:pt x="0" y="440057"/>
                    <a:pt x="0" y="352719"/>
                  </a:cubicBezTo>
                  <a:close/>
                </a:path>
              </a:pathLst>
            </a:custGeom>
            <a:gradFill>
              <a:gsLst>
                <a:gs pos="0">
                  <a:srgbClr val="1E3C72"/>
                </a:gs>
                <a:gs pos="100000">
                  <a:srgbClr val="2A5298"/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1400" dirty="0" err="1"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남강민</a:t>
              </a:r>
              <a:r>
                <a:rPr lang="en-US" altLang="ko-KR" sz="1400" dirty="0"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(</a:t>
              </a:r>
              <a:r>
                <a:rPr lang="ko-KR" altLang="en-US" sz="1400" dirty="0"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조장</a:t>
              </a:r>
              <a:r>
                <a:rPr lang="en-US" altLang="ko-KR" sz="1400" dirty="0"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)</a:t>
              </a:r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</p:grpSp>
      <p:sp>
        <p:nvSpPr>
          <p:cNvPr id="55" name="타원 54">
            <a:extLst>
              <a:ext uri="{FF2B5EF4-FFF2-40B4-BE49-F238E27FC236}">
                <a16:creationId xmlns:a16="http://schemas.microsoft.com/office/drawing/2014/main" id="{BD14EFA0-443C-690C-B1FD-09696BE359A2}"/>
              </a:ext>
            </a:extLst>
          </p:cNvPr>
          <p:cNvSpPr/>
          <p:nvPr/>
        </p:nvSpPr>
        <p:spPr>
          <a:xfrm>
            <a:off x="1448589" y="1636717"/>
            <a:ext cx="1759068" cy="1759068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  <a:effectLst>
            <a:glow rad="2286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20A3AE74-78B7-7DB9-EBFF-7D35BACE94B3}"/>
              </a:ext>
            </a:extLst>
          </p:cNvPr>
          <p:cNvSpPr/>
          <p:nvPr/>
        </p:nvSpPr>
        <p:spPr>
          <a:xfrm>
            <a:off x="5216464" y="1636717"/>
            <a:ext cx="1759068" cy="1759068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  <a:effectLst>
            <a:glow rad="2286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67186145-FF3A-CC5D-B776-80F8B3ABEF64}"/>
              </a:ext>
            </a:extLst>
          </p:cNvPr>
          <p:cNvSpPr/>
          <p:nvPr/>
        </p:nvSpPr>
        <p:spPr>
          <a:xfrm>
            <a:off x="8978869" y="1636717"/>
            <a:ext cx="1759068" cy="1759068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  <a:effectLst>
            <a:glow rad="2286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D7D2B06E-A54C-116C-99DC-E9E082784060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3593" y="1796251"/>
            <a:ext cx="1440000" cy="1440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C6A0EE9-2043-0B9C-2F0D-9CE2B08CAD58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1480" y="1773457"/>
            <a:ext cx="1440000" cy="1440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45FE64D-8DF7-1F98-A516-AB940DDD7E3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5338" y="1773457"/>
            <a:ext cx="1440000" cy="1440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AEA7F65-BDF6-DF01-7A54-7FCBDC169835}"/>
              </a:ext>
            </a:extLst>
          </p:cNvPr>
          <p:cNvSpPr txBox="1"/>
          <p:nvPr/>
        </p:nvSpPr>
        <p:spPr>
          <a:xfrm>
            <a:off x="1009348" y="4547456"/>
            <a:ext cx="3129899" cy="1384995"/>
          </a:xfrm>
          <a:prstGeom prst="rect">
            <a:avLst/>
          </a:prstGeom>
          <a:noFill/>
        </p:spPr>
        <p:txBody>
          <a:bodyPr wrap="square" lIns="144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400" dirty="0" smtClean="0">
                <a:latin typeface="나눔스퀘어 네오 Bold" panose="020B0600000101010101" charset="-127"/>
                <a:ea typeface="나눔스퀘어 네오 Bold" panose="020B0600000101010101" charset="-127"/>
              </a:rPr>
              <a:t>서버 구축</a:t>
            </a:r>
            <a:r>
              <a:rPr lang="en-US" altLang="ko-KR" sz="1400" dirty="0" smtClean="0">
                <a:latin typeface="나눔스퀘어 네오 Bold" panose="020B0600000101010101" charset="-127"/>
                <a:ea typeface="나눔스퀘어 네오 Bold" panose="020B0600000101010101" charset="-127"/>
              </a:rPr>
              <a:t>, </a:t>
            </a:r>
            <a:r>
              <a:rPr lang="en-US" altLang="ko-KR" sz="1400" dirty="0">
                <a:latin typeface="나눔스퀘어 네오 Bold" panose="020B0600000101010101" charset="-127"/>
                <a:ea typeface="나눔스퀘어 네오 Bold" panose="020B0600000101010101" charset="-127"/>
              </a:rPr>
              <a:t>DB </a:t>
            </a:r>
            <a:r>
              <a:rPr lang="ko-KR" altLang="en-US" sz="1400" dirty="0">
                <a:latin typeface="나눔스퀘어 네오 Bold" panose="020B0600000101010101" charset="-127"/>
                <a:ea typeface="나눔스퀘어 네오 Bold" panose="020B0600000101010101" charset="-127"/>
              </a:rPr>
              <a:t>설계</a:t>
            </a:r>
            <a:r>
              <a:rPr lang="en-US" altLang="ko-KR" sz="1400" dirty="0">
                <a:latin typeface="나눔스퀘어 네오 Bold" panose="020B0600000101010101" charset="-127"/>
                <a:ea typeface="나눔스퀘어 네오 Bold" panose="020B0600000101010101" charset="-127"/>
              </a:rPr>
              <a:t>, </a:t>
            </a:r>
            <a:r>
              <a:rPr lang="ko-KR" altLang="en-US" sz="1400" dirty="0">
                <a:latin typeface="나눔스퀘어 네오 Bold" panose="020B0600000101010101" charset="-127"/>
                <a:ea typeface="나눔스퀘어 네오 Bold" panose="020B0600000101010101" charset="-127"/>
              </a:rPr>
              <a:t>구축</a:t>
            </a:r>
            <a:r>
              <a:rPr lang="en-US" altLang="ko-KR" sz="1400" dirty="0">
                <a:latin typeface="나눔스퀘어 네오 Bold" panose="020B0600000101010101" charset="-127"/>
                <a:ea typeface="나눔스퀘어 네오 Bold" panose="020B0600000101010101" charset="-127"/>
              </a:rPr>
              <a:t>, </a:t>
            </a:r>
            <a:endParaRPr lang="en-US" altLang="ko-KR" sz="1400" dirty="0" smtClean="0">
              <a:latin typeface="나눔스퀘어 네오 Bold" panose="020B0600000101010101" charset="-127"/>
              <a:ea typeface="나눔스퀘어 네오 Bold" panose="020B0600000101010101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400" dirty="0" smtClean="0">
                <a:latin typeface="나눔스퀘어 네오 Bold" panose="020B0600000101010101" charset="-127"/>
                <a:ea typeface="나눔스퀘어 네오 Bold" panose="020B0600000101010101" charset="-127"/>
              </a:rPr>
              <a:t>AWS </a:t>
            </a:r>
            <a:r>
              <a:rPr lang="en-US" altLang="ko-KR" sz="1400" dirty="0">
                <a:latin typeface="나눔스퀘어 네오 Bold" panose="020B0600000101010101" charset="-127"/>
                <a:ea typeface="나눔스퀘어 네오 Bold" panose="020B0600000101010101" charset="-127"/>
              </a:rPr>
              <a:t>EC2-Gunicorn-Nginx </a:t>
            </a:r>
            <a:r>
              <a:rPr lang="ko-KR" altLang="en-US" sz="1400" dirty="0">
                <a:latin typeface="나눔스퀘어 네오 Bold" panose="020B0600000101010101" charset="-127"/>
                <a:ea typeface="나눔스퀘어 네오 Bold" panose="020B0600000101010101" charset="-127"/>
              </a:rPr>
              <a:t>연동</a:t>
            </a:r>
            <a:r>
              <a:rPr lang="en-US" altLang="ko-KR" sz="1400" dirty="0">
                <a:latin typeface="나눔스퀘어 네오 Bold" panose="020B0600000101010101" charset="-127"/>
                <a:ea typeface="나눔스퀘어 네오 Bold" panose="020B0600000101010101" charset="-127"/>
              </a:rPr>
              <a:t>, </a:t>
            </a:r>
            <a:r>
              <a:rPr lang="ko-KR" altLang="en-US" sz="1400" dirty="0" smtClean="0">
                <a:latin typeface="나눔스퀘어 네오 Bold" panose="020B0600000101010101" charset="-127"/>
                <a:ea typeface="나눔스퀘어 네오 Bold" panose="020B0600000101010101" charset="-127"/>
              </a:rPr>
              <a:t>데이터 </a:t>
            </a:r>
            <a:r>
              <a:rPr lang="ko-KR" altLang="en-US" sz="1400" dirty="0">
                <a:latin typeface="나눔스퀘어 네오 Bold" panose="020B0600000101010101" charset="-127"/>
                <a:ea typeface="나눔스퀘어 네오 Bold" panose="020B0600000101010101" charset="-127"/>
              </a:rPr>
              <a:t>수집</a:t>
            </a:r>
            <a:r>
              <a:rPr lang="en-US" altLang="ko-KR" sz="1400" dirty="0">
                <a:latin typeface="나눔스퀘어 네오 Bold" panose="020B0600000101010101" charset="-127"/>
                <a:ea typeface="나눔스퀘어 네오 Bold" panose="020B0600000101010101" charset="-127"/>
              </a:rPr>
              <a:t>, </a:t>
            </a:r>
            <a:r>
              <a:rPr lang="ko-KR" altLang="en-US" sz="1400" dirty="0" smtClean="0">
                <a:latin typeface="나눔스퀘어 네오 Bold" panose="020B0600000101010101" charset="-127"/>
                <a:ea typeface="나눔스퀘어 네오 Bold" panose="020B0600000101010101" charset="-127"/>
              </a:rPr>
              <a:t>로그인</a:t>
            </a:r>
            <a:r>
              <a:rPr lang="en-US" altLang="ko-KR" sz="1400" dirty="0" smtClean="0">
                <a:latin typeface="나눔스퀘어 네오 Bold" panose="020B0600000101010101" charset="-127"/>
                <a:ea typeface="나눔스퀘어 네오 Bold" panose="020B0600000101010101" charset="-127"/>
              </a:rPr>
              <a:t>, </a:t>
            </a:r>
            <a:r>
              <a:rPr lang="ko-KR" altLang="en-US" sz="1400" dirty="0" smtClean="0">
                <a:latin typeface="나눔스퀘어 네오 Bold" panose="020B0600000101010101" charset="-127"/>
                <a:ea typeface="나눔스퀘어 네오 Bold" panose="020B0600000101010101" charset="-127"/>
              </a:rPr>
              <a:t>회원가입</a:t>
            </a:r>
            <a:r>
              <a:rPr lang="en-US" altLang="ko-KR" sz="1400" dirty="0" smtClean="0">
                <a:latin typeface="나눔스퀘어 네오 Bold" panose="020B0600000101010101" charset="-127"/>
                <a:ea typeface="나눔스퀘어 네오 Bold" panose="020B0600000101010101" charset="-127"/>
              </a:rPr>
              <a:t>, </a:t>
            </a:r>
            <a:r>
              <a:rPr lang="ko-KR" altLang="en-US" sz="1400" dirty="0" err="1" smtClean="0">
                <a:latin typeface="나눔스퀘어 네오 Bold" panose="020B0600000101010101" charset="-127"/>
                <a:ea typeface="나눔스퀘어 네오 Bold" panose="020B0600000101010101" charset="-127"/>
              </a:rPr>
              <a:t>회원수정</a:t>
            </a:r>
            <a:r>
              <a:rPr lang="en-US" altLang="ko-KR" sz="1400" dirty="0" smtClean="0">
                <a:latin typeface="나눔스퀘어 네오 Bold" panose="020B0600000101010101" charset="-127"/>
                <a:ea typeface="나눔스퀘어 네오 Bold" panose="020B0600000101010101" charset="-127"/>
              </a:rPr>
              <a:t>, </a:t>
            </a:r>
            <a:r>
              <a:rPr lang="ko-KR" altLang="en-US" sz="1400" dirty="0" smtClean="0">
                <a:latin typeface="나눔스퀘어 네오 Bold" panose="020B0600000101010101" charset="-127"/>
                <a:ea typeface="나눔스퀘어 네오 Bold" panose="020B0600000101010101" charset="-127"/>
              </a:rPr>
              <a:t>검색기능 </a:t>
            </a:r>
            <a:r>
              <a:rPr lang="ko-KR" altLang="en-US" sz="1400" dirty="0">
                <a:latin typeface="나눔스퀘어 네오 Bold" panose="020B0600000101010101" charset="-127"/>
                <a:ea typeface="나눔스퀘어 네오 Bold" panose="020B0600000101010101" charset="-127"/>
              </a:rPr>
              <a:t>구현</a:t>
            </a:r>
            <a:r>
              <a:rPr lang="en-US" altLang="ko-KR" sz="1400" dirty="0">
                <a:latin typeface="나눔스퀘어 네오 Bold" panose="020B0600000101010101" charset="-127"/>
                <a:ea typeface="나눔스퀘어 네오 Bold" panose="020B0600000101010101" charset="-127"/>
              </a:rPr>
              <a:t>, </a:t>
            </a:r>
            <a:r>
              <a:rPr lang="ko-KR" altLang="en-US" sz="1400" dirty="0" smtClean="0">
                <a:latin typeface="나눔스퀘어 네오 Bold" panose="020B0600000101010101" charset="-127"/>
                <a:ea typeface="나눔스퀘어 네오 Bold" panose="020B0600000101010101" charset="-127"/>
              </a:rPr>
              <a:t>추천 </a:t>
            </a:r>
            <a:r>
              <a:rPr lang="ko-KR" altLang="en-US" sz="1400" dirty="0">
                <a:latin typeface="나눔스퀘어 네오 Bold" panose="020B0600000101010101" charset="-127"/>
                <a:ea typeface="나눔스퀘어 네오 Bold" panose="020B0600000101010101" charset="-127"/>
              </a:rPr>
              <a:t>알고리즘 구현</a:t>
            </a:r>
            <a:r>
              <a:rPr lang="en-US" altLang="ko-KR" sz="1400" dirty="0">
                <a:latin typeface="나눔스퀘어 네오 Bold" panose="020B0600000101010101" charset="-127"/>
                <a:ea typeface="나눔스퀘어 네오 Bold" panose="020B0600000101010101" charset="-127"/>
              </a:rPr>
              <a:t>, </a:t>
            </a:r>
            <a:r>
              <a:rPr lang="ko-KR" altLang="en-US" sz="1400" dirty="0" err="1">
                <a:latin typeface="나눔스퀘어 네오 Bold" panose="020B0600000101010101" charset="-127"/>
                <a:ea typeface="나눔스퀘어 네오 Bold" panose="020B0600000101010101" charset="-127"/>
              </a:rPr>
              <a:t>챗봇</a:t>
            </a:r>
            <a:r>
              <a:rPr lang="ko-KR" altLang="en-US" sz="1400" dirty="0">
                <a:latin typeface="나눔스퀘어 네오 Bold" panose="020B0600000101010101" charset="-127"/>
                <a:ea typeface="나눔스퀘어 네오 Bold" panose="020B0600000101010101" charset="-127"/>
              </a:rPr>
              <a:t> </a:t>
            </a:r>
            <a:r>
              <a:rPr lang="ko-KR" altLang="en-US" sz="1400" dirty="0" smtClean="0">
                <a:latin typeface="나눔스퀘어 네오 Bold" panose="020B0600000101010101" charset="-127"/>
                <a:ea typeface="나눔스퀘어 네오 Bold" panose="020B0600000101010101" charset="-127"/>
              </a:rPr>
              <a:t>구현</a:t>
            </a:r>
            <a:r>
              <a:rPr lang="en-US" altLang="ko-KR" sz="1400" dirty="0" smtClean="0">
                <a:latin typeface="나눔스퀘어 네오 Bold" panose="020B0600000101010101" charset="-127"/>
                <a:ea typeface="나눔스퀘어 네오 Bold" panose="020B0600000101010101" charset="-127"/>
              </a:rPr>
              <a:t>, DB - </a:t>
            </a:r>
            <a:r>
              <a:rPr lang="ko-KR" altLang="en-US" sz="1400" dirty="0" smtClean="0">
                <a:latin typeface="나눔스퀘어 네오 Bold" panose="020B0600000101010101" charset="-127"/>
                <a:ea typeface="나눔스퀘어 네오 Bold" panose="020B0600000101010101" charset="-127"/>
              </a:rPr>
              <a:t>기능</a:t>
            </a:r>
            <a:r>
              <a:rPr lang="en-US" altLang="ko-KR" sz="1400" dirty="0" smtClean="0">
                <a:latin typeface="나눔스퀘어 네오 Bold" panose="020B0600000101010101" charset="-127"/>
                <a:ea typeface="나눔스퀘어 네오 Bold" panose="020B0600000101010101" charset="-127"/>
              </a:rPr>
              <a:t> - UI</a:t>
            </a:r>
            <a:r>
              <a:rPr lang="ko-KR" altLang="en-US" sz="1400" dirty="0" smtClean="0">
                <a:latin typeface="나눔스퀘어 네오 Bold" panose="020B0600000101010101" charset="-127"/>
                <a:ea typeface="나눔스퀘어 네오 Bold" panose="020B0600000101010101" charset="-127"/>
              </a:rPr>
              <a:t> 연동</a:t>
            </a:r>
            <a:endParaRPr lang="ko-KR" altLang="en-US" sz="1400" kern="0" spc="0" dirty="0">
              <a:solidFill>
                <a:srgbClr val="000000"/>
              </a:solidFill>
              <a:effectLst/>
              <a:latin typeface="나눔스퀘어 네오 Bold" panose="020B0600000101010101" charset="-127"/>
              <a:ea typeface="나눔스퀘어 네오 Bold" panose="020B0600000101010101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9792823-3B60-3268-DA07-909C8FE586D8}"/>
              </a:ext>
            </a:extLst>
          </p:cNvPr>
          <p:cNvSpPr txBox="1"/>
          <p:nvPr/>
        </p:nvSpPr>
        <p:spPr>
          <a:xfrm>
            <a:off x="4704447" y="4682563"/>
            <a:ext cx="2975076" cy="594458"/>
          </a:xfrm>
          <a:prstGeom prst="rect">
            <a:avLst/>
          </a:prstGeom>
          <a:noFill/>
        </p:spPr>
        <p:txBody>
          <a:bodyPr wrap="square" lIns="144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UI/UX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설계 및 디자인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endParaRPr lang="en-US" altLang="ko-KR" sz="1400" kern="0" spc="0" dirty="0" smtClean="0">
              <a:solidFill>
                <a:srgbClr val="000000"/>
              </a:solidFill>
              <a:effectLst/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400" dirty="0" smtClean="0">
                <a:latin typeface="나눔스퀘어 네오 Bold" panose="020B0600000101010101" charset="-127"/>
                <a:ea typeface="나눔스퀘어 네오 Bold" panose="020B0600000101010101" charset="-127"/>
              </a:rPr>
              <a:t>기능</a:t>
            </a:r>
            <a:r>
              <a:rPr lang="en-US" altLang="ko-KR" sz="1400" dirty="0" smtClean="0">
                <a:latin typeface="나눔스퀘어 네오 Bold" panose="020B0600000101010101" charset="-127"/>
                <a:ea typeface="나눔스퀘어 네오 Bold" panose="020B0600000101010101" charset="-127"/>
              </a:rPr>
              <a:t> </a:t>
            </a:r>
            <a:r>
              <a:rPr lang="en-US" altLang="ko-KR" sz="1400" dirty="0">
                <a:latin typeface="나눔스퀘어 네오 Bold" panose="020B0600000101010101" charset="-127"/>
                <a:ea typeface="나눔스퀘어 네오 Bold" panose="020B0600000101010101" charset="-127"/>
              </a:rPr>
              <a:t>- UI</a:t>
            </a:r>
            <a:r>
              <a:rPr lang="ko-KR" altLang="en-US" sz="1400" dirty="0">
                <a:latin typeface="나눔스퀘어 네오 Bold" panose="020B0600000101010101" charset="-127"/>
                <a:ea typeface="나눔스퀘어 네오 Bold" panose="020B0600000101010101" charset="-127"/>
              </a:rPr>
              <a:t> 연결</a:t>
            </a:r>
            <a:endParaRPr lang="ko-KR" altLang="en-US" sz="1400" kern="0" dirty="0">
              <a:solidFill>
                <a:srgbClr val="000000"/>
              </a:solidFill>
              <a:latin typeface="나눔스퀘어 네오 Bold" panose="020B0600000101010101" charset="-127"/>
              <a:ea typeface="나눔스퀘어 네오 Bold" panose="020B0600000101010101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9143CE9-3638-905D-FE27-203B66FFA5F4}"/>
              </a:ext>
            </a:extLst>
          </p:cNvPr>
          <p:cNvSpPr txBox="1"/>
          <p:nvPr/>
        </p:nvSpPr>
        <p:spPr>
          <a:xfrm>
            <a:off x="8518968" y="4604472"/>
            <a:ext cx="2975076" cy="350865"/>
          </a:xfrm>
          <a:prstGeom prst="rect">
            <a:avLst/>
          </a:prstGeom>
          <a:noFill/>
        </p:spPr>
        <p:txBody>
          <a:bodyPr wrap="square" lIns="144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서버 </a:t>
            </a:r>
            <a:r>
              <a:rPr lang="ko-KR" altLang="en-US" sz="1400" kern="0" spc="0" dirty="0" smtClean="0">
                <a:solidFill>
                  <a:srgbClr val="000000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구축</a:t>
            </a:r>
            <a:r>
              <a:rPr lang="en-US" altLang="ko-KR" sz="1400" kern="0" spc="0" dirty="0" smtClean="0">
                <a:solidFill>
                  <a:srgbClr val="000000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AI </a:t>
            </a:r>
            <a:r>
              <a:rPr lang="ko-KR" altLang="en-US" sz="1400" kern="0" spc="0" dirty="0" err="1" smtClean="0">
                <a:solidFill>
                  <a:srgbClr val="000000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챗봇</a:t>
            </a:r>
            <a:r>
              <a:rPr lang="ko-KR" altLang="en-US" sz="1400" kern="0" spc="0" dirty="0" smtClean="0">
                <a:solidFill>
                  <a:srgbClr val="000000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구현</a:t>
            </a:r>
            <a:r>
              <a:rPr lang="en-US" altLang="ko-KR" sz="1400" kern="0" spc="0" dirty="0" smtClean="0">
                <a:solidFill>
                  <a:srgbClr val="000000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API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통합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D1C930E-5070-169F-6B5C-78ABC3B485A9}"/>
              </a:ext>
            </a:extLst>
          </p:cNvPr>
          <p:cNvSpPr txBox="1"/>
          <p:nvPr/>
        </p:nvSpPr>
        <p:spPr>
          <a:xfrm>
            <a:off x="1009348" y="6044360"/>
            <a:ext cx="2975076" cy="350865"/>
          </a:xfrm>
          <a:prstGeom prst="rect">
            <a:avLst/>
          </a:prstGeom>
          <a:noFill/>
        </p:spPr>
        <p:txBody>
          <a:bodyPr wrap="square" lIns="144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400" kern="0" dirty="0">
                <a:solidFill>
                  <a:srgbClr val="0000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회의록</a:t>
            </a:r>
            <a:r>
              <a:rPr lang="en-US" altLang="ko-KR" sz="1400" kern="0" dirty="0">
                <a:solidFill>
                  <a:srgbClr val="0000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,PPT</a:t>
            </a:r>
            <a:r>
              <a:rPr lang="ko-KR" altLang="en-US" sz="1400" kern="0" dirty="0">
                <a:solidFill>
                  <a:srgbClr val="0000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제작</a:t>
            </a:r>
            <a:r>
              <a:rPr lang="en-US" altLang="ko-KR" sz="1400" kern="0" dirty="0">
                <a:solidFill>
                  <a:srgbClr val="0000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</a:t>
            </a:r>
            <a:r>
              <a:rPr lang="ko-KR" altLang="en-US" sz="1400" kern="0" dirty="0" err="1" smtClean="0">
                <a:solidFill>
                  <a:srgbClr val="0000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보고서작성</a:t>
            </a:r>
            <a:r>
              <a:rPr lang="en-US" altLang="ko-KR" sz="1400" kern="0" dirty="0" smtClean="0">
                <a:solidFill>
                  <a:srgbClr val="0000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ko-KR" altLang="en-US" sz="1400" kern="0" dirty="0" smtClean="0">
                <a:solidFill>
                  <a:srgbClr val="0000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발표</a:t>
            </a:r>
            <a:endParaRPr lang="ko-KR" altLang="en-US" sz="1400" kern="0" spc="0" dirty="0">
              <a:solidFill>
                <a:srgbClr val="000000"/>
              </a:solidFill>
              <a:effectLst/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9796D64-A5B7-2C76-45EB-B3C06BAC8AE2}"/>
              </a:ext>
            </a:extLst>
          </p:cNvPr>
          <p:cNvSpPr txBox="1"/>
          <p:nvPr/>
        </p:nvSpPr>
        <p:spPr>
          <a:xfrm>
            <a:off x="4704447" y="5277021"/>
            <a:ext cx="2975076" cy="350865"/>
          </a:xfrm>
          <a:prstGeom prst="rect">
            <a:avLst/>
          </a:prstGeom>
          <a:noFill/>
        </p:spPr>
        <p:txBody>
          <a:bodyPr wrap="square" lIns="144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PPT</a:t>
            </a:r>
            <a:r>
              <a:rPr lang="ko-KR" altLang="en-US" sz="1400" kern="0" dirty="0">
                <a:solidFill>
                  <a:srgbClr val="0000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제작</a:t>
            </a:r>
            <a:r>
              <a:rPr lang="en-US" altLang="ko-KR" sz="1400" kern="0" dirty="0" smtClean="0">
                <a:solidFill>
                  <a:srgbClr val="0000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</a:t>
            </a:r>
            <a:r>
              <a:rPr lang="ko-KR" altLang="en-US" sz="1400" kern="0" dirty="0">
                <a:solidFill>
                  <a:srgbClr val="0000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보고서작성</a:t>
            </a:r>
            <a:endParaRPr lang="ko-KR" altLang="en-US" sz="1400" kern="0" spc="0" dirty="0">
              <a:solidFill>
                <a:srgbClr val="000000"/>
              </a:solidFill>
              <a:effectLst/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B56284-FACA-A635-57A8-5C12F4F3AF99}"/>
              </a:ext>
            </a:extLst>
          </p:cNvPr>
          <p:cNvSpPr txBox="1"/>
          <p:nvPr/>
        </p:nvSpPr>
        <p:spPr>
          <a:xfrm>
            <a:off x="8518968" y="4907936"/>
            <a:ext cx="2975076" cy="335926"/>
          </a:xfrm>
          <a:prstGeom prst="rect">
            <a:avLst/>
          </a:prstGeom>
          <a:noFill/>
        </p:spPr>
        <p:txBody>
          <a:bodyPr wrap="square" lIns="144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400" kern="0" spc="0" dirty="0" err="1" smtClean="0">
                <a:solidFill>
                  <a:srgbClr val="000000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보고서작성</a:t>
            </a:r>
            <a:endParaRPr lang="ko-KR" altLang="en-US" sz="1400" kern="0" spc="0" dirty="0">
              <a:solidFill>
                <a:srgbClr val="000000"/>
              </a:solidFill>
              <a:effectLst/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0720324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자유형: 도형 3">
            <a:extLst>
              <a:ext uri="{FF2B5EF4-FFF2-40B4-BE49-F238E27FC236}">
                <a16:creationId xmlns:a16="http://schemas.microsoft.com/office/drawing/2014/main" id="{CB7B3DA9-E450-D7A1-2BC4-5AAF5480F25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357368 w 12192000"/>
              <a:gd name="connsiteY0" fmla="*/ 203199 h 6858000"/>
              <a:gd name="connsiteX1" fmla="*/ 181429 w 12192000"/>
              <a:gd name="connsiteY1" fmla="*/ 379138 h 6858000"/>
              <a:gd name="connsiteX2" fmla="*/ 181429 w 12192000"/>
              <a:gd name="connsiteY2" fmla="*/ 6486117 h 6858000"/>
              <a:gd name="connsiteX3" fmla="*/ 357368 w 12192000"/>
              <a:gd name="connsiteY3" fmla="*/ 6662056 h 6858000"/>
              <a:gd name="connsiteX4" fmla="*/ 11834632 w 12192000"/>
              <a:gd name="connsiteY4" fmla="*/ 6662056 h 6858000"/>
              <a:gd name="connsiteX5" fmla="*/ 12010571 w 12192000"/>
              <a:gd name="connsiteY5" fmla="*/ 6486117 h 6858000"/>
              <a:gd name="connsiteX6" fmla="*/ 12010571 w 12192000"/>
              <a:gd name="connsiteY6" fmla="*/ 379138 h 6858000"/>
              <a:gd name="connsiteX7" fmla="*/ 11834632 w 12192000"/>
              <a:gd name="connsiteY7" fmla="*/ 203199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357368" y="203199"/>
                </a:moveTo>
                <a:cubicBezTo>
                  <a:pt x="260200" y="203199"/>
                  <a:pt x="181429" y="281970"/>
                  <a:pt x="181429" y="379138"/>
                </a:cubicBezTo>
                <a:lnTo>
                  <a:pt x="181429" y="6486117"/>
                </a:lnTo>
                <a:cubicBezTo>
                  <a:pt x="181429" y="6583285"/>
                  <a:pt x="260200" y="6662056"/>
                  <a:pt x="357368" y="6662056"/>
                </a:cubicBezTo>
                <a:lnTo>
                  <a:pt x="11834632" y="6662056"/>
                </a:lnTo>
                <a:cubicBezTo>
                  <a:pt x="11931800" y="6662056"/>
                  <a:pt x="12010571" y="6583285"/>
                  <a:pt x="12010571" y="6486117"/>
                </a:cubicBezTo>
                <a:lnTo>
                  <a:pt x="12010571" y="379138"/>
                </a:lnTo>
                <a:cubicBezTo>
                  <a:pt x="12010571" y="281970"/>
                  <a:pt x="11931800" y="203199"/>
                  <a:pt x="11834632" y="203199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7D7D6B68-D4DC-0B92-4AEE-3D6155000BA3}"/>
              </a:ext>
            </a:extLst>
          </p:cNvPr>
          <p:cNvSpPr/>
          <p:nvPr/>
        </p:nvSpPr>
        <p:spPr>
          <a:xfrm>
            <a:off x="5297830" y="0"/>
            <a:ext cx="1596339" cy="479055"/>
          </a:xfrm>
          <a:custGeom>
            <a:avLst/>
            <a:gdLst>
              <a:gd name="connsiteX0" fmla="*/ 0 w 1755763"/>
              <a:gd name="connsiteY0" fmla="*/ 0 h 689429"/>
              <a:gd name="connsiteX1" fmla="*/ 1755763 w 1755763"/>
              <a:gd name="connsiteY1" fmla="*/ 0 h 689429"/>
              <a:gd name="connsiteX2" fmla="*/ 1713736 w 1755763"/>
              <a:gd name="connsiteY2" fmla="*/ 135387 h 689429"/>
              <a:gd name="connsiteX3" fmla="*/ 877881 w 1755763"/>
              <a:gd name="connsiteY3" fmla="*/ 689429 h 689429"/>
              <a:gd name="connsiteX4" fmla="*/ 42026 w 1755763"/>
              <a:gd name="connsiteY4" fmla="*/ 135387 h 689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55763" h="689429">
                <a:moveTo>
                  <a:pt x="0" y="0"/>
                </a:moveTo>
                <a:lnTo>
                  <a:pt x="1755763" y="0"/>
                </a:lnTo>
                <a:lnTo>
                  <a:pt x="1713736" y="135387"/>
                </a:lnTo>
                <a:cubicBezTo>
                  <a:pt x="1576025" y="460974"/>
                  <a:pt x="1253632" y="689429"/>
                  <a:pt x="877881" y="689429"/>
                </a:cubicBezTo>
                <a:cubicBezTo>
                  <a:pt x="502131" y="689429"/>
                  <a:pt x="179738" y="460974"/>
                  <a:pt x="42026" y="1353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glow rad="1016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6FCE7664-1245-30C4-3259-3D3B7D4D4138}"/>
              </a:ext>
            </a:extLst>
          </p:cNvPr>
          <p:cNvSpPr/>
          <p:nvPr/>
        </p:nvSpPr>
        <p:spPr>
          <a:xfrm>
            <a:off x="5370517" y="0"/>
            <a:ext cx="1450963" cy="435428"/>
          </a:xfrm>
          <a:custGeom>
            <a:avLst/>
            <a:gdLst>
              <a:gd name="connsiteX0" fmla="*/ 0 w 1755763"/>
              <a:gd name="connsiteY0" fmla="*/ 0 h 689429"/>
              <a:gd name="connsiteX1" fmla="*/ 1755763 w 1755763"/>
              <a:gd name="connsiteY1" fmla="*/ 0 h 689429"/>
              <a:gd name="connsiteX2" fmla="*/ 1713736 w 1755763"/>
              <a:gd name="connsiteY2" fmla="*/ 135387 h 689429"/>
              <a:gd name="connsiteX3" fmla="*/ 877881 w 1755763"/>
              <a:gd name="connsiteY3" fmla="*/ 689429 h 689429"/>
              <a:gd name="connsiteX4" fmla="*/ 42026 w 1755763"/>
              <a:gd name="connsiteY4" fmla="*/ 135387 h 689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55763" h="689429">
                <a:moveTo>
                  <a:pt x="0" y="0"/>
                </a:moveTo>
                <a:lnTo>
                  <a:pt x="1755763" y="0"/>
                </a:lnTo>
                <a:lnTo>
                  <a:pt x="1713736" y="135387"/>
                </a:lnTo>
                <a:cubicBezTo>
                  <a:pt x="1576025" y="460974"/>
                  <a:pt x="1253632" y="689429"/>
                  <a:pt x="877881" y="689429"/>
                </a:cubicBezTo>
                <a:cubicBezTo>
                  <a:pt x="502131" y="689429"/>
                  <a:pt x="179738" y="460974"/>
                  <a:pt x="42026" y="135387"/>
                </a:cubicBezTo>
                <a:close/>
              </a:path>
            </a:pathLst>
          </a:custGeom>
          <a:gradFill>
            <a:gsLst>
              <a:gs pos="0">
                <a:srgbClr val="1E3C72"/>
              </a:gs>
              <a:gs pos="100000">
                <a:srgbClr val="2A5298"/>
              </a:gs>
            </a:gsLst>
            <a:lin ang="5400000" scaled="0"/>
          </a:gradFill>
          <a:ln>
            <a:noFill/>
          </a:ln>
          <a:effectLst>
            <a:glow rad="1016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4EA4B8-0CF5-6E45-7613-889423A7F5BC}"/>
              </a:ext>
            </a:extLst>
          </p:cNvPr>
          <p:cNvSpPr txBox="1"/>
          <p:nvPr/>
        </p:nvSpPr>
        <p:spPr>
          <a:xfrm>
            <a:off x="5676900" y="8694"/>
            <a:ext cx="838200" cy="400110"/>
          </a:xfrm>
          <a:prstGeom prst="rect">
            <a:avLst/>
          </a:prstGeom>
          <a:noFill/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bg1">
                      <a:lumMod val="75000"/>
                      <a:alpha val="40000"/>
                    </a:schemeClr>
                  </a:outerShdw>
                </a:effectLst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4</a:t>
            </a:r>
            <a:endParaRPr lang="ko-KR" altLang="en-US" sz="2000" dirty="0">
              <a:solidFill>
                <a:schemeClr val="bg1"/>
              </a:solidFill>
              <a:effectLst>
                <a:outerShdw blurRad="50800" dist="38100" dir="2700000" algn="tl" rotWithShape="0">
                  <a:schemeClr val="bg1">
                    <a:lumMod val="75000"/>
                    <a:alpha val="40000"/>
                  </a:schemeClr>
                </a:outerShdw>
              </a:effectLst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A0CD96-ABA6-699A-B02F-0115F3E711D9}"/>
              </a:ext>
            </a:extLst>
          </p:cNvPr>
          <p:cNvSpPr txBox="1"/>
          <p:nvPr/>
        </p:nvSpPr>
        <p:spPr>
          <a:xfrm>
            <a:off x="1219198" y="537364"/>
            <a:ext cx="9753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err="1">
                <a:solidFill>
                  <a:srgbClr val="1E3C7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느낀점</a:t>
            </a:r>
            <a:endParaRPr lang="ko-KR" altLang="en-US" sz="1600" dirty="0">
              <a:solidFill>
                <a:srgbClr val="1E3C72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2B14E09-140A-DA15-CCB4-AEB889B9C833}"/>
              </a:ext>
            </a:extLst>
          </p:cNvPr>
          <p:cNvSpPr txBox="1"/>
          <p:nvPr/>
        </p:nvSpPr>
        <p:spPr>
          <a:xfrm>
            <a:off x="4993774" y="6358736"/>
            <a:ext cx="220445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000" spc="200" dirty="0">
                <a:solidFill>
                  <a:schemeClr val="bg1">
                    <a:lumMod val="85000"/>
                  </a:schemeClr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SOTAM PPT TEMPLATE</a:t>
            </a:r>
            <a:endParaRPr lang="ko-KR" altLang="en-US" sz="1000" spc="200" dirty="0">
              <a:solidFill>
                <a:schemeClr val="bg1">
                  <a:lumMod val="85000"/>
                </a:schemeClr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graphicFrame>
        <p:nvGraphicFramePr>
          <p:cNvPr id="3" name="표 7">
            <a:extLst>
              <a:ext uri="{FF2B5EF4-FFF2-40B4-BE49-F238E27FC236}">
                <a16:creationId xmlns:a16="http://schemas.microsoft.com/office/drawing/2014/main" id="{D694E52E-1FE4-3D75-1ADF-D738DEFB1F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1690423"/>
              </p:ext>
            </p:extLst>
          </p:nvPr>
        </p:nvGraphicFramePr>
        <p:xfrm>
          <a:off x="1594443" y="986712"/>
          <a:ext cx="9148200" cy="50996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1380">
                  <a:extLst>
                    <a:ext uri="{9D8B030D-6E8A-4147-A177-3AD203B41FA5}">
                      <a16:colId xmlns:a16="http://schemas.microsoft.com/office/drawing/2014/main" val="1470878874"/>
                    </a:ext>
                  </a:extLst>
                </a:gridCol>
                <a:gridCol w="7816820">
                  <a:extLst>
                    <a:ext uri="{9D8B030D-6E8A-4147-A177-3AD203B41FA5}">
                      <a16:colId xmlns:a16="http://schemas.microsoft.com/office/drawing/2014/main" val="3137545737"/>
                    </a:ext>
                  </a:extLst>
                </a:gridCol>
              </a:tblGrid>
              <a:tr h="6181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1E3C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</a:rPr>
                        <a:t>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1E3C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6570899"/>
                  </a:ext>
                </a:extLst>
              </a:tr>
              <a:tr h="12730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solidFill>
                            <a:schemeClr val="tx1"/>
                          </a:solidFill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</a:rPr>
                        <a:t>남강민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fontAlgn="base" latinLnBrk="1"/>
                      <a:endParaRPr lang="en-US" altLang="ko-KR" sz="11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lvl="0" fontAlgn="base"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프로젝트 주제 선정 후 평소 접하지 않았던 웹과 관련된 주제를 선정하게 되어 웹에 대한 공부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</a:t>
                      </a:r>
                      <a:r>
                        <a:rPr lang="en-US" altLang="ko-KR" sz="11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웹을 개발하기 위한 프레임워크에 대한 공부와 병행하면서 진행하여 어려움이 있었다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lvl="0" fontAlgn="base"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원활한 프로젝트 진행을 위해 확실한 역할분담을 </a:t>
                      </a:r>
                      <a:r>
                        <a:rPr lang="ko-KR" altLang="en-US" sz="110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했어야했는데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10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조장으로써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역할분담을 확실히 하지 </a:t>
                      </a:r>
                      <a:r>
                        <a:rPr lang="ko-KR" altLang="en-US" sz="110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못한것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같아 아쉬움이 남는다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lvl="0" fontAlgn="base"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프로젝트 마지막 단계에서 서버를 이용하여 장고프로젝트를 </a:t>
                      </a:r>
                      <a:r>
                        <a:rPr lang="ko-KR" altLang="en-US" sz="110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배포하는데에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오류가 떠서 결국 배포를 하지 못하였는데</a:t>
                      </a:r>
                    </a:p>
                    <a:p>
                      <a:pPr lvl="0" fontAlgn="base"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이 부분은 향후 보완해야할 부분이라고 생각한다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 </a:t>
                      </a:r>
                    </a:p>
                    <a:p>
                      <a:pPr lvl="0" fontAlgn="base"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프로젝트를 진행하면서 서버 구축부터 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AWS EC2-Gunicorn-Nginx 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연동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DB 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설계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구축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가상환경 세팅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Django 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프레임워크를 이용한 웹 개발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HTML, CSS, API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를 이용한 데이터 수집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웹페이지에서의 기능 구현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추천 알고리즘 구현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10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챗봇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구현까지 모두 접해보며</a:t>
                      </a:r>
                      <a:r>
                        <a:rPr lang="ko-KR" altLang="en-US" sz="11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다양한 언어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기술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도구들을 사용할 수 있는 경험이 된 것 같다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lvl="0" fontAlgn="base" latinLnBrk="1"/>
                      <a:endParaRPr lang="ko-KR" altLang="en-US" sz="11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9663651"/>
                  </a:ext>
                </a:extLst>
              </a:tr>
              <a:tr h="12730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solidFill>
                            <a:schemeClr val="tx1"/>
                          </a:solidFill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</a:rPr>
                        <a:t>조채은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/>
                      </a:r>
                      <a:br>
                        <a:rPr lang="ko-KR" altLang="en-US" sz="1050" dirty="0"/>
                      </a:br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OTT </a:t>
                      </a:r>
                      <a:r>
                        <a:rPr lang="ko-KR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통합 플랫폼 웹사이트 구현 프로젝트에 참여하면서 </a:t>
                      </a:r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UI/UX </a:t>
                      </a:r>
                      <a:r>
                        <a:rPr lang="ko-KR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설계 및 디자인</a:t>
                      </a:r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, OTT </a:t>
                      </a:r>
                      <a:r>
                        <a:rPr lang="ko-KR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플랫폼 연동</a:t>
                      </a:r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개인화 추천 </a:t>
                      </a:r>
                      <a:r>
                        <a:rPr lang="ko-KR" altLang="en-US" sz="1100" b="0" i="0" kern="1200" dirty="0" smtClean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알고리즘</a:t>
                      </a:r>
                      <a:r>
                        <a:rPr lang="en-US" altLang="ko-KR" sz="1100" b="0" i="0" kern="1200" dirty="0" smtClean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TMDB</a:t>
                      </a:r>
                      <a:r>
                        <a:rPr lang="ko-KR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를 통한 </a:t>
                      </a:r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Open API </a:t>
                      </a:r>
                      <a:r>
                        <a:rPr lang="ko-KR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데이터 수집 등을 </a:t>
                      </a:r>
                      <a:r>
                        <a:rPr lang="ko-KR" altLang="en-US" sz="1100" b="0" i="0" kern="1200" dirty="0" smtClean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접해보고</a:t>
                      </a:r>
                      <a:r>
                        <a:rPr lang="en-US" altLang="ko-KR" sz="1100" b="0" i="0" kern="1200" dirty="0" smtClean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사용자 중심의 직관적이고 깔끔한 인터페이스를 설계하고 다양한 기기에서 일관된 경험을 제공하는 반응형 디자인을 적용했으며</a:t>
                      </a:r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여러 플랫폼의 </a:t>
                      </a:r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API</a:t>
                      </a:r>
                      <a:r>
                        <a:rPr lang="ko-KR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를 연동하고 데이터 일관성을 유지하는 방법을 배웠고</a:t>
                      </a:r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사용자 데이터를 분석하여 적용한 추천 알고리즘을 </a:t>
                      </a:r>
                      <a:r>
                        <a:rPr lang="ko-KR" altLang="en-US" sz="1100" b="0" i="0" kern="1200" dirty="0" smtClean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접해보며</a:t>
                      </a:r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, TMDB Open API</a:t>
                      </a:r>
                      <a:r>
                        <a:rPr lang="ko-KR" alt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를 활용해 데이터를 수집하고 관리하는 과정에서 실무적 기술을 익히는 등 기술적 역량과 문제 해결 능력을 크게 향상시킬 수 있었다</a:t>
                      </a:r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9423478"/>
                  </a:ext>
                </a:extLst>
              </a:tr>
              <a:tr h="12730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</a:rPr>
                        <a:t>박수인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프로젝트에 참여하면서 실제로 동작하는 웹에 대한 이해와 서버 작동 등에 대해 연구 및 공부할 수 있는 기회가 되었다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프론트에서 하는 일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기능 및 서버에서 하는 일에 대해 구분할 수 있었고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그 외에 기능을 추가하기 위해서는 어떤 과정을 거처야 하는지 알 수 있게 되었다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직관적인 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UI/UX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에 뒷받침해서 기능들을 구현하는 점이 쉬운 단계는 </a:t>
                      </a:r>
                      <a:r>
                        <a:rPr lang="ko-KR" altLang="en-US" sz="110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아니였으나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공부하며 진행할 수 있는 기회가 되었다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데이터 수집부터 기능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동작까지 한 번에 서비스가 구현되는 것을 경험해볼 수 있었고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Django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라는 새로운 프레임워크를 배울 수 있는 기회가 되었다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  </a:t>
                      </a:r>
                    </a:p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63276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8380789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자유형: 도형 3">
            <a:extLst>
              <a:ext uri="{FF2B5EF4-FFF2-40B4-BE49-F238E27FC236}">
                <a16:creationId xmlns:a16="http://schemas.microsoft.com/office/drawing/2014/main" id="{CB7B3DA9-E450-D7A1-2BC4-5AAF5480F25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357368 w 12192000"/>
              <a:gd name="connsiteY0" fmla="*/ 203199 h 6858000"/>
              <a:gd name="connsiteX1" fmla="*/ 181429 w 12192000"/>
              <a:gd name="connsiteY1" fmla="*/ 379138 h 6858000"/>
              <a:gd name="connsiteX2" fmla="*/ 181429 w 12192000"/>
              <a:gd name="connsiteY2" fmla="*/ 6486117 h 6858000"/>
              <a:gd name="connsiteX3" fmla="*/ 357368 w 12192000"/>
              <a:gd name="connsiteY3" fmla="*/ 6662056 h 6858000"/>
              <a:gd name="connsiteX4" fmla="*/ 11834632 w 12192000"/>
              <a:gd name="connsiteY4" fmla="*/ 6662056 h 6858000"/>
              <a:gd name="connsiteX5" fmla="*/ 12010571 w 12192000"/>
              <a:gd name="connsiteY5" fmla="*/ 6486117 h 6858000"/>
              <a:gd name="connsiteX6" fmla="*/ 12010571 w 12192000"/>
              <a:gd name="connsiteY6" fmla="*/ 379138 h 6858000"/>
              <a:gd name="connsiteX7" fmla="*/ 11834632 w 12192000"/>
              <a:gd name="connsiteY7" fmla="*/ 203199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357368" y="203199"/>
                </a:moveTo>
                <a:cubicBezTo>
                  <a:pt x="260200" y="203199"/>
                  <a:pt x="181429" y="281970"/>
                  <a:pt x="181429" y="379138"/>
                </a:cubicBezTo>
                <a:lnTo>
                  <a:pt x="181429" y="6486117"/>
                </a:lnTo>
                <a:cubicBezTo>
                  <a:pt x="181429" y="6583285"/>
                  <a:pt x="260200" y="6662056"/>
                  <a:pt x="357368" y="6662056"/>
                </a:cubicBezTo>
                <a:lnTo>
                  <a:pt x="11834632" y="6662056"/>
                </a:lnTo>
                <a:cubicBezTo>
                  <a:pt x="11931800" y="6662056"/>
                  <a:pt x="12010571" y="6583285"/>
                  <a:pt x="12010571" y="6486117"/>
                </a:cubicBezTo>
                <a:lnTo>
                  <a:pt x="12010571" y="379138"/>
                </a:lnTo>
                <a:cubicBezTo>
                  <a:pt x="12010571" y="281970"/>
                  <a:pt x="11931800" y="203199"/>
                  <a:pt x="11834632" y="203199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7D7D6B68-D4DC-0B92-4AEE-3D6155000BA3}"/>
              </a:ext>
            </a:extLst>
          </p:cNvPr>
          <p:cNvSpPr/>
          <p:nvPr/>
        </p:nvSpPr>
        <p:spPr>
          <a:xfrm>
            <a:off x="5297830" y="0"/>
            <a:ext cx="1596339" cy="479055"/>
          </a:xfrm>
          <a:custGeom>
            <a:avLst/>
            <a:gdLst>
              <a:gd name="connsiteX0" fmla="*/ 0 w 1755763"/>
              <a:gd name="connsiteY0" fmla="*/ 0 h 689429"/>
              <a:gd name="connsiteX1" fmla="*/ 1755763 w 1755763"/>
              <a:gd name="connsiteY1" fmla="*/ 0 h 689429"/>
              <a:gd name="connsiteX2" fmla="*/ 1713736 w 1755763"/>
              <a:gd name="connsiteY2" fmla="*/ 135387 h 689429"/>
              <a:gd name="connsiteX3" fmla="*/ 877881 w 1755763"/>
              <a:gd name="connsiteY3" fmla="*/ 689429 h 689429"/>
              <a:gd name="connsiteX4" fmla="*/ 42026 w 1755763"/>
              <a:gd name="connsiteY4" fmla="*/ 135387 h 689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55763" h="689429">
                <a:moveTo>
                  <a:pt x="0" y="0"/>
                </a:moveTo>
                <a:lnTo>
                  <a:pt x="1755763" y="0"/>
                </a:lnTo>
                <a:lnTo>
                  <a:pt x="1713736" y="135387"/>
                </a:lnTo>
                <a:cubicBezTo>
                  <a:pt x="1576025" y="460974"/>
                  <a:pt x="1253632" y="689429"/>
                  <a:pt x="877881" y="689429"/>
                </a:cubicBezTo>
                <a:cubicBezTo>
                  <a:pt x="502131" y="689429"/>
                  <a:pt x="179738" y="460974"/>
                  <a:pt x="42026" y="1353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glow rad="1016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6FCE7664-1245-30C4-3259-3D3B7D4D4138}"/>
              </a:ext>
            </a:extLst>
          </p:cNvPr>
          <p:cNvSpPr/>
          <p:nvPr/>
        </p:nvSpPr>
        <p:spPr>
          <a:xfrm>
            <a:off x="5370517" y="0"/>
            <a:ext cx="1450963" cy="435428"/>
          </a:xfrm>
          <a:custGeom>
            <a:avLst/>
            <a:gdLst>
              <a:gd name="connsiteX0" fmla="*/ 0 w 1755763"/>
              <a:gd name="connsiteY0" fmla="*/ 0 h 689429"/>
              <a:gd name="connsiteX1" fmla="*/ 1755763 w 1755763"/>
              <a:gd name="connsiteY1" fmla="*/ 0 h 689429"/>
              <a:gd name="connsiteX2" fmla="*/ 1713736 w 1755763"/>
              <a:gd name="connsiteY2" fmla="*/ 135387 h 689429"/>
              <a:gd name="connsiteX3" fmla="*/ 877881 w 1755763"/>
              <a:gd name="connsiteY3" fmla="*/ 689429 h 689429"/>
              <a:gd name="connsiteX4" fmla="*/ 42026 w 1755763"/>
              <a:gd name="connsiteY4" fmla="*/ 135387 h 689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55763" h="689429">
                <a:moveTo>
                  <a:pt x="0" y="0"/>
                </a:moveTo>
                <a:lnTo>
                  <a:pt x="1755763" y="0"/>
                </a:lnTo>
                <a:lnTo>
                  <a:pt x="1713736" y="135387"/>
                </a:lnTo>
                <a:cubicBezTo>
                  <a:pt x="1576025" y="460974"/>
                  <a:pt x="1253632" y="689429"/>
                  <a:pt x="877881" y="689429"/>
                </a:cubicBezTo>
                <a:cubicBezTo>
                  <a:pt x="502131" y="689429"/>
                  <a:pt x="179738" y="460974"/>
                  <a:pt x="42026" y="135387"/>
                </a:cubicBezTo>
                <a:close/>
              </a:path>
            </a:pathLst>
          </a:custGeom>
          <a:gradFill>
            <a:gsLst>
              <a:gs pos="0">
                <a:srgbClr val="1E3C72"/>
              </a:gs>
              <a:gs pos="100000">
                <a:srgbClr val="2A5298"/>
              </a:gs>
            </a:gsLst>
            <a:lin ang="5400000" scaled="0"/>
          </a:gradFill>
          <a:ln>
            <a:noFill/>
          </a:ln>
          <a:effectLst>
            <a:glow rad="1016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4EA4B8-0CF5-6E45-7613-889423A7F5BC}"/>
              </a:ext>
            </a:extLst>
          </p:cNvPr>
          <p:cNvSpPr txBox="1"/>
          <p:nvPr/>
        </p:nvSpPr>
        <p:spPr>
          <a:xfrm>
            <a:off x="5676900" y="8694"/>
            <a:ext cx="838200" cy="400110"/>
          </a:xfrm>
          <a:prstGeom prst="rect">
            <a:avLst/>
          </a:prstGeom>
          <a:noFill/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bg1">
                      <a:lumMod val="75000"/>
                      <a:alpha val="40000"/>
                    </a:schemeClr>
                  </a:outerShdw>
                </a:effectLst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5</a:t>
            </a:r>
            <a:endParaRPr lang="ko-KR" altLang="en-US" sz="2000" dirty="0">
              <a:solidFill>
                <a:schemeClr val="bg1"/>
              </a:solidFill>
              <a:effectLst>
                <a:outerShdw blurRad="50800" dist="38100" dir="2700000" algn="tl" rotWithShape="0">
                  <a:schemeClr val="bg1">
                    <a:lumMod val="75000"/>
                    <a:alpha val="40000"/>
                  </a:schemeClr>
                </a:outerShdw>
              </a:effectLst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A0CD96-ABA6-699A-B02F-0115F3E711D9}"/>
              </a:ext>
            </a:extLst>
          </p:cNvPr>
          <p:cNvSpPr txBox="1"/>
          <p:nvPr/>
        </p:nvSpPr>
        <p:spPr>
          <a:xfrm>
            <a:off x="1213356" y="493947"/>
            <a:ext cx="9753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1E3C7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결론 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1042869" y="1326448"/>
            <a:ext cx="4735742" cy="2593895"/>
            <a:chOff x="1724122" y="1978327"/>
            <a:chExt cx="7697550" cy="5486284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B5BA049C-1C58-1154-8923-F9E5EDBCABCB}"/>
                </a:ext>
              </a:extLst>
            </p:cNvPr>
            <p:cNvGrpSpPr/>
            <p:nvPr/>
          </p:nvGrpSpPr>
          <p:grpSpPr>
            <a:xfrm>
              <a:off x="1724122" y="1978327"/>
              <a:ext cx="3223385" cy="3099585"/>
              <a:chOff x="1219198" y="1720909"/>
              <a:chExt cx="4078632" cy="2498765"/>
            </a:xfrm>
          </p:grpSpPr>
          <p:sp>
            <p:nvSpPr>
              <p:cNvPr id="27" name="액자 26">
                <a:extLst>
                  <a:ext uri="{FF2B5EF4-FFF2-40B4-BE49-F238E27FC236}">
                    <a16:creationId xmlns:a16="http://schemas.microsoft.com/office/drawing/2014/main" id="{CC171972-ED08-2550-E0AE-159170947CEF}"/>
                  </a:ext>
                </a:extLst>
              </p:cNvPr>
              <p:cNvSpPr/>
              <p:nvPr/>
            </p:nvSpPr>
            <p:spPr>
              <a:xfrm>
                <a:off x="1219198" y="1720909"/>
                <a:ext cx="4078632" cy="2498765"/>
              </a:xfrm>
              <a:prstGeom prst="frame">
                <a:avLst>
                  <a:gd name="adj1" fmla="val 4724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50800" dist="25400" dir="2700000" algn="tl" rotWithShape="0">
                  <a:schemeClr val="bg1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3" name="1/2 액자 32">
                <a:extLst>
                  <a:ext uri="{FF2B5EF4-FFF2-40B4-BE49-F238E27FC236}">
                    <a16:creationId xmlns:a16="http://schemas.microsoft.com/office/drawing/2014/main" id="{6057BF19-4DF5-6A77-0FF1-889381AA2D7C}"/>
                  </a:ext>
                </a:extLst>
              </p:cNvPr>
              <p:cNvSpPr/>
              <p:nvPr/>
            </p:nvSpPr>
            <p:spPr>
              <a:xfrm>
                <a:off x="1219198" y="1725382"/>
                <a:ext cx="1775629" cy="1775629"/>
              </a:xfrm>
              <a:prstGeom prst="halfFrame">
                <a:avLst>
                  <a:gd name="adj1" fmla="val 6989"/>
                  <a:gd name="adj2" fmla="val 6989"/>
                </a:avLst>
              </a:prstGeom>
              <a:solidFill>
                <a:srgbClr val="1E3C72">
                  <a:alpha val="70000"/>
                </a:srgbClr>
              </a:solidFill>
              <a:ln>
                <a:noFill/>
              </a:ln>
              <a:effectLst>
                <a:outerShdw blurRad="50800" dist="25400" dir="2700000" algn="tl" rotWithShape="0">
                  <a:schemeClr val="bg1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78785AE-BD39-F0E1-7E32-487857A81CD0}"/>
                </a:ext>
              </a:extLst>
            </p:cNvPr>
            <p:cNvSpPr txBox="1"/>
            <p:nvPr/>
          </p:nvSpPr>
          <p:spPr>
            <a:xfrm>
              <a:off x="6028798" y="2226526"/>
              <a:ext cx="29931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rgbClr val="1E3C72"/>
                  </a:solidFill>
                  <a:latin typeface="나눔스퀘어 네오 ExtraBold" panose="00000900000000000000" pitchFamily="2" charset="-127"/>
                  <a:ea typeface="나눔스퀘어 네오 ExtraBold" panose="00000900000000000000" pitchFamily="2" charset="-127"/>
                </a:rPr>
                <a:t>개인화 추천알고리즘 구현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1EB0BF7-D23E-8EAA-CC78-EECC3820B7B8}"/>
                </a:ext>
              </a:extLst>
            </p:cNvPr>
            <p:cNvSpPr txBox="1"/>
            <p:nvPr/>
          </p:nvSpPr>
          <p:spPr>
            <a:xfrm>
              <a:off x="4977993" y="2936339"/>
              <a:ext cx="4443679" cy="4528272"/>
            </a:xfrm>
            <a:prstGeom prst="rect">
              <a:avLst/>
            </a:prstGeom>
            <a:noFill/>
          </p:spPr>
          <p:txBody>
            <a:bodyPr wrap="square" lIns="144000" rtlCol="0">
              <a:spAutoFit/>
            </a:bodyPr>
            <a:lstStyle/>
            <a:p>
              <a:pPr>
                <a:lnSpc>
                  <a:spcPct val="170000"/>
                </a:lnSpc>
              </a:pPr>
              <a:r>
                <a:rPr lang="ko-KR" altLang="en-US" sz="1000" kern="0" spc="0" dirty="0">
                  <a:solidFill>
                    <a:srgbClr val="000000"/>
                  </a:solidFill>
                  <a:effectLst/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맞춤형 추천 알고리즘을 통해 사용자들에게 개인화된 서비스를 제공함으로써 사용자 경험을 크게 향상시키고 사용자들은 더욱 효율적으로 콘텐츠를 찾고 시청할 수 있음</a:t>
              </a:r>
            </a:p>
            <a:p>
              <a:pPr>
                <a:lnSpc>
                  <a:spcPct val="170000"/>
                </a:lnSpc>
              </a:pPr>
              <a:endParaRPr lang="ko-KR" altLang="en-US" sz="1800" kern="0" spc="0" dirty="0">
                <a:solidFill>
                  <a:srgbClr val="000000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  <a:p>
              <a:pPr>
                <a:lnSpc>
                  <a:spcPct val="170000"/>
                </a:lnSpc>
              </a:pPr>
              <a:endPara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네오 Light" panose="00000400000000000000" pitchFamily="2" charset="-127"/>
                <a:ea typeface="나눔스퀘어 네오 Light" panose="00000400000000000000" pitchFamily="2" charset="-127"/>
              </a:endParaRPr>
            </a:p>
          </p:txBody>
        </p:sp>
        <p:pic>
          <p:nvPicPr>
            <p:cNvPr id="37" name="Picture 2" descr="🔎 Algorithm/📝 개념 정리' 카테고리의 글 목록">
              <a:extLst>
                <a:ext uri="{FF2B5EF4-FFF2-40B4-BE49-F238E27FC236}">
                  <a16:creationId xmlns:a16="http://schemas.microsoft.com/office/drawing/2014/main" id="{D6245F11-8E7B-22AE-9DE2-F599834402F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42532" y="2459750"/>
              <a:ext cx="2417050" cy="2417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그룹 5"/>
          <p:cNvGrpSpPr/>
          <p:nvPr/>
        </p:nvGrpSpPr>
        <p:grpSpPr>
          <a:xfrm>
            <a:off x="6821480" y="1359374"/>
            <a:ext cx="4285698" cy="1644956"/>
            <a:chOff x="1724122" y="1978327"/>
            <a:chExt cx="7855435" cy="3283241"/>
          </a:xfrm>
        </p:grpSpPr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B5BA049C-1C58-1154-8923-F9E5EDBCABCB}"/>
                </a:ext>
              </a:extLst>
            </p:cNvPr>
            <p:cNvGrpSpPr/>
            <p:nvPr/>
          </p:nvGrpSpPr>
          <p:grpSpPr>
            <a:xfrm>
              <a:off x="1724122" y="1978327"/>
              <a:ext cx="3223385" cy="3099585"/>
              <a:chOff x="1219198" y="1720909"/>
              <a:chExt cx="4078632" cy="2498765"/>
            </a:xfrm>
          </p:grpSpPr>
          <p:sp>
            <p:nvSpPr>
              <p:cNvPr id="39" name="액자 38">
                <a:extLst>
                  <a:ext uri="{FF2B5EF4-FFF2-40B4-BE49-F238E27FC236}">
                    <a16:creationId xmlns:a16="http://schemas.microsoft.com/office/drawing/2014/main" id="{CC171972-ED08-2550-E0AE-159170947CEF}"/>
                  </a:ext>
                </a:extLst>
              </p:cNvPr>
              <p:cNvSpPr/>
              <p:nvPr/>
            </p:nvSpPr>
            <p:spPr>
              <a:xfrm>
                <a:off x="1219198" y="1720909"/>
                <a:ext cx="4078632" cy="2498765"/>
              </a:xfrm>
              <a:prstGeom prst="frame">
                <a:avLst>
                  <a:gd name="adj1" fmla="val 4724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50800" dist="25400" dir="2700000" algn="tl" rotWithShape="0">
                  <a:schemeClr val="bg1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0" name="1/2 액자 39">
                <a:extLst>
                  <a:ext uri="{FF2B5EF4-FFF2-40B4-BE49-F238E27FC236}">
                    <a16:creationId xmlns:a16="http://schemas.microsoft.com/office/drawing/2014/main" id="{6057BF19-4DF5-6A77-0FF1-889381AA2D7C}"/>
                  </a:ext>
                </a:extLst>
              </p:cNvPr>
              <p:cNvSpPr/>
              <p:nvPr/>
            </p:nvSpPr>
            <p:spPr>
              <a:xfrm>
                <a:off x="1219198" y="1725382"/>
                <a:ext cx="1775629" cy="1775629"/>
              </a:xfrm>
              <a:prstGeom prst="halfFrame">
                <a:avLst>
                  <a:gd name="adj1" fmla="val 6989"/>
                  <a:gd name="adj2" fmla="val 6989"/>
                </a:avLst>
              </a:prstGeom>
              <a:solidFill>
                <a:srgbClr val="1E3C72">
                  <a:alpha val="70000"/>
                </a:srgbClr>
              </a:solidFill>
              <a:ln>
                <a:noFill/>
              </a:ln>
              <a:effectLst>
                <a:outerShdw blurRad="50800" dist="25400" dir="2700000" algn="tl" rotWithShape="0">
                  <a:schemeClr val="bg1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578785AE-BD39-F0E1-7E32-487857A81CD0}"/>
                </a:ext>
              </a:extLst>
            </p:cNvPr>
            <p:cNvSpPr txBox="1"/>
            <p:nvPr/>
          </p:nvSpPr>
          <p:spPr>
            <a:xfrm>
              <a:off x="6110273" y="2220947"/>
              <a:ext cx="235513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rgbClr val="1E3C72"/>
                  </a:solidFill>
                  <a:latin typeface="나눔스퀘어 네오 ExtraBold" panose="00000900000000000000" pitchFamily="2" charset="-127"/>
                  <a:ea typeface="나눔스퀘어 네오 ExtraBold" panose="00000900000000000000" pitchFamily="2" charset="-127"/>
                </a:rPr>
                <a:t>대화형 </a:t>
              </a:r>
              <a:r>
                <a:rPr lang="en-US" altLang="ko-KR" sz="2000" dirty="0">
                  <a:solidFill>
                    <a:srgbClr val="1E3C72"/>
                  </a:solidFill>
                  <a:latin typeface="나눔스퀘어 네오 ExtraBold" panose="00000900000000000000" pitchFamily="2" charset="-127"/>
                  <a:ea typeface="나눔스퀘어 네오 ExtraBold" panose="00000900000000000000" pitchFamily="2" charset="-127"/>
                </a:rPr>
                <a:t>AI </a:t>
              </a:r>
              <a:r>
                <a:rPr lang="ko-KR" altLang="en-US" sz="2000" dirty="0" err="1">
                  <a:solidFill>
                    <a:srgbClr val="1E3C72"/>
                  </a:solidFill>
                  <a:latin typeface="나눔스퀘어 네오 ExtraBold" panose="00000900000000000000" pitchFamily="2" charset="-127"/>
                  <a:ea typeface="나눔스퀘어 네오 ExtraBold" panose="00000900000000000000" pitchFamily="2" charset="-127"/>
                </a:rPr>
                <a:t>챗봇</a:t>
              </a:r>
              <a:r>
                <a:rPr lang="ko-KR" altLang="en-US" sz="2000" dirty="0">
                  <a:solidFill>
                    <a:srgbClr val="1E3C72"/>
                  </a:solidFill>
                  <a:latin typeface="나눔스퀘어 네오 ExtraBold" panose="00000900000000000000" pitchFamily="2" charset="-127"/>
                  <a:ea typeface="나눔스퀘어 네오 ExtraBold" panose="00000900000000000000" pitchFamily="2" charset="-127"/>
                </a:rPr>
                <a:t> 구현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11EB0BF7-D23E-8EAA-CC78-EECC3820B7B8}"/>
                </a:ext>
              </a:extLst>
            </p:cNvPr>
            <p:cNvSpPr txBox="1"/>
            <p:nvPr/>
          </p:nvSpPr>
          <p:spPr>
            <a:xfrm>
              <a:off x="5135878" y="2726779"/>
              <a:ext cx="4443679" cy="2534789"/>
            </a:xfrm>
            <a:prstGeom prst="rect">
              <a:avLst/>
            </a:prstGeom>
            <a:noFill/>
          </p:spPr>
          <p:txBody>
            <a:bodyPr wrap="square" lIns="144000" rtlCol="0">
              <a:spAutoFit/>
            </a:bodyPr>
            <a:lstStyle/>
            <a:p>
              <a:pPr>
                <a:lnSpc>
                  <a:spcPct val="170000"/>
                </a:lnSpc>
              </a:pPr>
              <a:r>
                <a:rPr lang="en-US" altLang="ko-KR" sz="1000" kern="0" spc="0" dirty="0" err="1">
                  <a:solidFill>
                    <a:srgbClr val="000000"/>
                  </a:solidFill>
                  <a:effectLst/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AI챗봇을</a:t>
              </a:r>
              <a:r>
                <a:rPr lang="en-US" altLang="ko-KR" sz="1000" kern="0" spc="0" dirty="0">
                  <a:solidFill>
                    <a:srgbClr val="000000"/>
                  </a:solidFill>
                  <a:effectLst/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 </a:t>
              </a:r>
              <a:r>
                <a:rPr lang="en-US" altLang="ko-KR" sz="1000" kern="0" spc="0" dirty="0" err="1">
                  <a:solidFill>
                    <a:srgbClr val="000000"/>
                  </a:solidFill>
                  <a:effectLst/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이용하여</a:t>
              </a:r>
              <a:r>
                <a:rPr lang="en-US" altLang="ko-KR" sz="1000" kern="0" spc="0" dirty="0">
                  <a:solidFill>
                    <a:srgbClr val="000000"/>
                  </a:solidFill>
                  <a:effectLst/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 </a:t>
              </a:r>
              <a:r>
                <a:rPr lang="en-US" altLang="ko-KR" sz="1000" kern="0" spc="0" dirty="0" err="1" smtClean="0">
                  <a:solidFill>
                    <a:srgbClr val="000000"/>
                  </a:solidFill>
                  <a:effectLst/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맞춤형</a:t>
              </a:r>
              <a:r>
                <a:rPr lang="en-US" altLang="ko-KR" sz="1000" kern="0" spc="0" dirty="0" smtClean="0">
                  <a:solidFill>
                    <a:srgbClr val="000000"/>
                  </a:solidFill>
                  <a:effectLst/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 </a:t>
              </a:r>
              <a:r>
                <a:rPr lang="en-US" altLang="ko-KR" sz="1000" kern="0" spc="0" dirty="0" err="1">
                  <a:solidFill>
                    <a:srgbClr val="000000"/>
                  </a:solidFill>
                  <a:effectLst/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추천</a:t>
              </a:r>
              <a:r>
                <a:rPr lang="en-US" altLang="ko-KR" sz="1000" kern="0" spc="0" dirty="0">
                  <a:solidFill>
                    <a:srgbClr val="000000"/>
                  </a:solidFill>
                  <a:effectLst/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 </a:t>
              </a:r>
              <a:r>
                <a:rPr lang="ko-KR" altLang="en-US" sz="1000" kern="0" spc="0" dirty="0" smtClean="0">
                  <a:solidFill>
                    <a:srgbClr val="000000"/>
                  </a:solidFill>
                  <a:effectLst/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콘텐츠</a:t>
              </a:r>
              <a:r>
                <a:rPr lang="en-US" altLang="ko-KR" sz="1000" kern="0" spc="0" dirty="0" smtClean="0">
                  <a:solidFill>
                    <a:srgbClr val="000000"/>
                  </a:solidFill>
                  <a:effectLst/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, </a:t>
              </a:r>
              <a:r>
                <a:rPr lang="ko-KR" altLang="en-US" sz="1000" kern="0" spc="0" dirty="0" smtClean="0">
                  <a:solidFill>
                    <a:srgbClr val="000000"/>
                  </a:solidFill>
                  <a:effectLst/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검색 결과 정보 제공</a:t>
              </a:r>
              <a:endParaRPr lang="en-US" altLang="ko-KR" sz="1000" kern="0" spc="0" dirty="0">
                <a:solidFill>
                  <a:srgbClr val="000000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  <a:p>
              <a:pPr>
                <a:lnSpc>
                  <a:spcPct val="170000"/>
                </a:lnSpc>
              </a:pPr>
              <a:endParaRPr lang="ko-KR" altLang="en-US" sz="1800" kern="0" spc="0" dirty="0">
                <a:solidFill>
                  <a:srgbClr val="000000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  <a:p>
              <a:pPr>
                <a:lnSpc>
                  <a:spcPct val="170000"/>
                </a:lnSpc>
              </a:pPr>
              <a:endPara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네오 Light" panose="00000400000000000000" pitchFamily="2" charset="-127"/>
                <a:ea typeface="나눔스퀘어 네오 Light" panose="00000400000000000000" pitchFamily="2" charset="-127"/>
              </a:endParaRPr>
            </a:p>
          </p:txBody>
        </p:sp>
        <p:pic>
          <p:nvPicPr>
            <p:cNvPr id="43" name="Picture 2" descr="챗봇 - 무료 연락개 아이콘">
              <a:extLst>
                <a:ext uri="{FF2B5EF4-FFF2-40B4-BE49-F238E27FC236}">
                  <a16:creationId xmlns:a16="http://schemas.microsoft.com/office/drawing/2014/main" id="{6E80C7A6-4BA0-B026-8908-A13D75F3BC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07222" y="2339977"/>
              <a:ext cx="2343991" cy="23439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" name="그룹 11"/>
          <p:cNvGrpSpPr/>
          <p:nvPr/>
        </p:nvGrpSpPr>
        <p:grpSpPr>
          <a:xfrm>
            <a:off x="1215415" y="3822873"/>
            <a:ext cx="4951615" cy="1289046"/>
            <a:chOff x="1482436" y="3598429"/>
            <a:chExt cx="4951615" cy="1289046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578785AE-BD39-F0E1-7E32-487857A81CD0}"/>
                </a:ext>
              </a:extLst>
            </p:cNvPr>
            <p:cNvSpPr txBox="1"/>
            <p:nvPr/>
          </p:nvSpPr>
          <p:spPr>
            <a:xfrm>
              <a:off x="1786856" y="3598429"/>
              <a:ext cx="17748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dirty="0" smtClean="0">
                  <a:solidFill>
                    <a:srgbClr val="1E3C72"/>
                  </a:solidFill>
                  <a:latin typeface="나눔스퀘어 네오 ExtraBold" panose="00000900000000000000" pitchFamily="2" charset="-127"/>
                  <a:ea typeface="나눔스퀘어 네오 ExtraBold" panose="00000900000000000000" pitchFamily="2" charset="-127"/>
                </a:rPr>
                <a:t>기본 기능 구현</a:t>
              </a:r>
              <a:endParaRPr lang="ko-KR" altLang="en-US" sz="2000" dirty="0">
                <a:solidFill>
                  <a:srgbClr val="1E3C72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11EB0BF7-D23E-8EAA-CC78-EECC3820B7B8}"/>
                </a:ext>
              </a:extLst>
            </p:cNvPr>
            <p:cNvSpPr txBox="1"/>
            <p:nvPr/>
          </p:nvSpPr>
          <p:spPr>
            <a:xfrm>
              <a:off x="1482436" y="3957990"/>
              <a:ext cx="4951615" cy="929485"/>
            </a:xfrm>
            <a:prstGeom prst="rect">
              <a:avLst/>
            </a:prstGeom>
            <a:noFill/>
          </p:spPr>
          <p:txBody>
            <a:bodyPr wrap="square" lIns="144000" rtlCol="0">
              <a:spAutoFit/>
            </a:bodyPr>
            <a:lstStyle/>
            <a:p>
              <a:pPr>
                <a:lnSpc>
                  <a:spcPct val="170000"/>
                </a:lnSpc>
              </a:pPr>
              <a:r>
                <a:rPr lang="ko-KR" altLang="en-US" sz="1600" kern="0" dirty="0" smtClean="0">
                  <a:solidFill>
                    <a:srgbClr val="000000"/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기본적인 로그인</a:t>
              </a:r>
              <a:r>
                <a:rPr lang="en-US" altLang="ko-KR" sz="1600" kern="0" dirty="0" smtClean="0">
                  <a:solidFill>
                    <a:srgbClr val="000000"/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, </a:t>
              </a:r>
              <a:r>
                <a:rPr lang="ko-KR" altLang="en-US" sz="1600" kern="0" dirty="0" smtClean="0">
                  <a:solidFill>
                    <a:srgbClr val="000000"/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회원가입</a:t>
              </a:r>
              <a:r>
                <a:rPr lang="en-US" altLang="ko-KR" sz="1600" kern="0" dirty="0" smtClean="0">
                  <a:solidFill>
                    <a:srgbClr val="000000"/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, </a:t>
              </a:r>
              <a:r>
                <a:rPr lang="ko-KR" altLang="en-US" sz="1600" kern="0" dirty="0" err="1" smtClean="0">
                  <a:solidFill>
                    <a:srgbClr val="000000"/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회원수정</a:t>
              </a:r>
              <a:r>
                <a:rPr lang="en-US" altLang="ko-KR" sz="1600" kern="0" dirty="0" smtClean="0">
                  <a:solidFill>
                    <a:srgbClr val="000000"/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, </a:t>
              </a:r>
              <a:r>
                <a:rPr lang="ko-KR" altLang="en-US" sz="1600" kern="0" dirty="0" smtClean="0">
                  <a:solidFill>
                    <a:srgbClr val="000000"/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검색 기능 구현</a:t>
              </a:r>
              <a:endParaRPr lang="ko-KR" altLang="en-US" sz="1800" kern="0" spc="0" dirty="0">
                <a:solidFill>
                  <a:srgbClr val="000000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  <a:p>
              <a:pPr>
                <a:lnSpc>
                  <a:spcPct val="170000"/>
                </a:lnSpc>
              </a:pPr>
              <a:endPara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네오 Light" panose="00000400000000000000" pitchFamily="2" charset="-127"/>
                <a:ea typeface="나눔스퀘어 네오 Light" panose="00000400000000000000" pitchFamily="2" charset="-127"/>
              </a:endParaRPr>
            </a:p>
          </p:txBody>
        </p:sp>
      </p:grpSp>
      <p:grpSp>
        <p:nvGrpSpPr>
          <p:cNvPr id="49" name="그룹 48"/>
          <p:cNvGrpSpPr/>
          <p:nvPr/>
        </p:nvGrpSpPr>
        <p:grpSpPr>
          <a:xfrm>
            <a:off x="6509498" y="3804780"/>
            <a:ext cx="4951615" cy="822636"/>
            <a:chOff x="1482436" y="3598429"/>
            <a:chExt cx="4951615" cy="822636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578785AE-BD39-F0E1-7E32-487857A81CD0}"/>
                </a:ext>
              </a:extLst>
            </p:cNvPr>
            <p:cNvSpPr txBox="1"/>
            <p:nvPr/>
          </p:nvSpPr>
          <p:spPr>
            <a:xfrm>
              <a:off x="1748387" y="3598429"/>
              <a:ext cx="185179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dirty="0" smtClean="0">
                  <a:solidFill>
                    <a:srgbClr val="1E3C72"/>
                  </a:solidFill>
                  <a:latin typeface="나눔스퀘어 네오 ExtraBold" panose="00000900000000000000" pitchFamily="2" charset="-127"/>
                  <a:ea typeface="나눔스퀘어 네오 ExtraBold" panose="00000900000000000000" pitchFamily="2" charset="-127"/>
                </a:rPr>
                <a:t>OTT </a:t>
              </a:r>
              <a:r>
                <a:rPr lang="ko-KR" altLang="en-US" sz="2000" dirty="0" smtClean="0">
                  <a:solidFill>
                    <a:srgbClr val="1E3C72"/>
                  </a:solidFill>
                  <a:latin typeface="나눔스퀘어 네오 ExtraBold" panose="00000900000000000000" pitchFamily="2" charset="-127"/>
                  <a:ea typeface="나눔스퀘어 네오 ExtraBold" panose="00000900000000000000" pitchFamily="2" charset="-127"/>
                </a:rPr>
                <a:t>정보 제공</a:t>
              </a:r>
              <a:endParaRPr lang="ko-KR" altLang="en-US" sz="2000" dirty="0">
                <a:solidFill>
                  <a:srgbClr val="1E3C72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11EB0BF7-D23E-8EAA-CC78-EECC3820B7B8}"/>
                </a:ext>
              </a:extLst>
            </p:cNvPr>
            <p:cNvSpPr txBox="1"/>
            <p:nvPr/>
          </p:nvSpPr>
          <p:spPr>
            <a:xfrm>
              <a:off x="1482436" y="3957990"/>
              <a:ext cx="4951615" cy="463075"/>
            </a:xfrm>
            <a:prstGeom prst="rect">
              <a:avLst/>
            </a:prstGeom>
            <a:noFill/>
          </p:spPr>
          <p:txBody>
            <a:bodyPr wrap="square" lIns="144000" rtlCol="0">
              <a:spAutoFit/>
            </a:bodyPr>
            <a:lstStyle/>
            <a:p>
              <a:pPr>
                <a:lnSpc>
                  <a:spcPct val="170000"/>
                </a:lnSpc>
              </a:pPr>
              <a:r>
                <a:rPr lang="ko-KR" altLang="en-US" sz="1600" kern="0" dirty="0" smtClean="0">
                  <a:solidFill>
                    <a:srgbClr val="000000"/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선택한 컨텐츠의 제공중인 </a:t>
              </a:r>
              <a:r>
                <a:rPr lang="en-US" altLang="ko-KR" sz="1600" kern="0" dirty="0" smtClean="0">
                  <a:solidFill>
                    <a:srgbClr val="000000"/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OTT </a:t>
              </a:r>
              <a:r>
                <a:rPr lang="ko-KR" altLang="en-US" sz="1600" kern="0" dirty="0" smtClean="0">
                  <a:solidFill>
                    <a:srgbClr val="000000"/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서비스 정보 제공</a:t>
              </a:r>
              <a:endPara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네오 Light" panose="00000400000000000000" pitchFamily="2" charset="-127"/>
                <a:ea typeface="나눔스퀘어 네오 Light" panose="000004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9760281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자유형: 도형 3">
            <a:extLst>
              <a:ext uri="{FF2B5EF4-FFF2-40B4-BE49-F238E27FC236}">
                <a16:creationId xmlns:a16="http://schemas.microsoft.com/office/drawing/2014/main" id="{CB7B3DA9-E450-D7A1-2BC4-5AAF5480F25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357368 w 12192000"/>
              <a:gd name="connsiteY0" fmla="*/ 203199 h 6858000"/>
              <a:gd name="connsiteX1" fmla="*/ 181429 w 12192000"/>
              <a:gd name="connsiteY1" fmla="*/ 379138 h 6858000"/>
              <a:gd name="connsiteX2" fmla="*/ 181429 w 12192000"/>
              <a:gd name="connsiteY2" fmla="*/ 6486117 h 6858000"/>
              <a:gd name="connsiteX3" fmla="*/ 357368 w 12192000"/>
              <a:gd name="connsiteY3" fmla="*/ 6662056 h 6858000"/>
              <a:gd name="connsiteX4" fmla="*/ 11834632 w 12192000"/>
              <a:gd name="connsiteY4" fmla="*/ 6662056 h 6858000"/>
              <a:gd name="connsiteX5" fmla="*/ 12010571 w 12192000"/>
              <a:gd name="connsiteY5" fmla="*/ 6486117 h 6858000"/>
              <a:gd name="connsiteX6" fmla="*/ 12010571 w 12192000"/>
              <a:gd name="connsiteY6" fmla="*/ 379138 h 6858000"/>
              <a:gd name="connsiteX7" fmla="*/ 11834632 w 12192000"/>
              <a:gd name="connsiteY7" fmla="*/ 203199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357368" y="203199"/>
                </a:moveTo>
                <a:cubicBezTo>
                  <a:pt x="260200" y="203199"/>
                  <a:pt x="181429" y="281970"/>
                  <a:pt x="181429" y="379138"/>
                </a:cubicBezTo>
                <a:lnTo>
                  <a:pt x="181429" y="6486117"/>
                </a:lnTo>
                <a:cubicBezTo>
                  <a:pt x="181429" y="6583285"/>
                  <a:pt x="260200" y="6662056"/>
                  <a:pt x="357368" y="6662056"/>
                </a:cubicBezTo>
                <a:lnTo>
                  <a:pt x="11834632" y="6662056"/>
                </a:lnTo>
                <a:cubicBezTo>
                  <a:pt x="11931800" y="6662056"/>
                  <a:pt x="12010571" y="6583285"/>
                  <a:pt x="12010571" y="6486117"/>
                </a:cubicBezTo>
                <a:lnTo>
                  <a:pt x="12010571" y="379138"/>
                </a:lnTo>
                <a:cubicBezTo>
                  <a:pt x="12010571" y="281970"/>
                  <a:pt x="11931800" y="203199"/>
                  <a:pt x="11834632" y="203199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7D7D6B68-D4DC-0B92-4AEE-3D6155000BA3}"/>
              </a:ext>
            </a:extLst>
          </p:cNvPr>
          <p:cNvSpPr/>
          <p:nvPr/>
        </p:nvSpPr>
        <p:spPr>
          <a:xfrm>
            <a:off x="5297830" y="0"/>
            <a:ext cx="1596339" cy="479055"/>
          </a:xfrm>
          <a:custGeom>
            <a:avLst/>
            <a:gdLst>
              <a:gd name="connsiteX0" fmla="*/ 0 w 1755763"/>
              <a:gd name="connsiteY0" fmla="*/ 0 h 689429"/>
              <a:gd name="connsiteX1" fmla="*/ 1755763 w 1755763"/>
              <a:gd name="connsiteY1" fmla="*/ 0 h 689429"/>
              <a:gd name="connsiteX2" fmla="*/ 1713736 w 1755763"/>
              <a:gd name="connsiteY2" fmla="*/ 135387 h 689429"/>
              <a:gd name="connsiteX3" fmla="*/ 877881 w 1755763"/>
              <a:gd name="connsiteY3" fmla="*/ 689429 h 689429"/>
              <a:gd name="connsiteX4" fmla="*/ 42026 w 1755763"/>
              <a:gd name="connsiteY4" fmla="*/ 135387 h 689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55763" h="689429">
                <a:moveTo>
                  <a:pt x="0" y="0"/>
                </a:moveTo>
                <a:lnTo>
                  <a:pt x="1755763" y="0"/>
                </a:lnTo>
                <a:lnTo>
                  <a:pt x="1713736" y="135387"/>
                </a:lnTo>
                <a:cubicBezTo>
                  <a:pt x="1576025" y="460974"/>
                  <a:pt x="1253632" y="689429"/>
                  <a:pt x="877881" y="689429"/>
                </a:cubicBezTo>
                <a:cubicBezTo>
                  <a:pt x="502131" y="689429"/>
                  <a:pt x="179738" y="460974"/>
                  <a:pt x="42026" y="1353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glow rad="1016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6FCE7664-1245-30C4-3259-3D3B7D4D4138}"/>
              </a:ext>
            </a:extLst>
          </p:cNvPr>
          <p:cNvSpPr/>
          <p:nvPr/>
        </p:nvSpPr>
        <p:spPr>
          <a:xfrm>
            <a:off x="5370517" y="0"/>
            <a:ext cx="1450963" cy="435428"/>
          </a:xfrm>
          <a:custGeom>
            <a:avLst/>
            <a:gdLst>
              <a:gd name="connsiteX0" fmla="*/ 0 w 1755763"/>
              <a:gd name="connsiteY0" fmla="*/ 0 h 689429"/>
              <a:gd name="connsiteX1" fmla="*/ 1755763 w 1755763"/>
              <a:gd name="connsiteY1" fmla="*/ 0 h 689429"/>
              <a:gd name="connsiteX2" fmla="*/ 1713736 w 1755763"/>
              <a:gd name="connsiteY2" fmla="*/ 135387 h 689429"/>
              <a:gd name="connsiteX3" fmla="*/ 877881 w 1755763"/>
              <a:gd name="connsiteY3" fmla="*/ 689429 h 689429"/>
              <a:gd name="connsiteX4" fmla="*/ 42026 w 1755763"/>
              <a:gd name="connsiteY4" fmla="*/ 135387 h 689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55763" h="689429">
                <a:moveTo>
                  <a:pt x="0" y="0"/>
                </a:moveTo>
                <a:lnTo>
                  <a:pt x="1755763" y="0"/>
                </a:lnTo>
                <a:lnTo>
                  <a:pt x="1713736" y="135387"/>
                </a:lnTo>
                <a:cubicBezTo>
                  <a:pt x="1576025" y="460974"/>
                  <a:pt x="1253632" y="689429"/>
                  <a:pt x="877881" y="689429"/>
                </a:cubicBezTo>
                <a:cubicBezTo>
                  <a:pt x="502131" y="689429"/>
                  <a:pt x="179738" y="460974"/>
                  <a:pt x="42026" y="135387"/>
                </a:cubicBezTo>
                <a:close/>
              </a:path>
            </a:pathLst>
          </a:custGeom>
          <a:gradFill>
            <a:gsLst>
              <a:gs pos="0">
                <a:srgbClr val="1E3C72"/>
              </a:gs>
              <a:gs pos="100000">
                <a:srgbClr val="2A5298"/>
              </a:gs>
            </a:gsLst>
            <a:lin ang="5400000" scaled="0"/>
          </a:gradFill>
          <a:ln>
            <a:noFill/>
          </a:ln>
          <a:effectLst>
            <a:glow rad="1016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4EA4B8-0CF5-6E45-7613-889423A7F5BC}"/>
              </a:ext>
            </a:extLst>
          </p:cNvPr>
          <p:cNvSpPr txBox="1"/>
          <p:nvPr/>
        </p:nvSpPr>
        <p:spPr>
          <a:xfrm>
            <a:off x="5676900" y="8694"/>
            <a:ext cx="838200" cy="400110"/>
          </a:xfrm>
          <a:prstGeom prst="rect">
            <a:avLst/>
          </a:prstGeom>
          <a:noFill/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bg1">
                      <a:lumMod val="75000"/>
                      <a:alpha val="40000"/>
                    </a:schemeClr>
                  </a:outerShdw>
                </a:effectLst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5</a:t>
            </a:r>
            <a:endParaRPr lang="ko-KR" altLang="en-US" sz="2000" dirty="0">
              <a:solidFill>
                <a:schemeClr val="bg1"/>
              </a:solidFill>
              <a:effectLst>
                <a:outerShdw blurRad="50800" dist="38100" dir="2700000" algn="tl" rotWithShape="0">
                  <a:schemeClr val="bg1">
                    <a:lumMod val="75000"/>
                    <a:alpha val="40000"/>
                  </a:schemeClr>
                </a:outerShdw>
              </a:effectLst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A0CD96-ABA6-699A-B02F-0115F3E711D9}"/>
              </a:ext>
            </a:extLst>
          </p:cNvPr>
          <p:cNvSpPr txBox="1"/>
          <p:nvPr/>
        </p:nvSpPr>
        <p:spPr>
          <a:xfrm>
            <a:off x="1219198" y="537364"/>
            <a:ext cx="9753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1E3C7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향후과제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2B14E09-140A-DA15-CCB4-AEB889B9C833}"/>
              </a:ext>
            </a:extLst>
          </p:cNvPr>
          <p:cNvSpPr txBox="1"/>
          <p:nvPr/>
        </p:nvSpPr>
        <p:spPr>
          <a:xfrm>
            <a:off x="4993774" y="6358736"/>
            <a:ext cx="220445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000" spc="200" dirty="0">
                <a:solidFill>
                  <a:schemeClr val="bg1">
                    <a:lumMod val="85000"/>
                  </a:schemeClr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SOTAM PPT TEMPLATE</a:t>
            </a:r>
            <a:endParaRPr lang="ko-KR" altLang="en-US" sz="1000" spc="200" dirty="0">
              <a:solidFill>
                <a:schemeClr val="bg1">
                  <a:lumMod val="85000"/>
                </a:schemeClr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4" name="사각형: 둥근 대각선 방향 모서리 13">
            <a:extLst>
              <a:ext uri="{FF2B5EF4-FFF2-40B4-BE49-F238E27FC236}">
                <a16:creationId xmlns:a16="http://schemas.microsoft.com/office/drawing/2014/main" id="{B587F79D-9D45-92F8-EE41-5398ACAB5C31}"/>
              </a:ext>
            </a:extLst>
          </p:cNvPr>
          <p:cNvSpPr/>
          <p:nvPr/>
        </p:nvSpPr>
        <p:spPr>
          <a:xfrm>
            <a:off x="4011714" y="1373902"/>
            <a:ext cx="4317673" cy="599371"/>
          </a:xfrm>
          <a:prstGeom prst="round2DiagRect">
            <a:avLst>
              <a:gd name="adj1" fmla="val 50000"/>
              <a:gd name="adj2" fmla="val 50000"/>
            </a:avLst>
          </a:prstGeom>
          <a:solidFill>
            <a:srgbClr val="1E3C72"/>
          </a:solidFill>
          <a:ln>
            <a:noFill/>
          </a:ln>
          <a:effectLst>
            <a:outerShdw blurRad="38100" dist="38100" dir="2700000" algn="tl" rotWithShape="0">
              <a:schemeClr val="bg1">
                <a:lumMod val="75000"/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pc="50" dirty="0">
                <a:latin typeface="+mn-ea"/>
              </a:rPr>
              <a:t>AI </a:t>
            </a:r>
            <a:r>
              <a:rPr lang="ko-KR" altLang="en-US" spc="50" dirty="0" err="1">
                <a:latin typeface="+mn-ea"/>
              </a:rPr>
              <a:t>챗봇</a:t>
            </a:r>
            <a:r>
              <a:rPr lang="ko-KR" altLang="en-US" spc="50" dirty="0">
                <a:latin typeface="+mn-ea"/>
              </a:rPr>
              <a:t> </a:t>
            </a:r>
            <a:r>
              <a:rPr lang="ko-KR" altLang="en-US" spc="50" dirty="0" smtClean="0">
                <a:latin typeface="+mn-ea"/>
              </a:rPr>
              <a:t>추가 학습을 통한 기능 </a:t>
            </a:r>
            <a:r>
              <a:rPr lang="ko-KR" altLang="en-US" spc="50" dirty="0">
                <a:latin typeface="+mn-ea"/>
              </a:rPr>
              <a:t>향상</a:t>
            </a:r>
          </a:p>
        </p:txBody>
      </p:sp>
      <p:sp>
        <p:nvSpPr>
          <p:cNvPr id="16" name="사각형: 둥근 대각선 방향 모서리 15">
            <a:extLst>
              <a:ext uri="{FF2B5EF4-FFF2-40B4-BE49-F238E27FC236}">
                <a16:creationId xmlns:a16="http://schemas.microsoft.com/office/drawing/2014/main" id="{F7010FEF-3E5B-8B1D-0506-0266E0E82B7B}"/>
              </a:ext>
            </a:extLst>
          </p:cNvPr>
          <p:cNvSpPr/>
          <p:nvPr/>
        </p:nvSpPr>
        <p:spPr>
          <a:xfrm>
            <a:off x="4011713" y="2227845"/>
            <a:ext cx="4317673" cy="599371"/>
          </a:xfrm>
          <a:prstGeom prst="round2DiagRect">
            <a:avLst>
              <a:gd name="adj1" fmla="val 50000"/>
              <a:gd name="adj2" fmla="val 50000"/>
            </a:avLst>
          </a:prstGeom>
          <a:solidFill>
            <a:srgbClr val="1E3C72"/>
          </a:solidFill>
          <a:ln>
            <a:noFill/>
          </a:ln>
          <a:effectLst>
            <a:outerShdw blurRad="38100" dist="38100" dir="2700000" algn="tl" rotWithShape="0">
              <a:schemeClr val="bg1">
                <a:lumMod val="75000"/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pc="50" dirty="0">
                <a:latin typeface="+mn-ea"/>
              </a:rPr>
              <a:t>사용자 피드백 수집 및 개선</a:t>
            </a:r>
          </a:p>
        </p:txBody>
      </p:sp>
      <p:sp>
        <p:nvSpPr>
          <p:cNvPr id="17" name="사각형: 둥근 대각선 방향 모서리 16">
            <a:extLst>
              <a:ext uri="{FF2B5EF4-FFF2-40B4-BE49-F238E27FC236}">
                <a16:creationId xmlns:a16="http://schemas.microsoft.com/office/drawing/2014/main" id="{6EF465A6-B09E-5D27-DB7D-DD2F0BB984F7}"/>
              </a:ext>
            </a:extLst>
          </p:cNvPr>
          <p:cNvSpPr/>
          <p:nvPr/>
        </p:nvSpPr>
        <p:spPr>
          <a:xfrm>
            <a:off x="4011713" y="3051346"/>
            <a:ext cx="4317673" cy="599371"/>
          </a:xfrm>
          <a:prstGeom prst="round2DiagRect">
            <a:avLst>
              <a:gd name="adj1" fmla="val 50000"/>
              <a:gd name="adj2" fmla="val 50000"/>
            </a:avLst>
          </a:prstGeom>
          <a:solidFill>
            <a:srgbClr val="1E3C72"/>
          </a:solidFill>
          <a:ln>
            <a:noFill/>
          </a:ln>
          <a:effectLst>
            <a:outerShdw blurRad="38100" dist="38100" dir="2700000" algn="tl" rotWithShape="0">
              <a:schemeClr val="bg1">
                <a:lumMod val="75000"/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pc="50" dirty="0" smtClean="0">
                <a:latin typeface="+mn-ea"/>
              </a:rPr>
              <a:t>커뮤니티 기능 </a:t>
            </a:r>
            <a:r>
              <a:rPr lang="ko-KR" altLang="en-US" spc="50" dirty="0">
                <a:latin typeface="+mn-ea"/>
              </a:rPr>
              <a:t>활성화</a:t>
            </a:r>
          </a:p>
        </p:txBody>
      </p:sp>
      <p:sp>
        <p:nvSpPr>
          <p:cNvPr id="19" name="사각형: 둥근 대각선 방향 모서리 18">
            <a:extLst>
              <a:ext uri="{FF2B5EF4-FFF2-40B4-BE49-F238E27FC236}">
                <a16:creationId xmlns:a16="http://schemas.microsoft.com/office/drawing/2014/main" id="{24B1A8E8-65BC-CCD9-03CB-501B69F31433}"/>
              </a:ext>
            </a:extLst>
          </p:cNvPr>
          <p:cNvSpPr/>
          <p:nvPr/>
        </p:nvSpPr>
        <p:spPr>
          <a:xfrm>
            <a:off x="4011713" y="3831486"/>
            <a:ext cx="4317673" cy="599371"/>
          </a:xfrm>
          <a:prstGeom prst="round2DiagRect">
            <a:avLst>
              <a:gd name="adj1" fmla="val 50000"/>
              <a:gd name="adj2" fmla="val 50000"/>
            </a:avLst>
          </a:prstGeom>
          <a:solidFill>
            <a:srgbClr val="1E3C72"/>
          </a:solidFill>
          <a:ln>
            <a:noFill/>
          </a:ln>
          <a:effectLst>
            <a:outerShdw blurRad="38100" dist="38100" dir="2700000" algn="tl" rotWithShape="0">
              <a:schemeClr val="bg1">
                <a:lumMod val="75000"/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pc="50" dirty="0" smtClean="0">
                <a:latin typeface="+mn-ea"/>
              </a:rPr>
              <a:t>데이터의 범위 증가</a:t>
            </a:r>
            <a:endParaRPr lang="ko-KR" altLang="en-US" spc="50" dirty="0">
              <a:latin typeface="+mn-ea"/>
            </a:endParaRPr>
          </a:p>
        </p:txBody>
      </p:sp>
      <p:sp>
        <p:nvSpPr>
          <p:cNvPr id="13" name="사각형: 둥근 대각선 방향 모서리 18">
            <a:extLst>
              <a:ext uri="{FF2B5EF4-FFF2-40B4-BE49-F238E27FC236}">
                <a16:creationId xmlns:a16="http://schemas.microsoft.com/office/drawing/2014/main" id="{24B1A8E8-65BC-CCD9-03CB-501B69F31433}"/>
              </a:ext>
            </a:extLst>
          </p:cNvPr>
          <p:cNvSpPr/>
          <p:nvPr/>
        </p:nvSpPr>
        <p:spPr>
          <a:xfrm>
            <a:off x="4011713" y="4678128"/>
            <a:ext cx="4317673" cy="599371"/>
          </a:xfrm>
          <a:prstGeom prst="round2DiagRect">
            <a:avLst>
              <a:gd name="adj1" fmla="val 50000"/>
              <a:gd name="adj2" fmla="val 50000"/>
            </a:avLst>
          </a:prstGeom>
          <a:solidFill>
            <a:srgbClr val="1E3C72"/>
          </a:solidFill>
          <a:ln>
            <a:noFill/>
          </a:ln>
          <a:effectLst>
            <a:outerShdw blurRad="38100" dist="38100" dir="2700000" algn="tl" rotWithShape="0">
              <a:schemeClr val="bg1">
                <a:lumMod val="75000"/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pc="50" smtClean="0">
                <a:latin typeface="+mn-ea"/>
              </a:rPr>
              <a:t>서버를 이용한 배포</a:t>
            </a:r>
            <a:endParaRPr lang="ko-KR" altLang="en-US" spc="50" dirty="0">
              <a:latin typeface="+mn-ea"/>
            </a:endParaRPr>
          </a:p>
        </p:txBody>
      </p:sp>
      <p:sp>
        <p:nvSpPr>
          <p:cNvPr id="15" name="사각형: 둥근 대각선 방향 모서리 18">
            <a:extLst>
              <a:ext uri="{FF2B5EF4-FFF2-40B4-BE49-F238E27FC236}">
                <a16:creationId xmlns:a16="http://schemas.microsoft.com/office/drawing/2014/main" id="{24B1A8E8-65BC-CCD9-03CB-501B69F31433}"/>
              </a:ext>
            </a:extLst>
          </p:cNvPr>
          <p:cNvSpPr/>
          <p:nvPr/>
        </p:nvSpPr>
        <p:spPr>
          <a:xfrm>
            <a:off x="4011713" y="5524770"/>
            <a:ext cx="4317673" cy="599371"/>
          </a:xfrm>
          <a:prstGeom prst="round2DiagRect">
            <a:avLst>
              <a:gd name="adj1" fmla="val 50000"/>
              <a:gd name="adj2" fmla="val 50000"/>
            </a:avLst>
          </a:prstGeom>
          <a:solidFill>
            <a:srgbClr val="1E3C72"/>
          </a:solidFill>
          <a:ln>
            <a:noFill/>
          </a:ln>
          <a:effectLst>
            <a:outerShdw blurRad="38100" dist="38100" dir="2700000" algn="tl" rotWithShape="0">
              <a:schemeClr val="bg1">
                <a:lumMod val="75000"/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pc="50" dirty="0" smtClean="0">
                <a:latin typeface="+mn-ea"/>
              </a:rPr>
              <a:t>추천 알고리즘 강화</a:t>
            </a:r>
            <a:endParaRPr lang="ko-KR" altLang="en-US" spc="5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812367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자유형: 도형 3">
            <a:extLst>
              <a:ext uri="{FF2B5EF4-FFF2-40B4-BE49-F238E27FC236}">
                <a16:creationId xmlns:a16="http://schemas.microsoft.com/office/drawing/2014/main" id="{CB7B3DA9-E450-D7A1-2BC4-5AAF5480F25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357368 w 12192000"/>
              <a:gd name="connsiteY0" fmla="*/ 203199 h 6858000"/>
              <a:gd name="connsiteX1" fmla="*/ 181429 w 12192000"/>
              <a:gd name="connsiteY1" fmla="*/ 379138 h 6858000"/>
              <a:gd name="connsiteX2" fmla="*/ 181429 w 12192000"/>
              <a:gd name="connsiteY2" fmla="*/ 6486117 h 6858000"/>
              <a:gd name="connsiteX3" fmla="*/ 357368 w 12192000"/>
              <a:gd name="connsiteY3" fmla="*/ 6662056 h 6858000"/>
              <a:gd name="connsiteX4" fmla="*/ 11834632 w 12192000"/>
              <a:gd name="connsiteY4" fmla="*/ 6662056 h 6858000"/>
              <a:gd name="connsiteX5" fmla="*/ 12010571 w 12192000"/>
              <a:gd name="connsiteY5" fmla="*/ 6486117 h 6858000"/>
              <a:gd name="connsiteX6" fmla="*/ 12010571 w 12192000"/>
              <a:gd name="connsiteY6" fmla="*/ 379138 h 6858000"/>
              <a:gd name="connsiteX7" fmla="*/ 11834632 w 12192000"/>
              <a:gd name="connsiteY7" fmla="*/ 203199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357368" y="203199"/>
                </a:moveTo>
                <a:cubicBezTo>
                  <a:pt x="260200" y="203199"/>
                  <a:pt x="181429" y="281970"/>
                  <a:pt x="181429" y="379138"/>
                </a:cubicBezTo>
                <a:lnTo>
                  <a:pt x="181429" y="6486117"/>
                </a:lnTo>
                <a:cubicBezTo>
                  <a:pt x="181429" y="6583285"/>
                  <a:pt x="260200" y="6662056"/>
                  <a:pt x="357368" y="6662056"/>
                </a:cubicBezTo>
                <a:lnTo>
                  <a:pt x="11834632" y="6662056"/>
                </a:lnTo>
                <a:cubicBezTo>
                  <a:pt x="11931800" y="6662056"/>
                  <a:pt x="12010571" y="6583285"/>
                  <a:pt x="12010571" y="6486117"/>
                </a:cubicBezTo>
                <a:lnTo>
                  <a:pt x="12010571" y="379138"/>
                </a:lnTo>
                <a:cubicBezTo>
                  <a:pt x="12010571" y="281970"/>
                  <a:pt x="11931800" y="203199"/>
                  <a:pt x="11834632" y="203199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7D7D6B68-D4DC-0B92-4AEE-3D6155000BA3}"/>
              </a:ext>
            </a:extLst>
          </p:cNvPr>
          <p:cNvSpPr/>
          <p:nvPr/>
        </p:nvSpPr>
        <p:spPr>
          <a:xfrm>
            <a:off x="5297830" y="0"/>
            <a:ext cx="1596339" cy="479055"/>
          </a:xfrm>
          <a:custGeom>
            <a:avLst/>
            <a:gdLst>
              <a:gd name="connsiteX0" fmla="*/ 0 w 1755763"/>
              <a:gd name="connsiteY0" fmla="*/ 0 h 689429"/>
              <a:gd name="connsiteX1" fmla="*/ 1755763 w 1755763"/>
              <a:gd name="connsiteY1" fmla="*/ 0 h 689429"/>
              <a:gd name="connsiteX2" fmla="*/ 1713736 w 1755763"/>
              <a:gd name="connsiteY2" fmla="*/ 135387 h 689429"/>
              <a:gd name="connsiteX3" fmla="*/ 877881 w 1755763"/>
              <a:gd name="connsiteY3" fmla="*/ 689429 h 689429"/>
              <a:gd name="connsiteX4" fmla="*/ 42026 w 1755763"/>
              <a:gd name="connsiteY4" fmla="*/ 135387 h 689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55763" h="689429">
                <a:moveTo>
                  <a:pt x="0" y="0"/>
                </a:moveTo>
                <a:lnTo>
                  <a:pt x="1755763" y="0"/>
                </a:lnTo>
                <a:lnTo>
                  <a:pt x="1713736" y="135387"/>
                </a:lnTo>
                <a:cubicBezTo>
                  <a:pt x="1576025" y="460974"/>
                  <a:pt x="1253632" y="689429"/>
                  <a:pt x="877881" y="689429"/>
                </a:cubicBezTo>
                <a:cubicBezTo>
                  <a:pt x="502131" y="689429"/>
                  <a:pt x="179738" y="460974"/>
                  <a:pt x="42026" y="1353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glow rad="1016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6FCE7664-1245-30C4-3259-3D3B7D4D4138}"/>
              </a:ext>
            </a:extLst>
          </p:cNvPr>
          <p:cNvSpPr/>
          <p:nvPr/>
        </p:nvSpPr>
        <p:spPr>
          <a:xfrm>
            <a:off x="5370517" y="0"/>
            <a:ext cx="1450963" cy="435428"/>
          </a:xfrm>
          <a:custGeom>
            <a:avLst/>
            <a:gdLst>
              <a:gd name="connsiteX0" fmla="*/ 0 w 1755763"/>
              <a:gd name="connsiteY0" fmla="*/ 0 h 689429"/>
              <a:gd name="connsiteX1" fmla="*/ 1755763 w 1755763"/>
              <a:gd name="connsiteY1" fmla="*/ 0 h 689429"/>
              <a:gd name="connsiteX2" fmla="*/ 1713736 w 1755763"/>
              <a:gd name="connsiteY2" fmla="*/ 135387 h 689429"/>
              <a:gd name="connsiteX3" fmla="*/ 877881 w 1755763"/>
              <a:gd name="connsiteY3" fmla="*/ 689429 h 689429"/>
              <a:gd name="connsiteX4" fmla="*/ 42026 w 1755763"/>
              <a:gd name="connsiteY4" fmla="*/ 135387 h 689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55763" h="689429">
                <a:moveTo>
                  <a:pt x="0" y="0"/>
                </a:moveTo>
                <a:lnTo>
                  <a:pt x="1755763" y="0"/>
                </a:lnTo>
                <a:lnTo>
                  <a:pt x="1713736" y="135387"/>
                </a:lnTo>
                <a:cubicBezTo>
                  <a:pt x="1576025" y="460974"/>
                  <a:pt x="1253632" y="689429"/>
                  <a:pt x="877881" y="689429"/>
                </a:cubicBezTo>
                <a:cubicBezTo>
                  <a:pt x="502131" y="689429"/>
                  <a:pt x="179738" y="460974"/>
                  <a:pt x="42026" y="135387"/>
                </a:cubicBezTo>
                <a:close/>
              </a:path>
            </a:pathLst>
          </a:custGeom>
          <a:gradFill>
            <a:gsLst>
              <a:gs pos="0">
                <a:srgbClr val="1E3C72"/>
              </a:gs>
              <a:gs pos="100000">
                <a:srgbClr val="2A5298"/>
              </a:gs>
            </a:gsLst>
            <a:lin ang="5400000" scaled="0"/>
          </a:gradFill>
          <a:ln>
            <a:noFill/>
          </a:ln>
          <a:effectLst>
            <a:glow rad="1016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4EA4B8-0CF5-6E45-7613-889423A7F5BC}"/>
              </a:ext>
            </a:extLst>
          </p:cNvPr>
          <p:cNvSpPr txBox="1"/>
          <p:nvPr/>
        </p:nvSpPr>
        <p:spPr>
          <a:xfrm>
            <a:off x="5676900" y="8694"/>
            <a:ext cx="838200" cy="400110"/>
          </a:xfrm>
          <a:prstGeom prst="rect">
            <a:avLst/>
          </a:prstGeom>
          <a:noFill/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bg1">
                      <a:lumMod val="75000"/>
                      <a:alpha val="40000"/>
                    </a:schemeClr>
                  </a:outerShdw>
                </a:effectLst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3</a:t>
            </a:r>
            <a:endParaRPr lang="ko-KR" altLang="en-US" sz="2000" dirty="0">
              <a:solidFill>
                <a:schemeClr val="bg1"/>
              </a:solidFill>
              <a:effectLst>
                <a:outerShdw blurRad="50800" dist="38100" dir="2700000" algn="tl" rotWithShape="0">
                  <a:schemeClr val="bg1">
                    <a:lumMod val="75000"/>
                    <a:alpha val="40000"/>
                  </a:schemeClr>
                </a:outerShdw>
              </a:effectLst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A0CD96-ABA6-699A-B02F-0115F3E711D9}"/>
              </a:ext>
            </a:extLst>
          </p:cNvPr>
          <p:cNvSpPr txBox="1"/>
          <p:nvPr/>
        </p:nvSpPr>
        <p:spPr>
          <a:xfrm>
            <a:off x="1213356" y="493947"/>
            <a:ext cx="9753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1E3C7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프로젝트 수행 내용 요약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2B14E09-140A-DA15-CCB4-AEB889B9C833}"/>
              </a:ext>
            </a:extLst>
          </p:cNvPr>
          <p:cNvSpPr txBox="1"/>
          <p:nvPr/>
        </p:nvSpPr>
        <p:spPr>
          <a:xfrm>
            <a:off x="4987930" y="6364053"/>
            <a:ext cx="220445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000" spc="200" dirty="0">
                <a:solidFill>
                  <a:schemeClr val="bg1">
                    <a:lumMod val="85000"/>
                  </a:schemeClr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SOTAM PPT TEMPLATE</a:t>
            </a:r>
            <a:endParaRPr lang="ko-KR" altLang="en-US" sz="1000" spc="200" dirty="0">
              <a:solidFill>
                <a:schemeClr val="bg1">
                  <a:lumMod val="85000"/>
                </a:schemeClr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34" name="사각형: 둥근 대각선 방향 모서리 33">
            <a:extLst>
              <a:ext uri="{FF2B5EF4-FFF2-40B4-BE49-F238E27FC236}">
                <a16:creationId xmlns:a16="http://schemas.microsoft.com/office/drawing/2014/main" id="{611D2939-946E-A86F-5D92-910F9275A747}"/>
              </a:ext>
            </a:extLst>
          </p:cNvPr>
          <p:cNvSpPr/>
          <p:nvPr/>
        </p:nvSpPr>
        <p:spPr>
          <a:xfrm>
            <a:off x="623035" y="4227018"/>
            <a:ext cx="1905000" cy="435634"/>
          </a:xfrm>
          <a:prstGeom prst="round2DiagRect">
            <a:avLst>
              <a:gd name="adj1" fmla="val 50000"/>
              <a:gd name="adj2" fmla="val 50000"/>
            </a:avLst>
          </a:prstGeom>
          <a:solidFill>
            <a:srgbClr val="2A5298"/>
          </a:solidFill>
          <a:ln>
            <a:noFill/>
          </a:ln>
          <a:effectLst>
            <a:outerShdw blurRad="38100" dist="38100" dir="2700000" algn="tl" rotWithShape="0">
              <a:schemeClr val="bg1">
                <a:lumMod val="75000"/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spc="50" dirty="0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데이터 수집</a:t>
            </a:r>
            <a:endParaRPr lang="ko-KR" altLang="en-US" sz="1400" spc="5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4" name="사각형: 둥근 대각선 방향 모서리 13">
            <a:extLst>
              <a:ext uri="{FF2B5EF4-FFF2-40B4-BE49-F238E27FC236}">
                <a16:creationId xmlns:a16="http://schemas.microsoft.com/office/drawing/2014/main" id="{B587F79D-9D45-92F8-EE41-5398ACAB5C31}"/>
              </a:ext>
            </a:extLst>
          </p:cNvPr>
          <p:cNvSpPr/>
          <p:nvPr/>
        </p:nvSpPr>
        <p:spPr>
          <a:xfrm>
            <a:off x="9576809" y="4227017"/>
            <a:ext cx="2204450" cy="455217"/>
          </a:xfrm>
          <a:prstGeom prst="round2DiagRect">
            <a:avLst>
              <a:gd name="adj1" fmla="val 50000"/>
              <a:gd name="adj2" fmla="val 50000"/>
            </a:avLst>
          </a:prstGeom>
          <a:solidFill>
            <a:srgbClr val="1E3C72"/>
          </a:solidFill>
          <a:ln>
            <a:noFill/>
          </a:ln>
          <a:effectLst>
            <a:outerShdw blurRad="38100" dist="38100" dir="2700000" algn="tl" rotWithShape="0">
              <a:schemeClr val="bg1">
                <a:lumMod val="75000"/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spc="5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개인화된  추천 </a:t>
            </a:r>
            <a:endParaRPr lang="en-US" altLang="ko-KR" sz="1400" spc="5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algn="ctr"/>
            <a:r>
              <a:rPr lang="ko-KR" altLang="en-US" sz="1400" spc="5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알고리즘 구현</a:t>
            </a:r>
          </a:p>
        </p:txBody>
      </p:sp>
      <p:sp>
        <p:nvSpPr>
          <p:cNvPr id="2" name="사각형: 둥근 대각선 방향 모서리 1">
            <a:extLst>
              <a:ext uri="{FF2B5EF4-FFF2-40B4-BE49-F238E27FC236}">
                <a16:creationId xmlns:a16="http://schemas.microsoft.com/office/drawing/2014/main" id="{7DEAC39E-6D46-469B-C21A-4AE5E32EE70F}"/>
              </a:ext>
            </a:extLst>
          </p:cNvPr>
          <p:cNvSpPr/>
          <p:nvPr/>
        </p:nvSpPr>
        <p:spPr>
          <a:xfrm>
            <a:off x="5139656" y="4246601"/>
            <a:ext cx="1905000" cy="435634"/>
          </a:xfrm>
          <a:prstGeom prst="round2DiagRect">
            <a:avLst>
              <a:gd name="adj1" fmla="val 50000"/>
              <a:gd name="adj2" fmla="val 50000"/>
            </a:avLst>
          </a:prstGeom>
          <a:solidFill>
            <a:srgbClr val="2A5298"/>
          </a:solidFill>
          <a:ln>
            <a:noFill/>
          </a:ln>
          <a:effectLst>
            <a:outerShdw blurRad="38100" dist="38100" dir="2700000" algn="tl" rotWithShape="0">
              <a:schemeClr val="bg1">
                <a:lumMod val="75000"/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spc="5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en-US" altLang="ko-KR" sz="1400" spc="5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AI</a:t>
            </a:r>
            <a:r>
              <a:rPr lang="ko-KR" altLang="en-US" sz="1400" spc="50" dirty="0" err="1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챗봇</a:t>
            </a:r>
            <a:r>
              <a:rPr lang="ko-KR" altLang="en-US" sz="1400" spc="5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구현  </a:t>
            </a:r>
          </a:p>
        </p:txBody>
      </p:sp>
      <p:sp>
        <p:nvSpPr>
          <p:cNvPr id="3" name="사각형: 둥근 대각선 방향 모서리 2">
            <a:extLst>
              <a:ext uri="{FF2B5EF4-FFF2-40B4-BE49-F238E27FC236}">
                <a16:creationId xmlns:a16="http://schemas.microsoft.com/office/drawing/2014/main" id="{904EF9CC-A72B-88BF-349F-076E21B073A2}"/>
              </a:ext>
            </a:extLst>
          </p:cNvPr>
          <p:cNvSpPr/>
          <p:nvPr/>
        </p:nvSpPr>
        <p:spPr>
          <a:xfrm>
            <a:off x="7264222" y="4259802"/>
            <a:ext cx="2093021" cy="435634"/>
          </a:xfrm>
          <a:prstGeom prst="round2DiagRect">
            <a:avLst>
              <a:gd name="adj1" fmla="val 50000"/>
              <a:gd name="adj2" fmla="val 50000"/>
            </a:avLst>
          </a:prstGeom>
          <a:solidFill>
            <a:srgbClr val="1E3C72"/>
          </a:solidFill>
          <a:ln>
            <a:noFill/>
          </a:ln>
          <a:effectLst>
            <a:outerShdw blurRad="38100" dist="38100" dir="2700000" algn="tl" rotWithShape="0">
              <a:schemeClr val="bg1">
                <a:lumMod val="75000"/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spc="50" dirty="0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서버</a:t>
            </a:r>
            <a:endParaRPr lang="ko-KR" altLang="en-US" sz="1400" spc="5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6" name="사각형: 둥근 대각선 방향 모서리 5">
            <a:extLst>
              <a:ext uri="{FF2B5EF4-FFF2-40B4-BE49-F238E27FC236}">
                <a16:creationId xmlns:a16="http://schemas.microsoft.com/office/drawing/2014/main" id="{29E48ACF-6346-9025-4B19-42FE82984613}"/>
              </a:ext>
            </a:extLst>
          </p:cNvPr>
          <p:cNvSpPr/>
          <p:nvPr/>
        </p:nvSpPr>
        <p:spPr>
          <a:xfrm>
            <a:off x="2731620" y="4227018"/>
            <a:ext cx="2204450" cy="435634"/>
          </a:xfrm>
          <a:prstGeom prst="round2DiagRect">
            <a:avLst>
              <a:gd name="adj1" fmla="val 50000"/>
              <a:gd name="adj2" fmla="val 50000"/>
            </a:avLst>
          </a:prstGeom>
          <a:solidFill>
            <a:srgbClr val="2A5298"/>
          </a:solidFill>
          <a:ln>
            <a:noFill/>
          </a:ln>
          <a:effectLst>
            <a:outerShdw blurRad="38100" dist="38100" dir="2700000" algn="tl" rotWithShape="0">
              <a:schemeClr val="bg1">
                <a:lumMod val="75000"/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spc="50" dirty="0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기능 </a:t>
            </a:r>
            <a:r>
              <a:rPr lang="ko-KR" altLang="en-US" sz="1400" spc="5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구현</a:t>
            </a:r>
          </a:p>
        </p:txBody>
      </p:sp>
      <p:sp>
        <p:nvSpPr>
          <p:cNvPr id="7" name="사각형: 둥근 대각선 방향 모서리 6">
            <a:extLst>
              <a:ext uri="{FF2B5EF4-FFF2-40B4-BE49-F238E27FC236}">
                <a16:creationId xmlns:a16="http://schemas.microsoft.com/office/drawing/2014/main" id="{A96AF6B8-9A0A-023C-6662-369F0B435C34}"/>
              </a:ext>
            </a:extLst>
          </p:cNvPr>
          <p:cNvSpPr/>
          <p:nvPr/>
        </p:nvSpPr>
        <p:spPr>
          <a:xfrm>
            <a:off x="4975490" y="2555800"/>
            <a:ext cx="2204450" cy="435634"/>
          </a:xfrm>
          <a:prstGeom prst="round2DiagRect">
            <a:avLst>
              <a:gd name="adj1" fmla="val 50000"/>
              <a:gd name="adj2" fmla="val 50000"/>
            </a:avLst>
          </a:prstGeom>
          <a:solidFill>
            <a:srgbClr val="2A5298"/>
          </a:solidFill>
          <a:ln>
            <a:noFill/>
          </a:ln>
          <a:effectLst>
            <a:outerShdw blurRad="38100" dist="38100" dir="2700000" algn="tl" rotWithShape="0">
              <a:schemeClr val="bg1">
                <a:lumMod val="75000"/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pc="5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HUBFLIX</a:t>
            </a:r>
            <a:r>
              <a:rPr lang="ko-KR" altLang="en-US" sz="1400" spc="5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18C61BC1-11CB-6E63-D180-2EFF5A354283}"/>
              </a:ext>
            </a:extLst>
          </p:cNvPr>
          <p:cNvCxnSpPr>
            <a:cxnSpLocks/>
          </p:cNvCxnSpPr>
          <p:nvPr/>
        </p:nvCxnSpPr>
        <p:spPr>
          <a:xfrm flipH="1">
            <a:off x="1579986" y="2991434"/>
            <a:ext cx="3943738" cy="1165320"/>
          </a:xfrm>
          <a:prstGeom prst="line">
            <a:avLst/>
          </a:prstGeom>
          <a:ln w="9525">
            <a:solidFill>
              <a:srgbClr val="2A5298"/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60C9D221-7B47-0520-FA40-A3817EAE4FA6}"/>
              </a:ext>
            </a:extLst>
          </p:cNvPr>
          <p:cNvCxnSpPr>
            <a:cxnSpLocks/>
          </p:cNvCxnSpPr>
          <p:nvPr/>
        </p:nvCxnSpPr>
        <p:spPr>
          <a:xfrm flipH="1">
            <a:off x="3900198" y="2991434"/>
            <a:ext cx="1878563" cy="1165320"/>
          </a:xfrm>
          <a:prstGeom prst="line">
            <a:avLst/>
          </a:prstGeom>
          <a:ln w="9525">
            <a:solidFill>
              <a:srgbClr val="2A5298"/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112322C6-A864-3648-4CD7-53282C8A8378}"/>
              </a:ext>
            </a:extLst>
          </p:cNvPr>
          <p:cNvCxnSpPr>
            <a:cxnSpLocks/>
          </p:cNvCxnSpPr>
          <p:nvPr/>
        </p:nvCxnSpPr>
        <p:spPr>
          <a:xfrm>
            <a:off x="6090156" y="2990526"/>
            <a:ext cx="2000" cy="1133840"/>
          </a:xfrm>
          <a:prstGeom prst="line">
            <a:avLst/>
          </a:prstGeom>
          <a:ln w="9525">
            <a:solidFill>
              <a:srgbClr val="2A5298"/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A55C4E5B-8CAE-DD93-B525-B21B61F15576}"/>
              </a:ext>
            </a:extLst>
          </p:cNvPr>
          <p:cNvCxnSpPr>
            <a:cxnSpLocks/>
          </p:cNvCxnSpPr>
          <p:nvPr/>
        </p:nvCxnSpPr>
        <p:spPr>
          <a:xfrm>
            <a:off x="6695083" y="2946152"/>
            <a:ext cx="1679344" cy="1210602"/>
          </a:xfrm>
          <a:prstGeom prst="line">
            <a:avLst/>
          </a:prstGeom>
          <a:ln w="9525">
            <a:solidFill>
              <a:srgbClr val="2A5298"/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4D5EE32A-7CE0-B250-289D-2A2CC32F2070}"/>
              </a:ext>
            </a:extLst>
          </p:cNvPr>
          <p:cNvCxnSpPr>
            <a:cxnSpLocks/>
          </p:cNvCxnSpPr>
          <p:nvPr/>
        </p:nvCxnSpPr>
        <p:spPr>
          <a:xfrm>
            <a:off x="6973248" y="2955505"/>
            <a:ext cx="3705046" cy="1201249"/>
          </a:xfrm>
          <a:prstGeom prst="line">
            <a:avLst/>
          </a:prstGeom>
          <a:ln w="9525">
            <a:solidFill>
              <a:srgbClr val="2A5298"/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DA7CBDDC-2610-ABCD-507C-133730990E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7830" y="944539"/>
            <a:ext cx="1505960" cy="149922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3" name="사각형: 둥근 대각선 방향 모서리 12">
            <a:extLst>
              <a:ext uri="{FF2B5EF4-FFF2-40B4-BE49-F238E27FC236}">
                <a16:creationId xmlns:a16="http://schemas.microsoft.com/office/drawing/2014/main" id="{56D3BC30-F979-7E0E-4E27-059542D25B87}"/>
              </a:ext>
            </a:extLst>
          </p:cNvPr>
          <p:cNvSpPr/>
          <p:nvPr/>
        </p:nvSpPr>
        <p:spPr>
          <a:xfrm>
            <a:off x="623035" y="4818794"/>
            <a:ext cx="1905000" cy="435634"/>
          </a:xfrm>
          <a:prstGeom prst="round2DiagRect">
            <a:avLst>
              <a:gd name="adj1" fmla="val 50000"/>
              <a:gd name="adj2" fmla="val 50000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38100" dist="38100" dir="2700000" algn="tl" rotWithShape="0">
              <a:schemeClr val="bg1">
                <a:lumMod val="75000"/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pc="5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TMDB Open API</a:t>
            </a:r>
            <a:r>
              <a:rPr lang="ko-KR" altLang="en-US" sz="1400" spc="5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데이터 수집</a:t>
            </a:r>
          </a:p>
        </p:txBody>
      </p:sp>
      <p:sp>
        <p:nvSpPr>
          <p:cNvPr id="15" name="사각형: 둥근 대각선 방향 모서리 14">
            <a:extLst>
              <a:ext uri="{FF2B5EF4-FFF2-40B4-BE49-F238E27FC236}">
                <a16:creationId xmlns:a16="http://schemas.microsoft.com/office/drawing/2014/main" id="{C7AB3B4E-36E7-A1EA-F774-342B4D7A2CE5}"/>
              </a:ext>
            </a:extLst>
          </p:cNvPr>
          <p:cNvSpPr/>
          <p:nvPr/>
        </p:nvSpPr>
        <p:spPr>
          <a:xfrm>
            <a:off x="623035" y="5410570"/>
            <a:ext cx="1905000" cy="435634"/>
          </a:xfrm>
          <a:prstGeom prst="round2DiagRect">
            <a:avLst>
              <a:gd name="adj1" fmla="val 50000"/>
              <a:gd name="adj2" fmla="val 50000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38100" dist="38100" dir="2700000" algn="tl" rotWithShape="0">
              <a:schemeClr val="bg1">
                <a:lumMod val="75000"/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pc="5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DB</a:t>
            </a:r>
            <a:r>
              <a:rPr lang="ko-KR" altLang="en-US" sz="1400" spc="5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구축 및 데이터 저장</a:t>
            </a:r>
          </a:p>
        </p:txBody>
      </p:sp>
      <p:sp>
        <p:nvSpPr>
          <p:cNvPr id="17" name="사각형: 둥근 대각선 방향 모서리 16">
            <a:extLst>
              <a:ext uri="{FF2B5EF4-FFF2-40B4-BE49-F238E27FC236}">
                <a16:creationId xmlns:a16="http://schemas.microsoft.com/office/drawing/2014/main" id="{5A3DCC2F-6E93-1EA4-CBAF-D03469C79624}"/>
              </a:ext>
            </a:extLst>
          </p:cNvPr>
          <p:cNvSpPr/>
          <p:nvPr/>
        </p:nvSpPr>
        <p:spPr>
          <a:xfrm>
            <a:off x="2731620" y="4818794"/>
            <a:ext cx="2204450" cy="435634"/>
          </a:xfrm>
          <a:prstGeom prst="round2DiagRect">
            <a:avLst>
              <a:gd name="adj1" fmla="val 50000"/>
              <a:gd name="adj2" fmla="val 50000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38100" dist="38100" dir="2700000" algn="tl" rotWithShape="0">
              <a:schemeClr val="bg1">
                <a:lumMod val="75000"/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spc="5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</a:t>
            </a:r>
            <a:r>
              <a:rPr lang="en-US" altLang="ko-KR" sz="1400" spc="5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</a:t>
            </a:r>
            <a:r>
              <a:rPr lang="ko-KR" altLang="en-US" sz="1400" spc="5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회원가입</a:t>
            </a:r>
          </a:p>
        </p:txBody>
      </p:sp>
      <p:sp>
        <p:nvSpPr>
          <p:cNvPr id="18" name="사각형: 둥근 대각선 방향 모서리 17">
            <a:extLst>
              <a:ext uri="{FF2B5EF4-FFF2-40B4-BE49-F238E27FC236}">
                <a16:creationId xmlns:a16="http://schemas.microsoft.com/office/drawing/2014/main" id="{CE91FE51-13F7-E63D-2198-468E85F6CE83}"/>
              </a:ext>
            </a:extLst>
          </p:cNvPr>
          <p:cNvSpPr/>
          <p:nvPr/>
        </p:nvSpPr>
        <p:spPr>
          <a:xfrm>
            <a:off x="2731620" y="5410570"/>
            <a:ext cx="2204450" cy="435634"/>
          </a:xfrm>
          <a:prstGeom prst="round2DiagRect">
            <a:avLst>
              <a:gd name="adj1" fmla="val 50000"/>
              <a:gd name="adj2" fmla="val 50000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38100" dist="38100" dir="2700000" algn="tl" rotWithShape="0">
              <a:schemeClr val="bg1">
                <a:lumMod val="75000"/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spc="50" dirty="0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회원정보 수정</a:t>
            </a:r>
            <a:endParaRPr lang="ko-KR" altLang="en-US" sz="1400" spc="5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9" name="사각형: 둥근 대각선 방향 모서리 18">
            <a:extLst>
              <a:ext uri="{FF2B5EF4-FFF2-40B4-BE49-F238E27FC236}">
                <a16:creationId xmlns:a16="http://schemas.microsoft.com/office/drawing/2014/main" id="{E60F735F-79F5-B09E-7E25-9969083D3F03}"/>
              </a:ext>
            </a:extLst>
          </p:cNvPr>
          <p:cNvSpPr/>
          <p:nvPr/>
        </p:nvSpPr>
        <p:spPr>
          <a:xfrm>
            <a:off x="5139656" y="4818794"/>
            <a:ext cx="1905000" cy="435634"/>
          </a:xfrm>
          <a:prstGeom prst="round2DiagRect">
            <a:avLst>
              <a:gd name="adj1" fmla="val 50000"/>
              <a:gd name="adj2" fmla="val 50000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38100" dist="38100" dir="2700000" algn="tl" rotWithShape="0">
              <a:schemeClr val="bg1">
                <a:lumMod val="75000"/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pc="5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AI </a:t>
            </a:r>
            <a:r>
              <a:rPr lang="ko-KR" altLang="en-US" sz="1400" spc="50" dirty="0" err="1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챗봇</a:t>
            </a:r>
            <a:r>
              <a:rPr lang="ko-KR" altLang="en-US" sz="1400" spc="5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장고 프로젝트 연결  </a:t>
            </a:r>
          </a:p>
        </p:txBody>
      </p:sp>
      <p:sp>
        <p:nvSpPr>
          <p:cNvPr id="21" name="사각형: 둥근 대각선 방향 모서리 20">
            <a:extLst>
              <a:ext uri="{FF2B5EF4-FFF2-40B4-BE49-F238E27FC236}">
                <a16:creationId xmlns:a16="http://schemas.microsoft.com/office/drawing/2014/main" id="{2F33A8C9-5BB7-BC5B-EF92-EEB203C45A7D}"/>
              </a:ext>
            </a:extLst>
          </p:cNvPr>
          <p:cNvSpPr/>
          <p:nvPr/>
        </p:nvSpPr>
        <p:spPr>
          <a:xfrm>
            <a:off x="5139656" y="5410570"/>
            <a:ext cx="1905000" cy="435634"/>
          </a:xfrm>
          <a:prstGeom prst="round2DiagRect">
            <a:avLst>
              <a:gd name="adj1" fmla="val 50000"/>
              <a:gd name="adj2" fmla="val 50000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38100" dist="38100" dir="2700000" algn="tl" rotWithShape="0">
              <a:schemeClr val="bg1">
                <a:lumMod val="75000"/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spc="5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대화형으로 구현</a:t>
            </a:r>
          </a:p>
        </p:txBody>
      </p:sp>
      <p:sp>
        <p:nvSpPr>
          <p:cNvPr id="24" name="사각형: 둥근 대각선 방향 모서리 23">
            <a:extLst>
              <a:ext uri="{FF2B5EF4-FFF2-40B4-BE49-F238E27FC236}">
                <a16:creationId xmlns:a16="http://schemas.microsoft.com/office/drawing/2014/main" id="{F5ACBC51-8FBC-222B-781D-BFA7F3FC0011}"/>
              </a:ext>
            </a:extLst>
          </p:cNvPr>
          <p:cNvSpPr/>
          <p:nvPr/>
        </p:nvSpPr>
        <p:spPr>
          <a:xfrm>
            <a:off x="9576069" y="4831909"/>
            <a:ext cx="2204450" cy="455217"/>
          </a:xfrm>
          <a:prstGeom prst="round2DiagRect">
            <a:avLst>
              <a:gd name="adj1" fmla="val 50000"/>
              <a:gd name="adj2" fmla="val 50000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38100" dist="38100" dir="2700000" algn="tl" rotWithShape="0">
              <a:schemeClr val="bg1">
                <a:lumMod val="75000"/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spc="5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장르별 추천</a:t>
            </a:r>
          </a:p>
        </p:txBody>
      </p:sp>
      <p:sp>
        <p:nvSpPr>
          <p:cNvPr id="25" name="사각형: 둥근 대각선 방향 모서리 24">
            <a:extLst>
              <a:ext uri="{FF2B5EF4-FFF2-40B4-BE49-F238E27FC236}">
                <a16:creationId xmlns:a16="http://schemas.microsoft.com/office/drawing/2014/main" id="{43A25C0B-C322-FC96-A4DF-0981E10AF096}"/>
              </a:ext>
            </a:extLst>
          </p:cNvPr>
          <p:cNvSpPr/>
          <p:nvPr/>
        </p:nvSpPr>
        <p:spPr>
          <a:xfrm>
            <a:off x="9576069" y="5436801"/>
            <a:ext cx="2204450" cy="455217"/>
          </a:xfrm>
          <a:prstGeom prst="round2DiagRect">
            <a:avLst>
              <a:gd name="adj1" fmla="val 50000"/>
              <a:gd name="adj2" fmla="val 50000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38100" dist="38100" dir="2700000" algn="tl" rotWithShape="0">
              <a:schemeClr val="bg1">
                <a:lumMod val="75000"/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spc="50" dirty="0" smtClean="0">
                <a:latin typeface="+mn-ea"/>
              </a:rPr>
              <a:t>단순 필터</a:t>
            </a:r>
            <a:r>
              <a:rPr lang="en-US" altLang="ko-KR" sz="1400" spc="50" dirty="0" smtClean="0">
                <a:latin typeface="+mn-ea"/>
              </a:rPr>
              <a:t>, </a:t>
            </a:r>
            <a:r>
              <a:rPr lang="ko-KR" altLang="en-US" sz="1400" spc="50" dirty="0" smtClean="0">
                <a:latin typeface="+mn-ea"/>
              </a:rPr>
              <a:t>정렬을 이용한 컨텐츠 노출</a:t>
            </a:r>
            <a:endParaRPr lang="ko-KR" altLang="en-US" sz="1400" spc="50" dirty="0">
              <a:latin typeface="+mn-ea"/>
            </a:endParaRPr>
          </a:p>
        </p:txBody>
      </p:sp>
      <p:sp>
        <p:nvSpPr>
          <p:cNvPr id="30" name="사각형: 둥근 대각선 방향 모서리 17">
            <a:extLst>
              <a:ext uri="{FF2B5EF4-FFF2-40B4-BE49-F238E27FC236}">
                <a16:creationId xmlns:a16="http://schemas.microsoft.com/office/drawing/2014/main" id="{CE91FE51-13F7-E63D-2198-468E85F6CE83}"/>
              </a:ext>
            </a:extLst>
          </p:cNvPr>
          <p:cNvSpPr/>
          <p:nvPr/>
        </p:nvSpPr>
        <p:spPr>
          <a:xfrm>
            <a:off x="2727482" y="6002346"/>
            <a:ext cx="2204450" cy="435634"/>
          </a:xfrm>
          <a:prstGeom prst="round2DiagRect">
            <a:avLst>
              <a:gd name="adj1" fmla="val 50000"/>
              <a:gd name="adj2" fmla="val 50000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38100" dist="38100" dir="2700000" algn="tl" rotWithShape="0">
              <a:schemeClr val="bg1">
                <a:lumMod val="75000"/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spc="50" dirty="0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검색</a:t>
            </a:r>
            <a:r>
              <a:rPr lang="en-US" altLang="ko-KR" sz="1400" spc="50" dirty="0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ko-KR" altLang="en-US" sz="1400" spc="50" dirty="0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상세정보</a:t>
            </a:r>
            <a:endParaRPr lang="ko-KR" altLang="en-US" sz="1400" spc="5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31" name="사각형: 둥근 대각선 방향 모서리 23">
            <a:extLst>
              <a:ext uri="{FF2B5EF4-FFF2-40B4-BE49-F238E27FC236}">
                <a16:creationId xmlns:a16="http://schemas.microsoft.com/office/drawing/2014/main" id="{F5ACBC51-8FBC-222B-781D-BFA7F3FC0011}"/>
              </a:ext>
            </a:extLst>
          </p:cNvPr>
          <p:cNvSpPr/>
          <p:nvPr/>
        </p:nvSpPr>
        <p:spPr>
          <a:xfrm>
            <a:off x="7248242" y="4798484"/>
            <a:ext cx="2109001" cy="455217"/>
          </a:xfrm>
          <a:prstGeom prst="round2DiagRect">
            <a:avLst>
              <a:gd name="adj1" fmla="val 50000"/>
              <a:gd name="adj2" fmla="val 50000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38100" dist="38100" dir="2700000" algn="tl" rotWithShape="0">
              <a:schemeClr val="bg1">
                <a:lumMod val="75000"/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pc="50" dirty="0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AWS EC2 </a:t>
            </a:r>
            <a:endParaRPr lang="ko-KR" altLang="en-US" sz="1400" spc="5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32" name="사각형: 둥근 대각선 방향 모서리 23">
            <a:extLst>
              <a:ext uri="{FF2B5EF4-FFF2-40B4-BE49-F238E27FC236}">
                <a16:creationId xmlns:a16="http://schemas.microsoft.com/office/drawing/2014/main" id="{F5ACBC51-8FBC-222B-781D-BFA7F3FC0011}"/>
              </a:ext>
            </a:extLst>
          </p:cNvPr>
          <p:cNvSpPr/>
          <p:nvPr/>
        </p:nvSpPr>
        <p:spPr>
          <a:xfrm>
            <a:off x="7248240" y="5426533"/>
            <a:ext cx="2109001" cy="455217"/>
          </a:xfrm>
          <a:prstGeom prst="round2DiagRect">
            <a:avLst>
              <a:gd name="adj1" fmla="val 50000"/>
              <a:gd name="adj2" fmla="val 50000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38100" dist="38100" dir="2700000" algn="tl" rotWithShape="0">
              <a:schemeClr val="bg1">
                <a:lumMod val="75000"/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pc="50" dirty="0" err="1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Gunicorn</a:t>
            </a:r>
            <a:r>
              <a:rPr lang="en-US" altLang="ko-KR" sz="1400" spc="50" dirty="0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sz="1400" spc="50" dirty="0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연동</a:t>
            </a:r>
            <a:endParaRPr lang="ko-KR" altLang="en-US" sz="1400" spc="5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33" name="사각형: 둥근 대각선 방향 모서리 23">
            <a:extLst>
              <a:ext uri="{FF2B5EF4-FFF2-40B4-BE49-F238E27FC236}">
                <a16:creationId xmlns:a16="http://schemas.microsoft.com/office/drawing/2014/main" id="{F5ACBC51-8FBC-222B-781D-BFA7F3FC0011}"/>
              </a:ext>
            </a:extLst>
          </p:cNvPr>
          <p:cNvSpPr/>
          <p:nvPr/>
        </p:nvSpPr>
        <p:spPr>
          <a:xfrm>
            <a:off x="7248239" y="6002346"/>
            <a:ext cx="2109001" cy="455217"/>
          </a:xfrm>
          <a:prstGeom prst="round2DiagRect">
            <a:avLst>
              <a:gd name="adj1" fmla="val 50000"/>
              <a:gd name="adj2" fmla="val 50000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38100" dist="38100" dir="2700000" algn="tl" rotWithShape="0">
              <a:schemeClr val="bg1">
                <a:lumMod val="75000"/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pc="50" dirty="0" err="1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Ngnix</a:t>
            </a:r>
            <a:r>
              <a:rPr lang="en-US" altLang="ko-KR" sz="1400" spc="50" dirty="0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sz="1400" spc="50" dirty="0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연동</a:t>
            </a:r>
            <a:endParaRPr lang="ko-KR" altLang="en-US" sz="1400" spc="5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2480202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자유형: 도형 3">
            <a:extLst>
              <a:ext uri="{FF2B5EF4-FFF2-40B4-BE49-F238E27FC236}">
                <a16:creationId xmlns:a16="http://schemas.microsoft.com/office/drawing/2014/main" id="{CB7B3DA9-E450-D7A1-2BC4-5AAF5480F25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357368 w 12192000"/>
              <a:gd name="connsiteY0" fmla="*/ 203199 h 6858000"/>
              <a:gd name="connsiteX1" fmla="*/ 181429 w 12192000"/>
              <a:gd name="connsiteY1" fmla="*/ 379138 h 6858000"/>
              <a:gd name="connsiteX2" fmla="*/ 181429 w 12192000"/>
              <a:gd name="connsiteY2" fmla="*/ 6486117 h 6858000"/>
              <a:gd name="connsiteX3" fmla="*/ 357368 w 12192000"/>
              <a:gd name="connsiteY3" fmla="*/ 6662056 h 6858000"/>
              <a:gd name="connsiteX4" fmla="*/ 11834632 w 12192000"/>
              <a:gd name="connsiteY4" fmla="*/ 6662056 h 6858000"/>
              <a:gd name="connsiteX5" fmla="*/ 12010571 w 12192000"/>
              <a:gd name="connsiteY5" fmla="*/ 6486117 h 6858000"/>
              <a:gd name="connsiteX6" fmla="*/ 12010571 w 12192000"/>
              <a:gd name="connsiteY6" fmla="*/ 379138 h 6858000"/>
              <a:gd name="connsiteX7" fmla="*/ 11834632 w 12192000"/>
              <a:gd name="connsiteY7" fmla="*/ 203199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357368" y="203199"/>
                </a:moveTo>
                <a:cubicBezTo>
                  <a:pt x="260200" y="203199"/>
                  <a:pt x="181429" y="281970"/>
                  <a:pt x="181429" y="379138"/>
                </a:cubicBezTo>
                <a:lnTo>
                  <a:pt x="181429" y="6486117"/>
                </a:lnTo>
                <a:cubicBezTo>
                  <a:pt x="181429" y="6583285"/>
                  <a:pt x="260200" y="6662056"/>
                  <a:pt x="357368" y="6662056"/>
                </a:cubicBezTo>
                <a:lnTo>
                  <a:pt x="11834632" y="6662056"/>
                </a:lnTo>
                <a:cubicBezTo>
                  <a:pt x="11931800" y="6662056"/>
                  <a:pt x="12010571" y="6583285"/>
                  <a:pt x="12010571" y="6486117"/>
                </a:cubicBezTo>
                <a:lnTo>
                  <a:pt x="12010571" y="379138"/>
                </a:lnTo>
                <a:cubicBezTo>
                  <a:pt x="12010571" y="281970"/>
                  <a:pt x="11931800" y="203199"/>
                  <a:pt x="11834632" y="203199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7D7D6B68-D4DC-0B92-4AEE-3D6155000BA3}"/>
              </a:ext>
            </a:extLst>
          </p:cNvPr>
          <p:cNvSpPr/>
          <p:nvPr/>
        </p:nvSpPr>
        <p:spPr>
          <a:xfrm>
            <a:off x="5297830" y="0"/>
            <a:ext cx="1596339" cy="479055"/>
          </a:xfrm>
          <a:custGeom>
            <a:avLst/>
            <a:gdLst>
              <a:gd name="connsiteX0" fmla="*/ 0 w 1755763"/>
              <a:gd name="connsiteY0" fmla="*/ 0 h 689429"/>
              <a:gd name="connsiteX1" fmla="*/ 1755763 w 1755763"/>
              <a:gd name="connsiteY1" fmla="*/ 0 h 689429"/>
              <a:gd name="connsiteX2" fmla="*/ 1713736 w 1755763"/>
              <a:gd name="connsiteY2" fmla="*/ 135387 h 689429"/>
              <a:gd name="connsiteX3" fmla="*/ 877881 w 1755763"/>
              <a:gd name="connsiteY3" fmla="*/ 689429 h 689429"/>
              <a:gd name="connsiteX4" fmla="*/ 42026 w 1755763"/>
              <a:gd name="connsiteY4" fmla="*/ 135387 h 689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55763" h="689429">
                <a:moveTo>
                  <a:pt x="0" y="0"/>
                </a:moveTo>
                <a:lnTo>
                  <a:pt x="1755763" y="0"/>
                </a:lnTo>
                <a:lnTo>
                  <a:pt x="1713736" y="135387"/>
                </a:lnTo>
                <a:cubicBezTo>
                  <a:pt x="1576025" y="460974"/>
                  <a:pt x="1253632" y="689429"/>
                  <a:pt x="877881" y="689429"/>
                </a:cubicBezTo>
                <a:cubicBezTo>
                  <a:pt x="502131" y="689429"/>
                  <a:pt x="179738" y="460974"/>
                  <a:pt x="42026" y="1353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glow rad="1016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6FCE7664-1245-30C4-3259-3D3B7D4D4138}"/>
              </a:ext>
            </a:extLst>
          </p:cNvPr>
          <p:cNvSpPr/>
          <p:nvPr/>
        </p:nvSpPr>
        <p:spPr>
          <a:xfrm>
            <a:off x="5370517" y="0"/>
            <a:ext cx="1450963" cy="435428"/>
          </a:xfrm>
          <a:custGeom>
            <a:avLst/>
            <a:gdLst>
              <a:gd name="connsiteX0" fmla="*/ 0 w 1755763"/>
              <a:gd name="connsiteY0" fmla="*/ 0 h 689429"/>
              <a:gd name="connsiteX1" fmla="*/ 1755763 w 1755763"/>
              <a:gd name="connsiteY1" fmla="*/ 0 h 689429"/>
              <a:gd name="connsiteX2" fmla="*/ 1713736 w 1755763"/>
              <a:gd name="connsiteY2" fmla="*/ 135387 h 689429"/>
              <a:gd name="connsiteX3" fmla="*/ 877881 w 1755763"/>
              <a:gd name="connsiteY3" fmla="*/ 689429 h 689429"/>
              <a:gd name="connsiteX4" fmla="*/ 42026 w 1755763"/>
              <a:gd name="connsiteY4" fmla="*/ 135387 h 689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55763" h="689429">
                <a:moveTo>
                  <a:pt x="0" y="0"/>
                </a:moveTo>
                <a:lnTo>
                  <a:pt x="1755763" y="0"/>
                </a:lnTo>
                <a:lnTo>
                  <a:pt x="1713736" y="135387"/>
                </a:lnTo>
                <a:cubicBezTo>
                  <a:pt x="1576025" y="460974"/>
                  <a:pt x="1253632" y="689429"/>
                  <a:pt x="877881" y="689429"/>
                </a:cubicBezTo>
                <a:cubicBezTo>
                  <a:pt x="502131" y="689429"/>
                  <a:pt x="179738" y="460974"/>
                  <a:pt x="42026" y="135387"/>
                </a:cubicBezTo>
                <a:close/>
              </a:path>
            </a:pathLst>
          </a:custGeom>
          <a:gradFill>
            <a:gsLst>
              <a:gs pos="0">
                <a:srgbClr val="1E3C72"/>
              </a:gs>
              <a:gs pos="100000">
                <a:srgbClr val="2A5298"/>
              </a:gs>
            </a:gsLst>
            <a:lin ang="5400000" scaled="0"/>
          </a:gradFill>
          <a:ln>
            <a:noFill/>
          </a:ln>
          <a:effectLst>
            <a:glow rad="1016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4EA4B8-0CF5-6E45-7613-889423A7F5BC}"/>
              </a:ext>
            </a:extLst>
          </p:cNvPr>
          <p:cNvSpPr txBox="1"/>
          <p:nvPr/>
        </p:nvSpPr>
        <p:spPr>
          <a:xfrm>
            <a:off x="5676900" y="8694"/>
            <a:ext cx="838200" cy="400110"/>
          </a:xfrm>
          <a:prstGeom prst="rect">
            <a:avLst/>
          </a:prstGeom>
          <a:noFill/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bg1">
                      <a:lumMod val="75000"/>
                      <a:alpha val="40000"/>
                    </a:schemeClr>
                  </a:outerShdw>
                </a:effectLst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6</a:t>
            </a:r>
            <a:endParaRPr lang="ko-KR" altLang="en-US" sz="2000" dirty="0">
              <a:solidFill>
                <a:schemeClr val="bg1"/>
              </a:solidFill>
              <a:effectLst>
                <a:outerShdw blurRad="50800" dist="38100" dir="2700000" algn="tl" rotWithShape="0">
                  <a:schemeClr val="bg1">
                    <a:lumMod val="75000"/>
                    <a:alpha val="40000"/>
                  </a:schemeClr>
                </a:outerShdw>
              </a:effectLst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A0CD96-ABA6-699A-B02F-0115F3E711D9}"/>
              </a:ext>
            </a:extLst>
          </p:cNvPr>
          <p:cNvSpPr txBox="1"/>
          <p:nvPr/>
        </p:nvSpPr>
        <p:spPr>
          <a:xfrm>
            <a:off x="1219198" y="537364"/>
            <a:ext cx="9753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err="1">
                <a:solidFill>
                  <a:srgbClr val="1E3C7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QnA</a:t>
            </a:r>
            <a:endParaRPr lang="ko-KR" altLang="en-US" sz="1600" dirty="0">
              <a:solidFill>
                <a:srgbClr val="1E3C72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2B14E09-140A-DA15-CCB4-AEB889B9C833}"/>
              </a:ext>
            </a:extLst>
          </p:cNvPr>
          <p:cNvSpPr txBox="1"/>
          <p:nvPr/>
        </p:nvSpPr>
        <p:spPr>
          <a:xfrm>
            <a:off x="4993774" y="6358736"/>
            <a:ext cx="220445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000" spc="200" dirty="0">
                <a:solidFill>
                  <a:schemeClr val="bg1">
                    <a:lumMod val="85000"/>
                  </a:schemeClr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SOTAM PPT TEMPLATE</a:t>
            </a:r>
            <a:endParaRPr lang="ko-KR" altLang="en-US" sz="1000" spc="200" dirty="0">
              <a:solidFill>
                <a:schemeClr val="bg1">
                  <a:lumMod val="85000"/>
                </a:schemeClr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620DA80E-695D-3FAC-3A09-EE50723F308E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3394" y="3077923"/>
            <a:ext cx="3096410" cy="3096410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8BEE4A01-11DA-442A-3FBD-E8EC90674A04}"/>
              </a:ext>
            </a:extLst>
          </p:cNvPr>
          <p:cNvGrpSpPr/>
          <p:nvPr/>
        </p:nvGrpSpPr>
        <p:grpSpPr>
          <a:xfrm>
            <a:off x="3590497" y="1886804"/>
            <a:ext cx="5603858" cy="2806296"/>
            <a:chOff x="1359026" y="1282797"/>
            <a:chExt cx="5603858" cy="2806296"/>
          </a:xfrm>
        </p:grpSpPr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4E3B8A0C-2852-0CA4-E269-397F756D15A1}"/>
                </a:ext>
              </a:extLst>
            </p:cNvPr>
            <p:cNvSpPr/>
            <p:nvPr/>
          </p:nvSpPr>
          <p:spPr>
            <a:xfrm rot="772438">
              <a:off x="1359026" y="1282797"/>
              <a:ext cx="5603858" cy="2806296"/>
            </a:xfrm>
            <a:custGeom>
              <a:avLst/>
              <a:gdLst>
                <a:gd name="connsiteX0" fmla="*/ 238023 w 5603858"/>
                <a:gd name="connsiteY0" fmla="*/ 1007703 h 2806296"/>
                <a:gd name="connsiteX1" fmla="*/ 4613127 w 5603858"/>
                <a:gd name="connsiteY1" fmla="*/ 7763 h 2806296"/>
                <a:gd name="connsiteX2" fmla="*/ 4979822 w 5603858"/>
                <a:gd name="connsiteY2" fmla="*/ 238023 h 2806296"/>
                <a:gd name="connsiteX3" fmla="*/ 5252685 w 5603858"/>
                <a:gd name="connsiteY3" fmla="*/ 1431897 h 2806296"/>
                <a:gd name="connsiteX4" fmla="*/ 5253002 w 5603858"/>
                <a:gd name="connsiteY4" fmla="*/ 1444314 h 2806296"/>
                <a:gd name="connsiteX5" fmla="*/ 5603858 w 5603858"/>
                <a:gd name="connsiteY5" fmla="*/ 1680886 h 2806296"/>
                <a:gd name="connsiteX6" fmla="*/ 5199674 w 5603858"/>
                <a:gd name="connsiteY6" fmla="*/ 1680886 h 2806296"/>
                <a:gd name="connsiteX7" fmla="*/ 5177656 w 5603858"/>
                <a:gd name="connsiteY7" fmla="*/ 1709476 h 2806296"/>
                <a:gd name="connsiteX8" fmla="*/ 5022425 w 5603858"/>
                <a:gd name="connsiteY8" fmla="*/ 1798592 h 2806296"/>
                <a:gd name="connsiteX9" fmla="*/ 647321 w 5603858"/>
                <a:gd name="connsiteY9" fmla="*/ 2798533 h 2806296"/>
                <a:gd name="connsiteX10" fmla="*/ 280626 w 5603858"/>
                <a:gd name="connsiteY10" fmla="*/ 2568273 h 2806296"/>
                <a:gd name="connsiteX11" fmla="*/ 7763 w 5603858"/>
                <a:gd name="connsiteY11" fmla="*/ 1374399 h 2806296"/>
                <a:gd name="connsiteX12" fmla="*/ 238023 w 5603858"/>
                <a:gd name="connsiteY12" fmla="*/ 1007703 h 2806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603858" h="2806296">
                  <a:moveTo>
                    <a:pt x="238023" y="1007703"/>
                  </a:moveTo>
                  <a:lnTo>
                    <a:pt x="4613127" y="7763"/>
                  </a:lnTo>
                  <a:cubicBezTo>
                    <a:pt x="4777971" y="-29913"/>
                    <a:pt x="4942147" y="73178"/>
                    <a:pt x="4979822" y="238023"/>
                  </a:cubicBezTo>
                  <a:lnTo>
                    <a:pt x="5252685" y="1431897"/>
                  </a:lnTo>
                  <a:lnTo>
                    <a:pt x="5253002" y="1444314"/>
                  </a:lnTo>
                  <a:lnTo>
                    <a:pt x="5603858" y="1680886"/>
                  </a:lnTo>
                  <a:lnTo>
                    <a:pt x="5199674" y="1680886"/>
                  </a:lnTo>
                  <a:lnTo>
                    <a:pt x="5177656" y="1709476"/>
                  </a:lnTo>
                  <a:cubicBezTo>
                    <a:pt x="5137374" y="1752546"/>
                    <a:pt x="5084242" y="1784464"/>
                    <a:pt x="5022425" y="1798592"/>
                  </a:cubicBezTo>
                  <a:lnTo>
                    <a:pt x="647321" y="2798533"/>
                  </a:lnTo>
                  <a:cubicBezTo>
                    <a:pt x="482477" y="2836208"/>
                    <a:pt x="318302" y="2733117"/>
                    <a:pt x="280626" y="2568273"/>
                  </a:cubicBezTo>
                  <a:lnTo>
                    <a:pt x="7763" y="1374399"/>
                  </a:lnTo>
                  <a:cubicBezTo>
                    <a:pt x="-29912" y="1209554"/>
                    <a:pt x="73179" y="1045379"/>
                    <a:pt x="238023" y="1007703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38100" dist="25400" dir="2700000" algn="tl" rotWithShape="0">
                <a:schemeClr val="bg1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B37E8C5-18D2-8AD3-7583-87407B8074B6}"/>
                </a:ext>
              </a:extLst>
            </p:cNvPr>
            <p:cNvSpPr txBox="1"/>
            <p:nvPr/>
          </p:nvSpPr>
          <p:spPr>
            <a:xfrm>
              <a:off x="1463040" y="2232189"/>
              <a:ext cx="5074920" cy="83099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48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QnA</a:t>
              </a:r>
              <a:endParaRPr lang="en-US" altLang="ko-KR" sz="48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9691616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6C46C7C-0393-7C96-363A-206309DB8DCB}"/>
              </a:ext>
            </a:extLst>
          </p:cNvPr>
          <p:cNvSpPr txBox="1"/>
          <p:nvPr/>
        </p:nvSpPr>
        <p:spPr>
          <a:xfrm>
            <a:off x="2900126" y="3013501"/>
            <a:ext cx="63917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dirty="0">
                <a:solidFill>
                  <a:srgbClr val="1E3C72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감사합니다</a:t>
            </a:r>
            <a:endParaRPr lang="en-US" altLang="ko-KR" sz="4800" dirty="0">
              <a:solidFill>
                <a:srgbClr val="1E3C72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5107F3-5D9B-0730-719E-A421344E60A4}"/>
              </a:ext>
            </a:extLst>
          </p:cNvPr>
          <p:cNvSpPr txBox="1"/>
          <p:nvPr/>
        </p:nvSpPr>
        <p:spPr>
          <a:xfrm>
            <a:off x="9525271" y="5717704"/>
            <a:ext cx="24701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spc="500" dirty="0">
                <a:solidFill>
                  <a:schemeClr val="bg1">
                    <a:lumMod val="6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3</a:t>
            </a:r>
            <a:r>
              <a:rPr lang="ko-KR" altLang="en-US" sz="1400" spc="500" dirty="0">
                <a:solidFill>
                  <a:schemeClr val="bg1">
                    <a:lumMod val="6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조</a:t>
            </a:r>
            <a:endParaRPr lang="en-US" altLang="ko-KR" sz="1400" spc="500" dirty="0">
              <a:solidFill>
                <a:schemeClr val="bg1">
                  <a:lumMod val="6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algn="ctr"/>
            <a:r>
              <a:rPr lang="en-US" altLang="ko-KR" sz="1400" spc="500" dirty="0">
                <a:solidFill>
                  <a:schemeClr val="bg1">
                    <a:lumMod val="6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20193043 </a:t>
            </a:r>
            <a:r>
              <a:rPr lang="ko-KR" altLang="en-US" sz="1400" spc="500" dirty="0" err="1">
                <a:solidFill>
                  <a:schemeClr val="bg1">
                    <a:lumMod val="6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남강민</a:t>
            </a:r>
            <a:endParaRPr lang="en-US" altLang="ko-KR" sz="1400" spc="500" dirty="0">
              <a:solidFill>
                <a:schemeClr val="bg1">
                  <a:lumMod val="6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algn="ctr"/>
            <a:r>
              <a:rPr lang="en-US" altLang="ko-KR" sz="1400" spc="500" dirty="0">
                <a:solidFill>
                  <a:schemeClr val="bg1">
                    <a:lumMod val="6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20212951 </a:t>
            </a:r>
            <a:r>
              <a:rPr lang="ko-KR" altLang="en-US" sz="1400" spc="500" dirty="0">
                <a:solidFill>
                  <a:schemeClr val="bg1">
                    <a:lumMod val="6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박수인</a:t>
            </a:r>
            <a:endParaRPr lang="en-US" altLang="ko-KR" sz="1400" spc="500" dirty="0">
              <a:solidFill>
                <a:schemeClr val="bg1">
                  <a:lumMod val="6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algn="ctr"/>
            <a:r>
              <a:rPr lang="en-US" altLang="ko-KR" sz="1400" spc="500" dirty="0">
                <a:solidFill>
                  <a:schemeClr val="bg1">
                    <a:lumMod val="6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20212891 </a:t>
            </a:r>
            <a:r>
              <a:rPr lang="ko-KR" altLang="en-US" sz="1400" spc="500" dirty="0" err="1">
                <a:solidFill>
                  <a:schemeClr val="bg1">
                    <a:lumMod val="6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조채은</a:t>
            </a:r>
            <a:endParaRPr lang="ko-KR" altLang="en-US" sz="1400" spc="500" dirty="0">
              <a:solidFill>
                <a:schemeClr val="bg1">
                  <a:lumMod val="6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242285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자유형: 도형 3">
            <a:extLst>
              <a:ext uri="{FF2B5EF4-FFF2-40B4-BE49-F238E27FC236}">
                <a16:creationId xmlns:a16="http://schemas.microsoft.com/office/drawing/2014/main" id="{CB7B3DA9-E450-D7A1-2BC4-5AAF5480F25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357368 w 12192000"/>
              <a:gd name="connsiteY0" fmla="*/ 203199 h 6858000"/>
              <a:gd name="connsiteX1" fmla="*/ 181429 w 12192000"/>
              <a:gd name="connsiteY1" fmla="*/ 379138 h 6858000"/>
              <a:gd name="connsiteX2" fmla="*/ 181429 w 12192000"/>
              <a:gd name="connsiteY2" fmla="*/ 6486117 h 6858000"/>
              <a:gd name="connsiteX3" fmla="*/ 357368 w 12192000"/>
              <a:gd name="connsiteY3" fmla="*/ 6662056 h 6858000"/>
              <a:gd name="connsiteX4" fmla="*/ 11834632 w 12192000"/>
              <a:gd name="connsiteY4" fmla="*/ 6662056 h 6858000"/>
              <a:gd name="connsiteX5" fmla="*/ 12010571 w 12192000"/>
              <a:gd name="connsiteY5" fmla="*/ 6486117 h 6858000"/>
              <a:gd name="connsiteX6" fmla="*/ 12010571 w 12192000"/>
              <a:gd name="connsiteY6" fmla="*/ 379138 h 6858000"/>
              <a:gd name="connsiteX7" fmla="*/ 11834632 w 12192000"/>
              <a:gd name="connsiteY7" fmla="*/ 203199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357368" y="203199"/>
                </a:moveTo>
                <a:cubicBezTo>
                  <a:pt x="260200" y="203199"/>
                  <a:pt x="181429" y="281970"/>
                  <a:pt x="181429" y="379138"/>
                </a:cubicBezTo>
                <a:lnTo>
                  <a:pt x="181429" y="6486117"/>
                </a:lnTo>
                <a:cubicBezTo>
                  <a:pt x="181429" y="6583285"/>
                  <a:pt x="260200" y="6662056"/>
                  <a:pt x="357368" y="6662056"/>
                </a:cubicBezTo>
                <a:lnTo>
                  <a:pt x="11834632" y="6662056"/>
                </a:lnTo>
                <a:cubicBezTo>
                  <a:pt x="11931800" y="6662056"/>
                  <a:pt x="12010571" y="6583285"/>
                  <a:pt x="12010571" y="6486117"/>
                </a:cubicBezTo>
                <a:lnTo>
                  <a:pt x="12010571" y="379138"/>
                </a:lnTo>
                <a:cubicBezTo>
                  <a:pt x="12010571" y="281970"/>
                  <a:pt x="11931800" y="203199"/>
                  <a:pt x="11834632" y="203199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7D7D6B68-D4DC-0B92-4AEE-3D6155000BA3}"/>
              </a:ext>
            </a:extLst>
          </p:cNvPr>
          <p:cNvSpPr/>
          <p:nvPr/>
        </p:nvSpPr>
        <p:spPr>
          <a:xfrm>
            <a:off x="5297830" y="0"/>
            <a:ext cx="1596339" cy="479055"/>
          </a:xfrm>
          <a:custGeom>
            <a:avLst/>
            <a:gdLst>
              <a:gd name="connsiteX0" fmla="*/ 0 w 1755763"/>
              <a:gd name="connsiteY0" fmla="*/ 0 h 689429"/>
              <a:gd name="connsiteX1" fmla="*/ 1755763 w 1755763"/>
              <a:gd name="connsiteY1" fmla="*/ 0 h 689429"/>
              <a:gd name="connsiteX2" fmla="*/ 1713736 w 1755763"/>
              <a:gd name="connsiteY2" fmla="*/ 135387 h 689429"/>
              <a:gd name="connsiteX3" fmla="*/ 877881 w 1755763"/>
              <a:gd name="connsiteY3" fmla="*/ 689429 h 689429"/>
              <a:gd name="connsiteX4" fmla="*/ 42026 w 1755763"/>
              <a:gd name="connsiteY4" fmla="*/ 135387 h 689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55763" h="689429">
                <a:moveTo>
                  <a:pt x="0" y="0"/>
                </a:moveTo>
                <a:lnTo>
                  <a:pt x="1755763" y="0"/>
                </a:lnTo>
                <a:lnTo>
                  <a:pt x="1713736" y="135387"/>
                </a:lnTo>
                <a:cubicBezTo>
                  <a:pt x="1576025" y="460974"/>
                  <a:pt x="1253632" y="689429"/>
                  <a:pt x="877881" y="689429"/>
                </a:cubicBezTo>
                <a:cubicBezTo>
                  <a:pt x="502131" y="689429"/>
                  <a:pt x="179738" y="460974"/>
                  <a:pt x="42026" y="1353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glow rad="1016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6FCE7664-1245-30C4-3259-3D3B7D4D4138}"/>
              </a:ext>
            </a:extLst>
          </p:cNvPr>
          <p:cNvSpPr/>
          <p:nvPr/>
        </p:nvSpPr>
        <p:spPr>
          <a:xfrm>
            <a:off x="5370517" y="0"/>
            <a:ext cx="1450963" cy="435428"/>
          </a:xfrm>
          <a:custGeom>
            <a:avLst/>
            <a:gdLst>
              <a:gd name="connsiteX0" fmla="*/ 0 w 1755763"/>
              <a:gd name="connsiteY0" fmla="*/ 0 h 689429"/>
              <a:gd name="connsiteX1" fmla="*/ 1755763 w 1755763"/>
              <a:gd name="connsiteY1" fmla="*/ 0 h 689429"/>
              <a:gd name="connsiteX2" fmla="*/ 1713736 w 1755763"/>
              <a:gd name="connsiteY2" fmla="*/ 135387 h 689429"/>
              <a:gd name="connsiteX3" fmla="*/ 877881 w 1755763"/>
              <a:gd name="connsiteY3" fmla="*/ 689429 h 689429"/>
              <a:gd name="connsiteX4" fmla="*/ 42026 w 1755763"/>
              <a:gd name="connsiteY4" fmla="*/ 135387 h 689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55763" h="689429">
                <a:moveTo>
                  <a:pt x="0" y="0"/>
                </a:moveTo>
                <a:lnTo>
                  <a:pt x="1755763" y="0"/>
                </a:lnTo>
                <a:lnTo>
                  <a:pt x="1713736" y="135387"/>
                </a:lnTo>
                <a:cubicBezTo>
                  <a:pt x="1576025" y="460974"/>
                  <a:pt x="1253632" y="689429"/>
                  <a:pt x="877881" y="689429"/>
                </a:cubicBezTo>
                <a:cubicBezTo>
                  <a:pt x="502131" y="689429"/>
                  <a:pt x="179738" y="460974"/>
                  <a:pt x="42026" y="135387"/>
                </a:cubicBezTo>
                <a:close/>
              </a:path>
            </a:pathLst>
          </a:custGeom>
          <a:gradFill>
            <a:gsLst>
              <a:gs pos="0">
                <a:srgbClr val="1E3C72"/>
              </a:gs>
              <a:gs pos="100000">
                <a:srgbClr val="2A5298"/>
              </a:gs>
            </a:gsLst>
            <a:lin ang="5400000" scaled="0"/>
          </a:gradFill>
          <a:ln>
            <a:noFill/>
          </a:ln>
          <a:effectLst>
            <a:glow rad="1016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4EA4B8-0CF5-6E45-7613-889423A7F5BC}"/>
              </a:ext>
            </a:extLst>
          </p:cNvPr>
          <p:cNvSpPr txBox="1"/>
          <p:nvPr/>
        </p:nvSpPr>
        <p:spPr>
          <a:xfrm>
            <a:off x="5676900" y="8694"/>
            <a:ext cx="838200" cy="400110"/>
          </a:xfrm>
          <a:prstGeom prst="rect">
            <a:avLst/>
          </a:prstGeom>
          <a:noFill/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bg1">
                      <a:lumMod val="75000"/>
                      <a:alpha val="40000"/>
                    </a:schemeClr>
                  </a:outerShdw>
                </a:effectLst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3</a:t>
            </a:r>
            <a:endParaRPr lang="ko-KR" altLang="en-US" sz="2000" dirty="0">
              <a:solidFill>
                <a:schemeClr val="bg1"/>
              </a:solidFill>
              <a:effectLst>
                <a:outerShdw blurRad="50800" dist="38100" dir="2700000" algn="tl" rotWithShape="0">
                  <a:schemeClr val="bg1">
                    <a:lumMod val="75000"/>
                    <a:alpha val="40000"/>
                  </a:schemeClr>
                </a:outerShdw>
              </a:effectLst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A0CD96-ABA6-699A-B02F-0115F3E711D9}"/>
              </a:ext>
            </a:extLst>
          </p:cNvPr>
          <p:cNvSpPr txBox="1"/>
          <p:nvPr/>
        </p:nvSpPr>
        <p:spPr>
          <a:xfrm>
            <a:off x="1219198" y="537364"/>
            <a:ext cx="9753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1E3C7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프로젝트 수행 내용</a:t>
            </a:r>
            <a:endParaRPr lang="en-US" altLang="ko-KR" sz="1600" dirty="0">
              <a:solidFill>
                <a:srgbClr val="1E3C72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2B14E09-140A-DA15-CCB4-AEB889B9C833}"/>
              </a:ext>
            </a:extLst>
          </p:cNvPr>
          <p:cNvSpPr txBox="1"/>
          <p:nvPr/>
        </p:nvSpPr>
        <p:spPr>
          <a:xfrm>
            <a:off x="4993774" y="6358736"/>
            <a:ext cx="220445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000" spc="200" dirty="0">
                <a:solidFill>
                  <a:schemeClr val="bg1">
                    <a:lumMod val="85000"/>
                  </a:schemeClr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SOTAM PPT TEMPLATE</a:t>
            </a:r>
            <a:endParaRPr lang="ko-KR" altLang="en-US" sz="1000" spc="200" dirty="0">
              <a:solidFill>
                <a:schemeClr val="bg1">
                  <a:lumMod val="85000"/>
                </a:schemeClr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pic>
        <p:nvPicPr>
          <p:cNvPr id="36" name="Object 3">
            <a:extLst>
              <a:ext uri="{FF2B5EF4-FFF2-40B4-BE49-F238E27FC236}">
                <a16:creationId xmlns:a16="http://schemas.microsoft.com/office/drawing/2014/main" id="{7EBC45D5-F123-1827-A2C0-F0D67C9DB22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5400000" flipV="1">
            <a:off x="1604765" y="3665379"/>
            <a:ext cx="4965422" cy="60628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545F2C6C-E172-597B-8C21-0F80580563F4}"/>
              </a:ext>
            </a:extLst>
          </p:cNvPr>
          <p:cNvSpPr txBox="1"/>
          <p:nvPr/>
        </p:nvSpPr>
        <p:spPr>
          <a:xfrm>
            <a:off x="1020375" y="1413282"/>
            <a:ext cx="265305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rgbClr val="1E3C72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시스템 모듈</a:t>
            </a:r>
            <a:endParaRPr lang="en-US" altLang="ko-KR" sz="3200" b="1" dirty="0">
              <a:solidFill>
                <a:srgbClr val="1E3C72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  <a:p>
            <a:r>
              <a:rPr lang="ko-KR" altLang="en-US" sz="3200" b="1" dirty="0">
                <a:solidFill>
                  <a:srgbClr val="1E3C72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상세 설계</a:t>
            </a:r>
            <a:endParaRPr lang="en-US" altLang="ko-KR" sz="3200" b="1" dirty="0">
              <a:solidFill>
                <a:srgbClr val="1E3C72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F63F1BE-CABC-A9B5-D376-0977586EC49F}"/>
              </a:ext>
            </a:extLst>
          </p:cNvPr>
          <p:cNvSpPr txBox="1"/>
          <p:nvPr/>
        </p:nvSpPr>
        <p:spPr>
          <a:xfrm>
            <a:off x="383327" y="6114195"/>
            <a:ext cx="3126704" cy="384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UI </a:t>
            </a:r>
            <a:r>
              <a:rPr lang="ko-KR" altLang="en-US" sz="1400" dirty="0" err="1">
                <a:solidFill>
                  <a:schemeClr val="bg1">
                    <a:lumMod val="6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디자인툴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: Figma 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사용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AB9FE94-2AF2-D462-3B89-05C651C3C51F}"/>
              </a:ext>
            </a:extLst>
          </p:cNvPr>
          <p:cNvSpPr txBox="1"/>
          <p:nvPr/>
        </p:nvSpPr>
        <p:spPr>
          <a:xfrm>
            <a:off x="982244" y="2523250"/>
            <a:ext cx="21385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1E3C72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[</a:t>
            </a:r>
            <a:r>
              <a:rPr lang="ko-KR" altLang="en-US" sz="2400" b="1" dirty="0">
                <a:solidFill>
                  <a:srgbClr val="1E3C72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개발환경 설계</a:t>
            </a:r>
            <a:r>
              <a:rPr lang="en-US" altLang="ko-KR" sz="2400" b="1" dirty="0">
                <a:solidFill>
                  <a:srgbClr val="1E3C72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]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C1A0AE3-A948-C827-6FEB-846D73F8DB59}"/>
              </a:ext>
            </a:extLst>
          </p:cNvPr>
          <p:cNvSpPr txBox="1"/>
          <p:nvPr/>
        </p:nvSpPr>
        <p:spPr>
          <a:xfrm>
            <a:off x="4205641" y="1360478"/>
            <a:ext cx="4341521" cy="416717"/>
          </a:xfrm>
          <a:prstGeom prst="rect">
            <a:avLst/>
          </a:prstGeom>
          <a:noFill/>
        </p:spPr>
        <p:txBody>
          <a:bodyPr wrap="square" lIns="144000" rtlCol="0">
            <a:spAutoFit/>
          </a:bodyPr>
          <a:lstStyle/>
          <a:p>
            <a:pPr>
              <a:lnSpc>
                <a:spcPct val="170000"/>
              </a:lnSpc>
            </a:pP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내용입력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나눔스퀘어 네오 Light" panose="00000400000000000000" pitchFamily="2" charset="-127"/>
              <a:ea typeface="나눔스퀘어 네오 Light" panose="00000400000000000000" pitchFamily="2" charset="-127"/>
            </a:endParaRPr>
          </a:p>
        </p:txBody>
      </p:sp>
      <p:pic>
        <p:nvPicPr>
          <p:cNvPr id="14" name="Picture 9">
            <a:extLst>
              <a:ext uri="{FF2B5EF4-FFF2-40B4-BE49-F238E27FC236}">
                <a16:creationId xmlns:a16="http://schemas.microsoft.com/office/drawing/2014/main" id="{17A925AA-579A-5D8B-5BB3-A6E25950E1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8523" y="992440"/>
            <a:ext cx="7377063" cy="1835591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5" name="Picture 11">
            <a:extLst>
              <a:ext uri="{FF2B5EF4-FFF2-40B4-BE49-F238E27FC236}">
                <a16:creationId xmlns:a16="http://schemas.microsoft.com/office/drawing/2014/main" id="{48241E55-0A96-E255-4346-15CEE7070E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4268" y="2989763"/>
            <a:ext cx="6365571" cy="3542383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F63F1BE-CABC-A9B5-D376-0977586EC49F}"/>
              </a:ext>
            </a:extLst>
          </p:cNvPr>
          <p:cNvSpPr txBox="1"/>
          <p:nvPr/>
        </p:nvSpPr>
        <p:spPr>
          <a:xfrm>
            <a:off x="264754" y="3677879"/>
            <a:ext cx="383917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</a:rPr>
              <a:t>-</a:t>
            </a:r>
            <a:r>
              <a:rPr lang="ko-KR" altLang="en-US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</a:rPr>
              <a:t>개발언어</a:t>
            </a:r>
            <a:r>
              <a:rPr lang="en-US" altLang="ko-KR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</a:rPr>
              <a:t>:Python, HTML, CSS, JavaScript,  SQL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</a:rPr>
              <a:t>-</a:t>
            </a:r>
            <a:r>
              <a:rPr lang="ko-KR" altLang="en-US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</a:rPr>
              <a:t>서버 소프트웨어</a:t>
            </a:r>
            <a:r>
              <a:rPr lang="en-US" altLang="ko-KR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</a:rPr>
              <a:t>: Nginx, </a:t>
            </a:r>
            <a:r>
              <a:rPr lang="en-US" altLang="ko-KR" sz="12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</a:rPr>
              <a:t>gunicorn</a:t>
            </a:r>
            <a:endParaRPr lang="en-US" altLang="ko-KR" sz="1200" dirty="0">
              <a:solidFill>
                <a:schemeClr val="tx2">
                  <a:lumMod val="60000"/>
                  <a:lumOff val="40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</a:rPr>
              <a:t>-</a:t>
            </a:r>
            <a:r>
              <a:rPr lang="ko-KR" altLang="en-US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</a:rPr>
              <a:t>서버 프레임워크</a:t>
            </a:r>
            <a:r>
              <a:rPr lang="en-US" altLang="ko-KR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</a:rPr>
              <a:t>: Django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</a:rPr>
              <a:t>-</a:t>
            </a:r>
            <a:r>
              <a:rPr lang="ko-KR" altLang="en-US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</a:rPr>
              <a:t>주요 라이브러리</a:t>
            </a:r>
            <a:r>
              <a:rPr lang="en-US" altLang="ko-KR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</a:rPr>
              <a:t>: Python Selenium Library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</a:rPr>
              <a:t>-</a:t>
            </a:r>
            <a:r>
              <a:rPr lang="ko-KR" altLang="en-US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</a:rPr>
              <a:t>서버 프로세서</a:t>
            </a:r>
            <a:r>
              <a:rPr lang="en-US" altLang="ko-KR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</a:rPr>
              <a:t>: AWS EC2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</a:rPr>
              <a:t>-DBMS: MySQL</a:t>
            </a:r>
          </a:p>
          <a:p>
            <a:pPr>
              <a:lnSpc>
                <a:spcPct val="150000"/>
              </a:lnSpc>
            </a:pPr>
            <a:r>
              <a:rPr lang="en-US" altLang="ko-KR" sz="1200" kern="0" spc="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+mn-ea"/>
              </a:rPr>
              <a:t>-</a:t>
            </a:r>
            <a:r>
              <a:rPr lang="ko-KR" altLang="en-US" sz="1200" kern="0" spc="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+mn-ea"/>
              </a:rPr>
              <a:t>버전관리</a:t>
            </a:r>
            <a:r>
              <a:rPr lang="en-US" altLang="ko-KR" sz="1200" kern="0" spc="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+mn-ea"/>
              </a:rPr>
              <a:t>:</a:t>
            </a:r>
            <a:r>
              <a:rPr lang="en-US" altLang="ko-KR" sz="1200" kern="0" spc="0" dirty="0" err="1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+mn-ea"/>
              </a:rPr>
              <a:t>Github</a:t>
            </a:r>
            <a:endParaRPr lang="en-US" altLang="ko-KR" sz="1200" kern="0" spc="0" dirty="0">
              <a:solidFill>
                <a:schemeClr val="tx2">
                  <a:lumMod val="60000"/>
                  <a:lumOff val="40000"/>
                </a:schemeClr>
              </a:solidFill>
              <a:effectLst/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200" kern="0" dirty="0"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</a:rPr>
              <a:t>-</a:t>
            </a:r>
            <a:r>
              <a:rPr lang="ko-KR" altLang="en-US" sz="1200" kern="0" dirty="0"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</a:rPr>
              <a:t>운영체제</a:t>
            </a:r>
            <a:r>
              <a:rPr lang="en-US" altLang="ko-KR" sz="1200" kern="0" dirty="0"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</a:rPr>
              <a:t>:Window</a:t>
            </a:r>
            <a:endParaRPr lang="en-US" altLang="ko-KR" sz="1200" kern="0" spc="0" dirty="0">
              <a:solidFill>
                <a:schemeClr val="tx2">
                  <a:lumMod val="60000"/>
                  <a:lumOff val="40000"/>
                </a:schemeClr>
              </a:solidFill>
              <a:effectLst/>
              <a:latin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F63F1BE-CABC-A9B5-D376-0977586EC49F}"/>
              </a:ext>
            </a:extLst>
          </p:cNvPr>
          <p:cNvSpPr txBox="1"/>
          <p:nvPr/>
        </p:nvSpPr>
        <p:spPr>
          <a:xfrm>
            <a:off x="2184341" y="4905657"/>
            <a:ext cx="2461287" cy="1224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시나리오 구성요소</a:t>
            </a:r>
            <a:endParaRPr lang="en-US" altLang="ko-KR" sz="1000" dirty="0">
              <a:solidFill>
                <a:schemeClr val="bg1">
                  <a:lumMod val="6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-</a:t>
            </a:r>
            <a:r>
              <a:rPr lang="ko-KR" altLang="en-US" sz="100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사용자</a:t>
            </a:r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(</a:t>
            </a:r>
            <a:r>
              <a:rPr lang="ko-KR" altLang="en-US" sz="100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유저</a:t>
            </a:r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-</a:t>
            </a:r>
            <a:r>
              <a:rPr lang="ko-KR" altLang="en-US" sz="100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서버</a:t>
            </a:r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: </a:t>
            </a:r>
            <a:r>
              <a:rPr lang="ko-KR" altLang="en-US" sz="100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연결</a:t>
            </a:r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,</a:t>
            </a:r>
            <a:r>
              <a:rPr lang="ko-KR" altLang="en-US" sz="100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데이터 수집 연산</a:t>
            </a:r>
            <a:endParaRPr lang="en-US" altLang="ko-KR" sz="1000" dirty="0">
              <a:solidFill>
                <a:schemeClr val="bg1">
                  <a:lumMod val="6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-DB: </a:t>
            </a:r>
            <a:r>
              <a:rPr lang="ko-KR" altLang="en-US" sz="100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수집 데이터 저장</a:t>
            </a:r>
            <a:endParaRPr lang="en-US" altLang="ko-KR" sz="1000" dirty="0">
              <a:solidFill>
                <a:schemeClr val="bg1">
                  <a:lumMod val="6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-</a:t>
            </a:r>
            <a:r>
              <a:rPr lang="ko-KR" altLang="en-US" sz="100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외부 </a:t>
            </a:r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OTT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  <a:latin typeface="+mn-ea"/>
            </a:endParaRPr>
          </a:p>
        </p:txBody>
      </p:sp>
      <p:sp>
        <p:nvSpPr>
          <p:cNvPr id="5" name="AutoShape 2" descr="The Movie Databas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68713" y="5609216"/>
            <a:ext cx="702509" cy="723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3439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자유형: 도형 3">
            <a:extLst>
              <a:ext uri="{FF2B5EF4-FFF2-40B4-BE49-F238E27FC236}">
                <a16:creationId xmlns:a16="http://schemas.microsoft.com/office/drawing/2014/main" id="{CB7B3DA9-E450-D7A1-2BC4-5AAF5480F25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357368 w 12192000"/>
              <a:gd name="connsiteY0" fmla="*/ 203199 h 6858000"/>
              <a:gd name="connsiteX1" fmla="*/ 181429 w 12192000"/>
              <a:gd name="connsiteY1" fmla="*/ 379138 h 6858000"/>
              <a:gd name="connsiteX2" fmla="*/ 181429 w 12192000"/>
              <a:gd name="connsiteY2" fmla="*/ 6486117 h 6858000"/>
              <a:gd name="connsiteX3" fmla="*/ 357368 w 12192000"/>
              <a:gd name="connsiteY3" fmla="*/ 6662056 h 6858000"/>
              <a:gd name="connsiteX4" fmla="*/ 11834632 w 12192000"/>
              <a:gd name="connsiteY4" fmla="*/ 6662056 h 6858000"/>
              <a:gd name="connsiteX5" fmla="*/ 12010571 w 12192000"/>
              <a:gd name="connsiteY5" fmla="*/ 6486117 h 6858000"/>
              <a:gd name="connsiteX6" fmla="*/ 12010571 w 12192000"/>
              <a:gd name="connsiteY6" fmla="*/ 379138 h 6858000"/>
              <a:gd name="connsiteX7" fmla="*/ 11834632 w 12192000"/>
              <a:gd name="connsiteY7" fmla="*/ 203199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357368" y="203199"/>
                </a:moveTo>
                <a:cubicBezTo>
                  <a:pt x="260200" y="203199"/>
                  <a:pt x="181429" y="281970"/>
                  <a:pt x="181429" y="379138"/>
                </a:cubicBezTo>
                <a:lnTo>
                  <a:pt x="181429" y="6486117"/>
                </a:lnTo>
                <a:cubicBezTo>
                  <a:pt x="181429" y="6583285"/>
                  <a:pt x="260200" y="6662056"/>
                  <a:pt x="357368" y="6662056"/>
                </a:cubicBezTo>
                <a:lnTo>
                  <a:pt x="11834632" y="6662056"/>
                </a:lnTo>
                <a:cubicBezTo>
                  <a:pt x="11931800" y="6662056"/>
                  <a:pt x="12010571" y="6583285"/>
                  <a:pt x="12010571" y="6486117"/>
                </a:cubicBezTo>
                <a:lnTo>
                  <a:pt x="12010571" y="379138"/>
                </a:lnTo>
                <a:cubicBezTo>
                  <a:pt x="12010571" y="281970"/>
                  <a:pt x="11931800" y="203199"/>
                  <a:pt x="11834632" y="203199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7D7D6B68-D4DC-0B92-4AEE-3D6155000BA3}"/>
              </a:ext>
            </a:extLst>
          </p:cNvPr>
          <p:cNvSpPr/>
          <p:nvPr/>
        </p:nvSpPr>
        <p:spPr>
          <a:xfrm>
            <a:off x="5297830" y="0"/>
            <a:ext cx="1596339" cy="479055"/>
          </a:xfrm>
          <a:custGeom>
            <a:avLst/>
            <a:gdLst>
              <a:gd name="connsiteX0" fmla="*/ 0 w 1755763"/>
              <a:gd name="connsiteY0" fmla="*/ 0 h 689429"/>
              <a:gd name="connsiteX1" fmla="*/ 1755763 w 1755763"/>
              <a:gd name="connsiteY1" fmla="*/ 0 h 689429"/>
              <a:gd name="connsiteX2" fmla="*/ 1713736 w 1755763"/>
              <a:gd name="connsiteY2" fmla="*/ 135387 h 689429"/>
              <a:gd name="connsiteX3" fmla="*/ 877881 w 1755763"/>
              <a:gd name="connsiteY3" fmla="*/ 689429 h 689429"/>
              <a:gd name="connsiteX4" fmla="*/ 42026 w 1755763"/>
              <a:gd name="connsiteY4" fmla="*/ 135387 h 689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55763" h="689429">
                <a:moveTo>
                  <a:pt x="0" y="0"/>
                </a:moveTo>
                <a:lnTo>
                  <a:pt x="1755763" y="0"/>
                </a:lnTo>
                <a:lnTo>
                  <a:pt x="1713736" y="135387"/>
                </a:lnTo>
                <a:cubicBezTo>
                  <a:pt x="1576025" y="460974"/>
                  <a:pt x="1253632" y="689429"/>
                  <a:pt x="877881" y="689429"/>
                </a:cubicBezTo>
                <a:cubicBezTo>
                  <a:pt x="502131" y="689429"/>
                  <a:pt x="179738" y="460974"/>
                  <a:pt x="42026" y="1353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glow rad="1016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6FCE7664-1245-30C4-3259-3D3B7D4D4138}"/>
              </a:ext>
            </a:extLst>
          </p:cNvPr>
          <p:cNvSpPr/>
          <p:nvPr/>
        </p:nvSpPr>
        <p:spPr>
          <a:xfrm>
            <a:off x="5370517" y="0"/>
            <a:ext cx="1450963" cy="435428"/>
          </a:xfrm>
          <a:custGeom>
            <a:avLst/>
            <a:gdLst>
              <a:gd name="connsiteX0" fmla="*/ 0 w 1755763"/>
              <a:gd name="connsiteY0" fmla="*/ 0 h 689429"/>
              <a:gd name="connsiteX1" fmla="*/ 1755763 w 1755763"/>
              <a:gd name="connsiteY1" fmla="*/ 0 h 689429"/>
              <a:gd name="connsiteX2" fmla="*/ 1713736 w 1755763"/>
              <a:gd name="connsiteY2" fmla="*/ 135387 h 689429"/>
              <a:gd name="connsiteX3" fmla="*/ 877881 w 1755763"/>
              <a:gd name="connsiteY3" fmla="*/ 689429 h 689429"/>
              <a:gd name="connsiteX4" fmla="*/ 42026 w 1755763"/>
              <a:gd name="connsiteY4" fmla="*/ 135387 h 689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55763" h="689429">
                <a:moveTo>
                  <a:pt x="0" y="0"/>
                </a:moveTo>
                <a:lnTo>
                  <a:pt x="1755763" y="0"/>
                </a:lnTo>
                <a:lnTo>
                  <a:pt x="1713736" y="135387"/>
                </a:lnTo>
                <a:cubicBezTo>
                  <a:pt x="1576025" y="460974"/>
                  <a:pt x="1253632" y="689429"/>
                  <a:pt x="877881" y="689429"/>
                </a:cubicBezTo>
                <a:cubicBezTo>
                  <a:pt x="502131" y="689429"/>
                  <a:pt x="179738" y="460974"/>
                  <a:pt x="42026" y="135387"/>
                </a:cubicBezTo>
                <a:close/>
              </a:path>
            </a:pathLst>
          </a:custGeom>
          <a:gradFill>
            <a:gsLst>
              <a:gs pos="0">
                <a:srgbClr val="1E3C72"/>
              </a:gs>
              <a:gs pos="100000">
                <a:srgbClr val="2A5298"/>
              </a:gs>
            </a:gsLst>
            <a:lin ang="5400000" scaled="0"/>
          </a:gradFill>
          <a:ln>
            <a:noFill/>
          </a:ln>
          <a:effectLst>
            <a:glow rad="1016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4EA4B8-0CF5-6E45-7613-889423A7F5BC}"/>
              </a:ext>
            </a:extLst>
          </p:cNvPr>
          <p:cNvSpPr txBox="1"/>
          <p:nvPr/>
        </p:nvSpPr>
        <p:spPr>
          <a:xfrm>
            <a:off x="5676900" y="8694"/>
            <a:ext cx="838200" cy="400110"/>
          </a:xfrm>
          <a:prstGeom prst="rect">
            <a:avLst/>
          </a:prstGeom>
          <a:noFill/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bg1">
                      <a:lumMod val="75000"/>
                      <a:alpha val="40000"/>
                    </a:schemeClr>
                  </a:outerShdw>
                </a:effectLst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3</a:t>
            </a:r>
            <a:endParaRPr lang="ko-KR" altLang="en-US" sz="2000" dirty="0">
              <a:solidFill>
                <a:schemeClr val="bg1"/>
              </a:solidFill>
              <a:effectLst>
                <a:outerShdw blurRad="50800" dist="38100" dir="2700000" algn="tl" rotWithShape="0">
                  <a:schemeClr val="bg1">
                    <a:lumMod val="75000"/>
                    <a:alpha val="40000"/>
                  </a:schemeClr>
                </a:outerShdw>
              </a:effectLst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A0CD96-ABA6-699A-B02F-0115F3E711D9}"/>
              </a:ext>
            </a:extLst>
          </p:cNvPr>
          <p:cNvSpPr txBox="1"/>
          <p:nvPr/>
        </p:nvSpPr>
        <p:spPr>
          <a:xfrm>
            <a:off x="1219198" y="537364"/>
            <a:ext cx="9753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1E3C7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프로젝트 </a:t>
            </a:r>
            <a:r>
              <a:rPr lang="ko-KR" altLang="en-US" sz="1600" dirty="0" smtClean="0">
                <a:solidFill>
                  <a:srgbClr val="1E3C7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수행 내용</a:t>
            </a:r>
            <a:endParaRPr lang="ko-KR" altLang="en-US" sz="1600" dirty="0">
              <a:solidFill>
                <a:srgbClr val="1E3C72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pic>
        <p:nvPicPr>
          <p:cNvPr id="36" name="Object 3">
            <a:extLst>
              <a:ext uri="{FF2B5EF4-FFF2-40B4-BE49-F238E27FC236}">
                <a16:creationId xmlns:a16="http://schemas.microsoft.com/office/drawing/2014/main" id="{7EBC45D5-F123-1827-A2C0-F0D67C9DB22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5400000" flipV="1">
            <a:off x="1685498" y="3671600"/>
            <a:ext cx="4965422" cy="60628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545F2C6C-E172-597B-8C21-0F80580563F4}"/>
              </a:ext>
            </a:extLst>
          </p:cNvPr>
          <p:cNvSpPr txBox="1"/>
          <p:nvPr/>
        </p:nvSpPr>
        <p:spPr>
          <a:xfrm>
            <a:off x="876260" y="1463046"/>
            <a:ext cx="291869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>
                <a:solidFill>
                  <a:srgbClr val="1E3C72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데이터베이스 </a:t>
            </a:r>
            <a:r>
              <a:rPr lang="en-US" altLang="ko-KR" sz="2400" b="1" dirty="0">
                <a:solidFill>
                  <a:srgbClr val="1E3C72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[DB</a:t>
            </a:r>
            <a:r>
              <a:rPr lang="ko-KR" altLang="en-US" sz="2400" b="1" dirty="0">
                <a:solidFill>
                  <a:srgbClr val="1E3C72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테이블 구성</a:t>
            </a:r>
            <a:r>
              <a:rPr lang="en-US" altLang="ko-KR" sz="2400" b="1" dirty="0">
                <a:solidFill>
                  <a:srgbClr val="1E3C72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]</a:t>
            </a:r>
          </a:p>
        </p:txBody>
      </p:sp>
      <p:pic>
        <p:nvPicPr>
          <p:cNvPr id="5" name="Picture 1">
            <a:extLst>
              <a:ext uri="{FF2B5EF4-FFF2-40B4-BE49-F238E27FC236}">
                <a16:creationId xmlns:a16="http://schemas.microsoft.com/office/drawing/2014/main" id="{EEFCC160-4C60-5A0B-0DD4-B615E98A39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8141" y="934227"/>
            <a:ext cx="7130675" cy="5588384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6934772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3368</TotalTime>
  <Words>3801</Words>
  <Application>Microsoft Office PowerPoint</Application>
  <PresentationFormat>와이드스크린</PresentationFormat>
  <Paragraphs>745</Paragraphs>
  <Slides>71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71</vt:i4>
      </vt:variant>
    </vt:vector>
  </HeadingPairs>
  <TitlesOfParts>
    <vt:vector size="81" baseType="lpstr">
      <vt:lpstr>Wingdings</vt:lpstr>
      <vt:lpstr>함초롬바탕</vt:lpstr>
      <vt:lpstr>나눔스퀘어 네오 Bold</vt:lpstr>
      <vt:lpstr>나눔스퀘어 네오 Light</vt:lpstr>
      <vt:lpstr>나눔스퀘어 네오 Heavy</vt:lpstr>
      <vt:lpstr>나눔스퀘어 네오 Regular</vt:lpstr>
      <vt:lpstr>나눔스퀘어 네오 ExtraBold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한 솔</dc:creator>
  <cp:lastModifiedBy>남강민</cp:lastModifiedBy>
  <cp:revision>187</cp:revision>
  <dcterms:created xsi:type="dcterms:W3CDTF">2023-03-13T13:12:28Z</dcterms:created>
  <dcterms:modified xsi:type="dcterms:W3CDTF">2024-06-05T03:50:21Z</dcterms:modified>
  <cp:contentStatus/>
</cp:coreProperties>
</file>